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9" r:id="rId4"/>
    <p:sldId id="271" r:id="rId5"/>
    <p:sldId id="258" r:id="rId6"/>
    <p:sldId id="265" r:id="rId7"/>
    <p:sldId id="260" r:id="rId8"/>
    <p:sldId id="270" r:id="rId9"/>
    <p:sldId id="262" r:id="rId10"/>
    <p:sldId id="267"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E0A0"/>
    <a:srgbClr val="CADFB8"/>
    <a:srgbClr val="C3D6B1"/>
    <a:srgbClr val="92E35C"/>
    <a:srgbClr val="8BD757"/>
    <a:srgbClr val="76B74A"/>
    <a:srgbClr val="44692B"/>
    <a:srgbClr val="355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p:restoredTop sz="94681"/>
  </p:normalViewPr>
  <p:slideViewPr>
    <p:cSldViewPr snapToGrid="0" snapToObjects="1">
      <p:cViewPr varScale="1">
        <p:scale>
          <a:sx n="119" d="100"/>
          <a:sy n="119"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7F55C-EB82-EB44-A3A9-EA929660B175}" type="datetimeFigureOut">
              <a:rPr lang="en-US" smtClean="0"/>
              <a:t>3/27/23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0BA3F-D15D-D242-A538-D93ED11530BD}" type="slidenum">
              <a:rPr lang="en-US" smtClean="0"/>
              <a:t>‹#›</a:t>
            </a:fld>
            <a:endParaRPr lang="en-US"/>
          </a:p>
        </p:txBody>
      </p:sp>
    </p:spTree>
    <p:extLst>
      <p:ext uri="{BB962C8B-B14F-4D97-AF65-F5344CB8AC3E}">
        <p14:creationId xmlns:p14="http://schemas.microsoft.com/office/powerpoint/2010/main" val="257872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F47D-EFD1-184B-AD46-6623C6AF5B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CC7167-36C0-AC43-A628-CF2EE64AC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10FBC-1E74-874E-A4C4-9C1E1F0011C6}"/>
              </a:ext>
            </a:extLst>
          </p:cNvPr>
          <p:cNvSpPr>
            <a:spLocks noGrp="1"/>
          </p:cNvSpPr>
          <p:nvPr>
            <p:ph type="dt" sz="half" idx="10"/>
          </p:nvPr>
        </p:nvSpPr>
        <p:spPr/>
        <p:txBody>
          <a:bodyPr/>
          <a:lstStyle/>
          <a:p>
            <a:fld id="{A221B44D-F740-9541-BB8F-C0197D25828C}" type="datetime1">
              <a:rPr lang="en-US" smtClean="0"/>
              <a:t>3/27/23</a:t>
            </a:fld>
            <a:endParaRPr lang="en-US"/>
          </a:p>
        </p:txBody>
      </p:sp>
      <p:sp>
        <p:nvSpPr>
          <p:cNvPr id="5" name="Footer Placeholder 4">
            <a:extLst>
              <a:ext uri="{FF2B5EF4-FFF2-40B4-BE49-F238E27FC236}">
                <a16:creationId xmlns:a16="http://schemas.microsoft.com/office/drawing/2014/main" id="{2A6657EA-039D-4240-94AD-D6DB39753DC4}"/>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6" name="Slide Number Placeholder 5">
            <a:extLst>
              <a:ext uri="{FF2B5EF4-FFF2-40B4-BE49-F238E27FC236}">
                <a16:creationId xmlns:a16="http://schemas.microsoft.com/office/drawing/2014/main" id="{6C27BA37-1469-E04A-8325-01DE8CD3975B}"/>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144736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B36F-DE31-A14C-A570-F556FD239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06888-F353-B54E-8191-5595469D3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78E38-8783-874C-B7D2-A3FE272D27EE}"/>
              </a:ext>
            </a:extLst>
          </p:cNvPr>
          <p:cNvSpPr>
            <a:spLocks noGrp="1"/>
          </p:cNvSpPr>
          <p:nvPr>
            <p:ph type="dt" sz="half" idx="10"/>
          </p:nvPr>
        </p:nvSpPr>
        <p:spPr/>
        <p:txBody>
          <a:bodyPr/>
          <a:lstStyle/>
          <a:p>
            <a:fld id="{A2F0CA0A-2D2A-3C41-BDD9-B0DB21EB36DC}" type="datetime1">
              <a:rPr lang="en-US" smtClean="0"/>
              <a:t>3/27/23</a:t>
            </a:fld>
            <a:endParaRPr lang="en-US"/>
          </a:p>
        </p:txBody>
      </p:sp>
      <p:sp>
        <p:nvSpPr>
          <p:cNvPr id="5" name="Footer Placeholder 4">
            <a:extLst>
              <a:ext uri="{FF2B5EF4-FFF2-40B4-BE49-F238E27FC236}">
                <a16:creationId xmlns:a16="http://schemas.microsoft.com/office/drawing/2014/main" id="{BF08F2EF-3274-3D45-BD08-21EA3EBF7313}"/>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6" name="Slide Number Placeholder 5">
            <a:extLst>
              <a:ext uri="{FF2B5EF4-FFF2-40B4-BE49-F238E27FC236}">
                <a16:creationId xmlns:a16="http://schemas.microsoft.com/office/drawing/2014/main" id="{C4F21316-CBE0-374F-9640-3264263D99BF}"/>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72930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75803-7F7A-4544-AFC0-6C8551F1B1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6A40E-5A31-4A4A-BB65-C6327A793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053EE-C866-754A-B8D2-40B40323871C}"/>
              </a:ext>
            </a:extLst>
          </p:cNvPr>
          <p:cNvSpPr>
            <a:spLocks noGrp="1"/>
          </p:cNvSpPr>
          <p:nvPr>
            <p:ph type="dt" sz="half" idx="10"/>
          </p:nvPr>
        </p:nvSpPr>
        <p:spPr/>
        <p:txBody>
          <a:bodyPr/>
          <a:lstStyle/>
          <a:p>
            <a:fld id="{71A6A762-F0BE-244D-B4F6-13F1A4B67DA7}" type="datetime1">
              <a:rPr lang="en-US" smtClean="0"/>
              <a:t>3/27/23</a:t>
            </a:fld>
            <a:endParaRPr lang="en-US"/>
          </a:p>
        </p:txBody>
      </p:sp>
      <p:sp>
        <p:nvSpPr>
          <p:cNvPr id="5" name="Footer Placeholder 4">
            <a:extLst>
              <a:ext uri="{FF2B5EF4-FFF2-40B4-BE49-F238E27FC236}">
                <a16:creationId xmlns:a16="http://schemas.microsoft.com/office/drawing/2014/main" id="{78FD0D45-ED4D-6245-AB9E-A62088BE6247}"/>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6" name="Slide Number Placeholder 5">
            <a:extLst>
              <a:ext uri="{FF2B5EF4-FFF2-40B4-BE49-F238E27FC236}">
                <a16:creationId xmlns:a16="http://schemas.microsoft.com/office/drawing/2014/main" id="{E23AB82A-FC4B-834B-A929-1039829245EC}"/>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102008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228-D152-2148-9ACC-A802C775D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3E34D-2C24-E14D-AC14-E818113EB7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3D515-A6C8-404A-B9D9-720EA32E725C}"/>
              </a:ext>
            </a:extLst>
          </p:cNvPr>
          <p:cNvSpPr>
            <a:spLocks noGrp="1"/>
          </p:cNvSpPr>
          <p:nvPr>
            <p:ph type="dt" sz="half" idx="10"/>
          </p:nvPr>
        </p:nvSpPr>
        <p:spPr/>
        <p:txBody>
          <a:bodyPr/>
          <a:lstStyle/>
          <a:p>
            <a:fld id="{1F0CC63C-20C8-014F-9D54-5B1F52296BF7}" type="datetime1">
              <a:rPr lang="en-US" smtClean="0"/>
              <a:t>3/27/23</a:t>
            </a:fld>
            <a:endParaRPr lang="en-US"/>
          </a:p>
        </p:txBody>
      </p:sp>
      <p:sp>
        <p:nvSpPr>
          <p:cNvPr id="5" name="Footer Placeholder 4">
            <a:extLst>
              <a:ext uri="{FF2B5EF4-FFF2-40B4-BE49-F238E27FC236}">
                <a16:creationId xmlns:a16="http://schemas.microsoft.com/office/drawing/2014/main" id="{A7F2517F-3719-1548-8673-30B7CAEDBBAC}"/>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6" name="Slide Number Placeholder 5">
            <a:extLst>
              <a:ext uri="{FF2B5EF4-FFF2-40B4-BE49-F238E27FC236}">
                <a16:creationId xmlns:a16="http://schemas.microsoft.com/office/drawing/2014/main" id="{B769D878-501F-9040-91FA-8A3677D649D8}"/>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113375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0C1F-0A15-8E43-8F99-4FCBC4D78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99CFA-DEE8-F640-8C35-B034C2EC3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2A372-1CBD-3F4A-9512-14E614A80399}"/>
              </a:ext>
            </a:extLst>
          </p:cNvPr>
          <p:cNvSpPr>
            <a:spLocks noGrp="1"/>
          </p:cNvSpPr>
          <p:nvPr>
            <p:ph type="dt" sz="half" idx="10"/>
          </p:nvPr>
        </p:nvSpPr>
        <p:spPr/>
        <p:txBody>
          <a:bodyPr/>
          <a:lstStyle/>
          <a:p>
            <a:fld id="{B160C424-36E9-4C4F-8DF4-6EC49ED566FE}" type="datetime1">
              <a:rPr lang="en-US" smtClean="0"/>
              <a:t>3/27/23</a:t>
            </a:fld>
            <a:endParaRPr lang="en-US"/>
          </a:p>
        </p:txBody>
      </p:sp>
      <p:sp>
        <p:nvSpPr>
          <p:cNvPr id="5" name="Footer Placeholder 4">
            <a:extLst>
              <a:ext uri="{FF2B5EF4-FFF2-40B4-BE49-F238E27FC236}">
                <a16:creationId xmlns:a16="http://schemas.microsoft.com/office/drawing/2014/main" id="{6C254970-5EE3-4945-9127-BD1EDEFF828F}"/>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6" name="Slide Number Placeholder 5">
            <a:extLst>
              <a:ext uri="{FF2B5EF4-FFF2-40B4-BE49-F238E27FC236}">
                <a16:creationId xmlns:a16="http://schemas.microsoft.com/office/drawing/2014/main" id="{DC2FA88B-D6F1-8440-B93E-653CB1A70F9B}"/>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160811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2A15-4347-0844-9949-26D582227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73B40-12A5-CD41-AAC3-06F93157D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3B82B5-9989-B144-966B-8AD6CBA610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2F78BE-5395-0A40-A2F5-981F8B1F65A2}"/>
              </a:ext>
            </a:extLst>
          </p:cNvPr>
          <p:cNvSpPr>
            <a:spLocks noGrp="1"/>
          </p:cNvSpPr>
          <p:nvPr>
            <p:ph type="dt" sz="half" idx="10"/>
          </p:nvPr>
        </p:nvSpPr>
        <p:spPr/>
        <p:txBody>
          <a:bodyPr/>
          <a:lstStyle/>
          <a:p>
            <a:fld id="{E7CA9408-8FF4-1E46-8FDA-745D93458ABB}" type="datetime1">
              <a:rPr lang="en-US" smtClean="0"/>
              <a:t>3/27/23</a:t>
            </a:fld>
            <a:endParaRPr lang="en-US"/>
          </a:p>
        </p:txBody>
      </p:sp>
      <p:sp>
        <p:nvSpPr>
          <p:cNvPr id="6" name="Footer Placeholder 5">
            <a:extLst>
              <a:ext uri="{FF2B5EF4-FFF2-40B4-BE49-F238E27FC236}">
                <a16:creationId xmlns:a16="http://schemas.microsoft.com/office/drawing/2014/main" id="{0BBD7B45-64EB-E94A-84DE-7A1345F2E7AD}"/>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7" name="Slide Number Placeholder 6">
            <a:extLst>
              <a:ext uri="{FF2B5EF4-FFF2-40B4-BE49-F238E27FC236}">
                <a16:creationId xmlns:a16="http://schemas.microsoft.com/office/drawing/2014/main" id="{F9A81FBE-5AB4-DF4C-93CD-A58C4C3A5949}"/>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216199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9A13-AEFA-FC4A-ABF1-1963F0E91B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ED3326-78A6-5442-B668-C285FA330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E278AE-EE73-2C4F-B57E-9A57F6CDA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3C77D-FA76-CE4C-9807-BC2151F09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77180-70D1-B84B-BD18-BAAACC66C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69F57-AF8A-4D4D-B9EC-35104F22C43F}"/>
              </a:ext>
            </a:extLst>
          </p:cNvPr>
          <p:cNvSpPr>
            <a:spLocks noGrp="1"/>
          </p:cNvSpPr>
          <p:nvPr>
            <p:ph type="dt" sz="half" idx="10"/>
          </p:nvPr>
        </p:nvSpPr>
        <p:spPr/>
        <p:txBody>
          <a:bodyPr/>
          <a:lstStyle/>
          <a:p>
            <a:fld id="{42AA483B-9FE3-2744-9B3B-A7F96EEBFAEF}" type="datetime1">
              <a:rPr lang="en-US" smtClean="0"/>
              <a:t>3/27/23</a:t>
            </a:fld>
            <a:endParaRPr lang="en-US"/>
          </a:p>
        </p:txBody>
      </p:sp>
      <p:sp>
        <p:nvSpPr>
          <p:cNvPr id="8" name="Footer Placeholder 7">
            <a:extLst>
              <a:ext uri="{FF2B5EF4-FFF2-40B4-BE49-F238E27FC236}">
                <a16:creationId xmlns:a16="http://schemas.microsoft.com/office/drawing/2014/main" id="{794CD820-3D7B-F94A-A584-BC8380766EE5}"/>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9" name="Slide Number Placeholder 8">
            <a:extLst>
              <a:ext uri="{FF2B5EF4-FFF2-40B4-BE49-F238E27FC236}">
                <a16:creationId xmlns:a16="http://schemas.microsoft.com/office/drawing/2014/main" id="{A58CDB24-5AB8-6B49-9F28-3C61F9FB1942}"/>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216789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0910-E40D-1845-8884-20F523B88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6FB06-A77F-6B47-8525-5C79E434B1FC}"/>
              </a:ext>
            </a:extLst>
          </p:cNvPr>
          <p:cNvSpPr>
            <a:spLocks noGrp="1"/>
          </p:cNvSpPr>
          <p:nvPr>
            <p:ph type="dt" sz="half" idx="10"/>
          </p:nvPr>
        </p:nvSpPr>
        <p:spPr/>
        <p:txBody>
          <a:bodyPr/>
          <a:lstStyle/>
          <a:p>
            <a:fld id="{B499118F-F2B3-D94D-AE97-EDC82E11EE96}" type="datetime1">
              <a:rPr lang="en-US" smtClean="0"/>
              <a:t>3/27/23</a:t>
            </a:fld>
            <a:endParaRPr lang="en-US"/>
          </a:p>
        </p:txBody>
      </p:sp>
      <p:sp>
        <p:nvSpPr>
          <p:cNvPr id="4" name="Footer Placeholder 3">
            <a:extLst>
              <a:ext uri="{FF2B5EF4-FFF2-40B4-BE49-F238E27FC236}">
                <a16:creationId xmlns:a16="http://schemas.microsoft.com/office/drawing/2014/main" id="{B92F69C5-36BF-4E43-9F11-0B69836C4E49}"/>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5" name="Slide Number Placeholder 4">
            <a:extLst>
              <a:ext uri="{FF2B5EF4-FFF2-40B4-BE49-F238E27FC236}">
                <a16:creationId xmlns:a16="http://schemas.microsoft.com/office/drawing/2014/main" id="{76577531-0D39-3149-9765-A1F18F6D9EB5}"/>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195340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B76EB-A91B-4A43-8E81-5B03A60F1B30}"/>
              </a:ext>
            </a:extLst>
          </p:cNvPr>
          <p:cNvSpPr>
            <a:spLocks noGrp="1"/>
          </p:cNvSpPr>
          <p:nvPr>
            <p:ph type="dt" sz="half" idx="10"/>
          </p:nvPr>
        </p:nvSpPr>
        <p:spPr/>
        <p:txBody>
          <a:bodyPr/>
          <a:lstStyle/>
          <a:p>
            <a:fld id="{82F5A975-1DA1-144E-A893-69BFB7F15649}" type="datetime1">
              <a:rPr lang="en-US" smtClean="0"/>
              <a:t>3/27/23</a:t>
            </a:fld>
            <a:endParaRPr lang="en-US"/>
          </a:p>
        </p:txBody>
      </p:sp>
      <p:sp>
        <p:nvSpPr>
          <p:cNvPr id="3" name="Footer Placeholder 2">
            <a:extLst>
              <a:ext uri="{FF2B5EF4-FFF2-40B4-BE49-F238E27FC236}">
                <a16:creationId xmlns:a16="http://schemas.microsoft.com/office/drawing/2014/main" id="{0D624E0D-C492-1D41-87B0-651392E8FA7E}"/>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4" name="Slide Number Placeholder 3">
            <a:extLst>
              <a:ext uri="{FF2B5EF4-FFF2-40B4-BE49-F238E27FC236}">
                <a16:creationId xmlns:a16="http://schemas.microsoft.com/office/drawing/2014/main" id="{4F12FD1C-6979-4142-9F10-B431F59D629F}"/>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69373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B708-04E6-BB46-8BED-294BD3CB7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7F276-64B8-CC4B-AE14-E70C692C2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F6553D-572F-8744-9503-97E9D8485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76F67-FFE6-3F4E-B32B-1A588FABB759}"/>
              </a:ext>
            </a:extLst>
          </p:cNvPr>
          <p:cNvSpPr>
            <a:spLocks noGrp="1"/>
          </p:cNvSpPr>
          <p:nvPr>
            <p:ph type="dt" sz="half" idx="10"/>
          </p:nvPr>
        </p:nvSpPr>
        <p:spPr/>
        <p:txBody>
          <a:bodyPr/>
          <a:lstStyle/>
          <a:p>
            <a:fld id="{D4BAD6F5-D549-0943-8A45-371FA56A8C0C}" type="datetime1">
              <a:rPr lang="en-US" smtClean="0"/>
              <a:t>3/27/23</a:t>
            </a:fld>
            <a:endParaRPr lang="en-US"/>
          </a:p>
        </p:txBody>
      </p:sp>
      <p:sp>
        <p:nvSpPr>
          <p:cNvPr id="6" name="Footer Placeholder 5">
            <a:extLst>
              <a:ext uri="{FF2B5EF4-FFF2-40B4-BE49-F238E27FC236}">
                <a16:creationId xmlns:a16="http://schemas.microsoft.com/office/drawing/2014/main" id="{A5FC8A9E-653E-2E47-A3F3-BFA5FE417C68}"/>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7" name="Slide Number Placeholder 6">
            <a:extLst>
              <a:ext uri="{FF2B5EF4-FFF2-40B4-BE49-F238E27FC236}">
                <a16:creationId xmlns:a16="http://schemas.microsoft.com/office/drawing/2014/main" id="{3C754485-7107-7E41-A71D-5320E61D2455}"/>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266564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5FE-05EE-174B-A2F3-C83124FEA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B19C-374A-0D48-BB67-9C84D0958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92FC2-D36B-F843-916B-FE9E900C1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F071B-6CE9-B44A-8CD4-3C7B8978D057}"/>
              </a:ext>
            </a:extLst>
          </p:cNvPr>
          <p:cNvSpPr>
            <a:spLocks noGrp="1"/>
          </p:cNvSpPr>
          <p:nvPr>
            <p:ph type="dt" sz="half" idx="10"/>
          </p:nvPr>
        </p:nvSpPr>
        <p:spPr/>
        <p:txBody>
          <a:bodyPr/>
          <a:lstStyle/>
          <a:p>
            <a:fld id="{671D896D-2518-B14F-9681-7DC0B687C70C}" type="datetime1">
              <a:rPr lang="en-US" smtClean="0"/>
              <a:t>3/27/23</a:t>
            </a:fld>
            <a:endParaRPr lang="en-US"/>
          </a:p>
        </p:txBody>
      </p:sp>
      <p:sp>
        <p:nvSpPr>
          <p:cNvPr id="6" name="Footer Placeholder 5">
            <a:extLst>
              <a:ext uri="{FF2B5EF4-FFF2-40B4-BE49-F238E27FC236}">
                <a16:creationId xmlns:a16="http://schemas.microsoft.com/office/drawing/2014/main" id="{91B2D912-3010-5A44-A7F7-CD264AB80F07}"/>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7" name="Slide Number Placeholder 6">
            <a:extLst>
              <a:ext uri="{FF2B5EF4-FFF2-40B4-BE49-F238E27FC236}">
                <a16:creationId xmlns:a16="http://schemas.microsoft.com/office/drawing/2014/main" id="{B52EC210-509D-5B49-A56C-3708FE2E8397}"/>
              </a:ext>
            </a:extLst>
          </p:cNvPr>
          <p:cNvSpPr>
            <a:spLocks noGrp="1"/>
          </p:cNvSpPr>
          <p:nvPr>
            <p:ph type="sldNum" sz="quarter" idx="12"/>
          </p:nvPr>
        </p:nvSpPr>
        <p:spPr/>
        <p:txBody>
          <a:bodyPr/>
          <a:lstStyle/>
          <a:p>
            <a:fld id="{31E437E8-A4CA-284C-84AA-E7A9F7DDCC93}" type="slidenum">
              <a:rPr lang="en-US" smtClean="0"/>
              <a:t>‹#›</a:t>
            </a:fld>
            <a:endParaRPr lang="en-US"/>
          </a:p>
        </p:txBody>
      </p:sp>
    </p:spTree>
    <p:extLst>
      <p:ext uri="{BB962C8B-B14F-4D97-AF65-F5344CB8AC3E}">
        <p14:creationId xmlns:p14="http://schemas.microsoft.com/office/powerpoint/2010/main" val="129610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BD7DC-038F-2B4C-BBD8-96016E43F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B5D8A-4AC6-1E43-B023-9CA0E734C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8B398-066F-AA48-B32A-1A8C2C978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0B6B3-8746-6C4E-917E-06D8CD27E8BE}" type="datetime1">
              <a:rPr lang="en-US" smtClean="0"/>
              <a:t>3/27/23</a:t>
            </a:fld>
            <a:endParaRPr lang="en-US"/>
          </a:p>
        </p:txBody>
      </p:sp>
      <p:sp>
        <p:nvSpPr>
          <p:cNvPr id="5" name="Footer Placeholder 4">
            <a:extLst>
              <a:ext uri="{FF2B5EF4-FFF2-40B4-BE49-F238E27FC236}">
                <a16:creationId xmlns:a16="http://schemas.microsoft.com/office/drawing/2014/main" id="{9AEEE3BB-4CC3-004F-A82E-E45CE5006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Bio141 OER Lab Manual © 2022 by H. Wangerin, P. Rodgers, G. Backus is licensed under CC BY-NC-SA 4.0 </a:t>
            </a:r>
          </a:p>
        </p:txBody>
      </p:sp>
      <p:sp>
        <p:nvSpPr>
          <p:cNvPr id="6" name="Slide Number Placeholder 5">
            <a:extLst>
              <a:ext uri="{FF2B5EF4-FFF2-40B4-BE49-F238E27FC236}">
                <a16:creationId xmlns:a16="http://schemas.microsoft.com/office/drawing/2014/main" id="{D4629465-BC2E-A445-B915-5EB0E42FF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437E8-A4CA-284C-84AA-E7A9F7DDCC93}" type="slidenum">
              <a:rPr lang="en-US" smtClean="0"/>
              <a:t>‹#›</a:t>
            </a:fld>
            <a:endParaRPr lang="en-US"/>
          </a:p>
        </p:txBody>
      </p:sp>
    </p:spTree>
    <p:extLst>
      <p:ext uri="{BB962C8B-B14F-4D97-AF65-F5344CB8AC3E}">
        <p14:creationId xmlns:p14="http://schemas.microsoft.com/office/powerpoint/2010/main" val="294316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5F44-69F5-4441-8429-06C3A27D5DC6}"/>
              </a:ext>
            </a:extLst>
          </p:cNvPr>
          <p:cNvSpPr>
            <a:spLocks noGrp="1"/>
          </p:cNvSpPr>
          <p:nvPr>
            <p:ph type="ctrTitle"/>
          </p:nvPr>
        </p:nvSpPr>
        <p:spPr>
          <a:xfrm>
            <a:off x="1524000" y="868362"/>
            <a:ext cx="9144000" cy="2387600"/>
          </a:xfrm>
        </p:spPr>
        <p:txBody>
          <a:bodyPr/>
          <a:lstStyle/>
          <a:p>
            <a:r>
              <a:rPr lang="en-US" dirty="0"/>
              <a:t>Anatomical Terminology Lab</a:t>
            </a:r>
          </a:p>
        </p:txBody>
      </p:sp>
      <p:pic>
        <p:nvPicPr>
          <p:cNvPr id="5" name="Picture 4">
            <a:extLst>
              <a:ext uri="{FF2B5EF4-FFF2-40B4-BE49-F238E27FC236}">
                <a16:creationId xmlns:a16="http://schemas.microsoft.com/office/drawing/2014/main" id="{848D0ED7-65D1-1B48-BE65-7B05513EB343}"/>
              </a:ext>
            </a:extLst>
          </p:cNvPr>
          <p:cNvPicPr>
            <a:picLocks noChangeAspect="1"/>
          </p:cNvPicPr>
          <p:nvPr/>
        </p:nvPicPr>
        <p:blipFill>
          <a:blip r:embed="rId2">
            <a:alphaModFix amt="35000"/>
          </a:blip>
          <a:stretch>
            <a:fillRect/>
          </a:stretch>
        </p:blipFill>
        <p:spPr>
          <a:xfrm>
            <a:off x="-12700" y="6362700"/>
            <a:ext cx="3149600" cy="482600"/>
          </a:xfrm>
          <a:prstGeom prst="rect">
            <a:avLst/>
          </a:prstGeom>
        </p:spPr>
      </p:pic>
      <p:sp>
        <p:nvSpPr>
          <p:cNvPr id="7" name="Slide Number Placeholder 6">
            <a:extLst>
              <a:ext uri="{FF2B5EF4-FFF2-40B4-BE49-F238E27FC236}">
                <a16:creationId xmlns:a16="http://schemas.microsoft.com/office/drawing/2014/main" id="{B873D5B8-DB14-D14B-B3B6-99BC9181EF96}"/>
              </a:ext>
            </a:extLst>
          </p:cNvPr>
          <p:cNvSpPr>
            <a:spLocks noGrp="1"/>
          </p:cNvSpPr>
          <p:nvPr>
            <p:ph type="sldNum" sz="quarter" idx="12"/>
          </p:nvPr>
        </p:nvSpPr>
        <p:spPr/>
        <p:txBody>
          <a:bodyPr/>
          <a:lstStyle/>
          <a:p>
            <a:fld id="{31E437E8-A4CA-284C-84AA-E7A9F7DDCC93}" type="slidenum">
              <a:rPr lang="en-US" smtClean="0"/>
              <a:t>1</a:t>
            </a:fld>
            <a:endParaRPr lang="en-US"/>
          </a:p>
        </p:txBody>
      </p:sp>
      <p:sp>
        <p:nvSpPr>
          <p:cNvPr id="8" name="Rectangle 7">
            <a:extLst>
              <a:ext uri="{FF2B5EF4-FFF2-40B4-BE49-F238E27FC236}">
                <a16:creationId xmlns:a16="http://schemas.microsoft.com/office/drawing/2014/main" id="{AB90F62B-680F-A24D-B00D-1283F16C9716}"/>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E66C78-75E6-A243-81F5-4E494E195BF0}"/>
              </a:ext>
            </a:extLst>
          </p:cNvPr>
          <p:cNvSpPr/>
          <p:nvPr/>
        </p:nvSpPr>
        <p:spPr>
          <a:xfrm>
            <a:off x="-94113" y="-27432"/>
            <a:ext cx="1485928" cy="132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C938F-0171-9145-9D06-80BB3FD9E297}"/>
              </a:ext>
            </a:extLst>
          </p:cNvPr>
          <p:cNvSpPr/>
          <p:nvPr/>
        </p:nvSpPr>
        <p:spPr>
          <a:xfrm>
            <a:off x="865491" y="752245"/>
            <a:ext cx="1485928" cy="1320800"/>
          </a:xfrm>
          <a:prstGeom prst="rect">
            <a:avLst/>
          </a:prstGeom>
          <a:solidFill>
            <a:srgbClr val="76B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6F30CF1-F287-0345-A40D-53AC32031871}"/>
              </a:ext>
            </a:extLst>
          </p:cNvPr>
          <p:cNvSpPr/>
          <p:nvPr/>
        </p:nvSpPr>
        <p:spPr>
          <a:xfrm>
            <a:off x="1925877" y="87"/>
            <a:ext cx="1485928" cy="1320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C58EBF6-B49A-2045-9635-ADB778C86647}"/>
              </a:ext>
            </a:extLst>
          </p:cNvPr>
          <p:cNvSpPr/>
          <p:nvPr/>
        </p:nvSpPr>
        <p:spPr>
          <a:xfrm>
            <a:off x="3070718" y="776604"/>
            <a:ext cx="1485928" cy="1320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8763481-52B1-0E9A-87DE-2DE55031CB90}"/>
              </a:ext>
            </a:extLst>
          </p:cNvPr>
          <p:cNvSpPr>
            <a:spLocks noGrp="1"/>
          </p:cNvSpPr>
          <p:nvPr>
            <p:ph type="ftr" sz="quarter" idx="11"/>
          </p:nvPr>
        </p:nvSpPr>
        <p:spPr/>
        <p:txBody>
          <a:bodyPr/>
          <a:lstStyle/>
          <a:p>
            <a:r>
              <a:rPr lang="en-US"/>
              <a:t>Bio141 OER Lab Manual © 2022 by H. Wangerin, P. Rodgers, G. Backus is licensed under CC BY-NC-SA 4.0 </a:t>
            </a:r>
          </a:p>
        </p:txBody>
      </p:sp>
    </p:spTree>
    <p:extLst>
      <p:ext uri="{BB962C8B-B14F-4D97-AF65-F5344CB8AC3E}">
        <p14:creationId xmlns:p14="http://schemas.microsoft.com/office/powerpoint/2010/main" val="11407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5D45D55-686C-114B-BF07-3AF28998C0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6198" y="2195512"/>
            <a:ext cx="7467600" cy="4343400"/>
          </a:xfrm>
          <a:prstGeom prst="rect">
            <a:avLst/>
          </a:prstGeom>
        </p:spPr>
      </p:pic>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Abdominal Regions and Quadrants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51338"/>
          </a:xfrm>
        </p:spPr>
        <p:txBody>
          <a:bodyPr/>
          <a:lstStyle/>
          <a:p>
            <a:pPr marL="0" indent="0">
              <a:buNone/>
            </a:pPr>
            <a:r>
              <a:rPr lang="en-US" dirty="0"/>
              <a:t>The abdomen can be divided into either 4 quadrants or 9 regions</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10</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6</a:t>
            </a:r>
          </a:p>
        </p:txBody>
      </p:sp>
      <p:sp>
        <p:nvSpPr>
          <p:cNvPr id="38" name="Content Placeholder 2">
            <a:extLst>
              <a:ext uri="{FF2B5EF4-FFF2-40B4-BE49-F238E27FC236}">
                <a16:creationId xmlns:a16="http://schemas.microsoft.com/office/drawing/2014/main" id="{48CA527D-843C-9C40-813F-F21C448E96B9}"/>
              </a:ext>
            </a:extLst>
          </p:cNvPr>
          <p:cNvSpPr txBox="1">
            <a:spLocks/>
          </p:cNvSpPr>
          <p:nvPr/>
        </p:nvSpPr>
        <p:spPr>
          <a:xfrm>
            <a:off x="1318267" y="3151616"/>
            <a:ext cx="2699930" cy="1579414"/>
          </a:xfrm>
          <a:prstGeom prst="rect">
            <a:avLst/>
          </a:prstGeom>
          <a:solidFill>
            <a:schemeClr val="accent6">
              <a:lumMod val="60000"/>
              <a:lumOff val="40000"/>
            </a:schemeClr>
          </a:solidFill>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Label the regions on the model by making tape dividers and identify the organs in each region.</a:t>
            </a:r>
          </a:p>
        </p:txBody>
      </p:sp>
      <p:sp>
        <p:nvSpPr>
          <p:cNvPr id="11" name="Footer Placeholder 10">
            <a:extLst>
              <a:ext uri="{FF2B5EF4-FFF2-40B4-BE49-F238E27FC236}">
                <a16:creationId xmlns:a16="http://schemas.microsoft.com/office/drawing/2014/main" id="{B2F36F68-7F49-E5A7-0172-E01B74DAC3AC}"/>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12" name="TextBox 11">
            <a:extLst>
              <a:ext uri="{FF2B5EF4-FFF2-40B4-BE49-F238E27FC236}">
                <a16:creationId xmlns:a16="http://schemas.microsoft.com/office/drawing/2014/main" id="{B90E120D-A718-DF02-7BF1-D0983120599A}"/>
              </a:ext>
            </a:extLst>
          </p:cNvPr>
          <p:cNvSpPr txBox="1"/>
          <p:nvPr/>
        </p:nvSpPr>
        <p:spPr>
          <a:xfrm>
            <a:off x="7293059" y="5525029"/>
            <a:ext cx="1168525" cy="369332"/>
          </a:xfrm>
          <a:prstGeom prst="rect">
            <a:avLst/>
          </a:prstGeom>
          <a:noFill/>
        </p:spPr>
        <p:txBody>
          <a:bodyPr wrap="none" rtlCol="0">
            <a:spAutoFit/>
          </a:bodyPr>
          <a:lstStyle/>
          <a:p>
            <a:r>
              <a:rPr lang="en-US" dirty="0"/>
              <a:t>OPENSTAX</a:t>
            </a:r>
          </a:p>
        </p:txBody>
      </p:sp>
    </p:spTree>
    <p:extLst>
      <p:ext uri="{BB962C8B-B14F-4D97-AF65-F5344CB8AC3E}">
        <p14:creationId xmlns:p14="http://schemas.microsoft.com/office/powerpoint/2010/main" val="45156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Clean up!</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15989"/>
          </a:xfrm>
        </p:spPr>
        <p:txBody>
          <a:bodyPr>
            <a:normAutofit/>
          </a:bodyPr>
          <a:lstStyle/>
          <a:p>
            <a:r>
              <a:rPr lang="en-US" dirty="0"/>
              <a:t>Be sure you answered all question in the lab</a:t>
            </a:r>
          </a:p>
          <a:p>
            <a:r>
              <a:rPr lang="en-US" dirty="0"/>
              <a:t>Clean your lab station, put the material away </a:t>
            </a:r>
            <a:r>
              <a:rPr lang="en-US" u="sng" dirty="0"/>
              <a:t>neatly</a:t>
            </a:r>
            <a:endParaRPr lang="en-US" dirty="0"/>
          </a:p>
          <a:p>
            <a:r>
              <a:rPr lang="en-US" dirty="0"/>
              <a:t>Wipe down your table with disinfectant</a:t>
            </a:r>
          </a:p>
          <a:p>
            <a:r>
              <a:rPr lang="en-US" dirty="0"/>
              <a:t>Make sure all labels are in the correct spots on the terminology sheets</a:t>
            </a:r>
          </a:p>
          <a:p>
            <a:r>
              <a:rPr lang="en-US" dirty="0"/>
              <a:t>Don’t forget to submit the post-lab.</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11</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A71AF12B-DF2B-767A-CC3B-2F663E92149E}"/>
              </a:ext>
            </a:extLst>
          </p:cNvPr>
          <p:cNvSpPr>
            <a:spLocks noGrp="1"/>
          </p:cNvSpPr>
          <p:nvPr>
            <p:ph type="ftr" sz="quarter" idx="11"/>
          </p:nvPr>
        </p:nvSpPr>
        <p:spPr/>
        <p:txBody>
          <a:bodyPr/>
          <a:lstStyle/>
          <a:p>
            <a:r>
              <a:rPr lang="en-US"/>
              <a:t>Bio141 OER Lab Manual © 2022 by H. Wangerin, P. Rodgers, G. Backus is licensed under CC BY-NC-SA 4.0 </a:t>
            </a:r>
          </a:p>
        </p:txBody>
      </p:sp>
    </p:spTree>
    <p:extLst>
      <p:ext uri="{BB962C8B-B14F-4D97-AF65-F5344CB8AC3E}">
        <p14:creationId xmlns:p14="http://schemas.microsoft.com/office/powerpoint/2010/main" val="60794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Anatomical Terminology Lab Outline</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51338"/>
          </a:xfrm>
        </p:spPr>
        <p:txBody>
          <a:bodyPr/>
          <a:lstStyle/>
          <a:p>
            <a:r>
              <a:rPr lang="en-US" dirty="0"/>
              <a:t>Case Study: “Assisting the Surgeon” </a:t>
            </a:r>
            <a:r>
              <a:rPr lang="en-US" sz="1600" dirty="0">
                <a:solidFill>
                  <a:srgbClr val="C00000"/>
                </a:solidFill>
              </a:rPr>
              <a:t>(in pairs)</a:t>
            </a:r>
            <a:endParaRPr lang="en-US" sz="1600" dirty="0"/>
          </a:p>
          <a:p>
            <a:r>
              <a:rPr lang="en-US" dirty="0"/>
              <a:t>Activity 1: Organ Systems and Function </a:t>
            </a:r>
            <a:r>
              <a:rPr lang="en-US" sz="1600" dirty="0">
                <a:solidFill>
                  <a:srgbClr val="C00000"/>
                </a:solidFill>
              </a:rPr>
              <a:t>(in pairs)</a:t>
            </a:r>
          </a:p>
          <a:p>
            <a:r>
              <a:rPr lang="en-US" dirty="0"/>
              <a:t>Activity 2: Anatomical Terminology </a:t>
            </a:r>
            <a:r>
              <a:rPr lang="en-US" sz="1600" dirty="0">
                <a:solidFill>
                  <a:srgbClr val="C00000"/>
                </a:solidFill>
              </a:rPr>
              <a:t>(in pairs)</a:t>
            </a:r>
            <a:endParaRPr lang="en-US" sz="1600" dirty="0"/>
          </a:p>
          <a:p>
            <a:r>
              <a:rPr lang="en-US" dirty="0"/>
              <a:t>Activity 3: Directional Terms </a:t>
            </a:r>
            <a:r>
              <a:rPr lang="en-US" sz="1600" dirty="0">
                <a:solidFill>
                  <a:srgbClr val="C00000"/>
                </a:solidFill>
              </a:rPr>
              <a:t>(individually)</a:t>
            </a:r>
            <a:endParaRPr lang="en-US" sz="1600" dirty="0"/>
          </a:p>
          <a:p>
            <a:r>
              <a:rPr lang="en-US" dirty="0"/>
              <a:t>Activity 4: Body Planes and Sections </a:t>
            </a:r>
            <a:r>
              <a:rPr lang="en-US" sz="1600" dirty="0">
                <a:solidFill>
                  <a:srgbClr val="C00000"/>
                </a:solidFill>
              </a:rPr>
              <a:t>(in pairs)</a:t>
            </a:r>
            <a:endParaRPr lang="en-US" sz="1600" dirty="0"/>
          </a:p>
          <a:p>
            <a:r>
              <a:rPr lang="en-US" dirty="0"/>
              <a:t>Activity 5: Body Cavities and Membrane Linings </a:t>
            </a:r>
            <a:r>
              <a:rPr lang="en-US" sz="1600" dirty="0">
                <a:solidFill>
                  <a:srgbClr val="C00000"/>
                </a:solidFill>
              </a:rPr>
              <a:t>(in pairs)</a:t>
            </a:r>
            <a:endParaRPr lang="en-US" sz="1600" dirty="0"/>
          </a:p>
          <a:p>
            <a:r>
              <a:rPr lang="en-US" dirty="0"/>
              <a:t>Activity 6: Abdominal Regions and Quadrants </a:t>
            </a:r>
            <a:r>
              <a:rPr lang="en-US" sz="1600" dirty="0">
                <a:solidFill>
                  <a:srgbClr val="C00000"/>
                </a:solidFill>
              </a:rPr>
              <a:t>(in pairs)</a:t>
            </a:r>
            <a:endParaRPr lang="en-US" dirty="0"/>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2</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12FCCE39-DF75-0035-E1E2-2D0080ED282E}"/>
              </a:ext>
            </a:extLst>
          </p:cNvPr>
          <p:cNvSpPr>
            <a:spLocks noGrp="1"/>
          </p:cNvSpPr>
          <p:nvPr>
            <p:ph type="ftr" sz="quarter" idx="11"/>
          </p:nvPr>
        </p:nvSpPr>
        <p:spPr/>
        <p:txBody>
          <a:bodyPr/>
          <a:lstStyle/>
          <a:p>
            <a:r>
              <a:rPr lang="en-US"/>
              <a:t>Bio141 OER Lab Manual © 2022 by H. Wangerin, P. Rodgers, G. Backus is licensed under CC BY-NC-SA 4.0 </a:t>
            </a:r>
          </a:p>
        </p:txBody>
      </p:sp>
    </p:spTree>
    <p:extLst>
      <p:ext uri="{BB962C8B-B14F-4D97-AF65-F5344CB8AC3E}">
        <p14:creationId xmlns:p14="http://schemas.microsoft.com/office/powerpoint/2010/main" val="321016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Case Study: “Assisting the Surgeon”</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51338"/>
          </a:xfrm>
        </p:spPr>
        <p:txBody>
          <a:bodyPr/>
          <a:lstStyle/>
          <a:p>
            <a:r>
              <a:rPr lang="en-US" dirty="0"/>
              <a:t>Read through the case study in the lab manual</a:t>
            </a:r>
          </a:p>
          <a:p>
            <a:r>
              <a:rPr lang="en-US" dirty="0"/>
              <a:t>You have a patient with three stab wounds come into the ER</a:t>
            </a:r>
          </a:p>
          <a:p>
            <a:r>
              <a:rPr lang="en-US" dirty="0"/>
              <a:t>You will be answering question about your patient as you go through lab today as you learn anatomical terminology.</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3</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9743090" y="172281"/>
            <a:ext cx="2052670" cy="369332"/>
          </a:xfrm>
          <a:prstGeom prst="rect">
            <a:avLst/>
          </a:prstGeom>
          <a:noFill/>
        </p:spPr>
        <p:txBody>
          <a:bodyPr wrap="square" rtlCol="0">
            <a:spAutoFit/>
          </a:bodyPr>
          <a:lstStyle/>
          <a:p>
            <a:r>
              <a:rPr lang="en-US" dirty="0"/>
              <a:t>Activity Case Study</a:t>
            </a:r>
          </a:p>
        </p:txBody>
      </p:sp>
      <p:pic>
        <p:nvPicPr>
          <p:cNvPr id="34" name="Picture 33">
            <a:extLst>
              <a:ext uri="{FF2B5EF4-FFF2-40B4-BE49-F238E27FC236}">
                <a16:creationId xmlns:a16="http://schemas.microsoft.com/office/drawing/2014/main" id="{4A4A234F-7C56-FF46-9617-551E0238C7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16698" y="3969353"/>
            <a:ext cx="4555047" cy="2774818"/>
          </a:xfrm>
          <a:prstGeom prst="rect">
            <a:avLst/>
          </a:prstGeom>
        </p:spPr>
      </p:pic>
      <p:sp>
        <p:nvSpPr>
          <p:cNvPr id="11" name="Footer Placeholder 10">
            <a:extLst>
              <a:ext uri="{FF2B5EF4-FFF2-40B4-BE49-F238E27FC236}">
                <a16:creationId xmlns:a16="http://schemas.microsoft.com/office/drawing/2014/main" id="{2B4FD451-EA7F-7C90-5CAC-9DAA0CFD542F}"/>
              </a:ext>
            </a:extLst>
          </p:cNvPr>
          <p:cNvSpPr>
            <a:spLocks noGrp="1"/>
          </p:cNvSpPr>
          <p:nvPr>
            <p:ph type="ftr" sz="quarter" idx="11"/>
          </p:nvPr>
        </p:nvSpPr>
        <p:spPr/>
        <p:txBody>
          <a:bodyPr/>
          <a:lstStyle/>
          <a:p>
            <a:r>
              <a:rPr lang="en-US"/>
              <a:t>Bio141 OER Lab Manual © 2022 by H. Wangerin, P. Rodgers, G. Backus is licensed under CC BY-NC-SA 4.0 </a:t>
            </a:r>
          </a:p>
        </p:txBody>
      </p:sp>
    </p:spTree>
    <p:extLst>
      <p:ext uri="{BB962C8B-B14F-4D97-AF65-F5344CB8AC3E}">
        <p14:creationId xmlns:p14="http://schemas.microsoft.com/office/powerpoint/2010/main" val="312943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64E97AA-AFFF-3E4E-8EE6-73DB3459B6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81625" y="1462088"/>
            <a:ext cx="5008033" cy="5117698"/>
          </a:xfrm>
          <a:prstGeom prst="rect">
            <a:avLst/>
          </a:prstGeom>
        </p:spPr>
      </p:pic>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Organ Systems and Functions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5787369" cy="4351338"/>
          </a:xfrm>
        </p:spPr>
        <p:txBody>
          <a:bodyPr/>
          <a:lstStyle/>
          <a:p>
            <a:pPr marL="0" indent="0">
              <a:buNone/>
            </a:pPr>
            <a:r>
              <a:rPr lang="en-US" dirty="0"/>
              <a:t>There are 11 different organs systems. You will the organs in each system and their functions. Remember, some organs belong to more than one organ system.</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4</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1</a:t>
            </a:r>
          </a:p>
        </p:txBody>
      </p:sp>
      <p:sp>
        <p:nvSpPr>
          <p:cNvPr id="38" name="Content Placeholder 2">
            <a:extLst>
              <a:ext uri="{FF2B5EF4-FFF2-40B4-BE49-F238E27FC236}">
                <a16:creationId xmlns:a16="http://schemas.microsoft.com/office/drawing/2014/main" id="{ED707B0A-8FB2-314F-95CC-7682B3AC4690}"/>
              </a:ext>
            </a:extLst>
          </p:cNvPr>
          <p:cNvSpPr txBox="1">
            <a:spLocks/>
          </p:cNvSpPr>
          <p:nvPr/>
        </p:nvSpPr>
        <p:spPr>
          <a:xfrm>
            <a:off x="1617827" y="4121438"/>
            <a:ext cx="4971807" cy="784152"/>
          </a:xfrm>
          <a:prstGeom prst="rect">
            <a:avLst/>
          </a:prstGeom>
          <a:solidFill>
            <a:schemeClr val="accent6">
              <a:lumMod val="60000"/>
              <a:lumOff val="40000"/>
            </a:schemeClr>
          </a:solidFill>
        </p:spPr>
        <p:txBody>
          <a:bodyPr vert="horz" lIns="91440" tIns="45720" rIns="91440" bIns="45720" rtlCol="0" anchor="t">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Label the organs on the torso model. Keep the labels on for the duration of the lab! Fill in the chart in the manual.</a:t>
            </a:r>
          </a:p>
        </p:txBody>
      </p:sp>
      <p:sp>
        <p:nvSpPr>
          <p:cNvPr id="11" name="Footer Placeholder 10">
            <a:extLst>
              <a:ext uri="{FF2B5EF4-FFF2-40B4-BE49-F238E27FC236}">
                <a16:creationId xmlns:a16="http://schemas.microsoft.com/office/drawing/2014/main" id="{698A715D-F93E-EED1-CB0C-98DD7185C742}"/>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12" name="TextBox 11">
            <a:extLst>
              <a:ext uri="{FF2B5EF4-FFF2-40B4-BE49-F238E27FC236}">
                <a16:creationId xmlns:a16="http://schemas.microsoft.com/office/drawing/2014/main" id="{48050E0C-31A1-CC96-AE4A-72D2FD296D3D}"/>
              </a:ext>
            </a:extLst>
          </p:cNvPr>
          <p:cNvSpPr txBox="1"/>
          <p:nvPr/>
        </p:nvSpPr>
        <p:spPr>
          <a:xfrm>
            <a:off x="10252038" y="5766099"/>
            <a:ext cx="1168525" cy="369332"/>
          </a:xfrm>
          <a:prstGeom prst="rect">
            <a:avLst/>
          </a:prstGeom>
          <a:noFill/>
        </p:spPr>
        <p:txBody>
          <a:bodyPr wrap="none" rtlCol="0">
            <a:spAutoFit/>
          </a:bodyPr>
          <a:lstStyle/>
          <a:p>
            <a:r>
              <a:rPr lang="en-US" dirty="0"/>
              <a:t>OPENSTAX</a:t>
            </a:r>
          </a:p>
        </p:txBody>
      </p:sp>
    </p:spTree>
    <p:extLst>
      <p:ext uri="{BB962C8B-B14F-4D97-AF65-F5344CB8AC3E}">
        <p14:creationId xmlns:p14="http://schemas.microsoft.com/office/powerpoint/2010/main" val="283903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Anatomical Terminology – Surface Terms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51338"/>
          </a:xfrm>
        </p:spPr>
        <p:txBody>
          <a:bodyPr/>
          <a:lstStyle/>
          <a:p>
            <a:r>
              <a:rPr lang="en-US" dirty="0"/>
              <a:t>You will learn these surface terms for each region – practice at home using the Canvas quiz and extra study material</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5</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2</a:t>
            </a:r>
          </a:p>
        </p:txBody>
      </p:sp>
      <p:pic>
        <p:nvPicPr>
          <p:cNvPr id="12" name="Picture 11">
            <a:extLst>
              <a:ext uri="{FF2B5EF4-FFF2-40B4-BE49-F238E27FC236}">
                <a16:creationId xmlns:a16="http://schemas.microsoft.com/office/drawing/2014/main" id="{048A4CAD-3222-6B43-8059-F9A742FE3137}"/>
              </a:ext>
            </a:extLst>
          </p:cNvPr>
          <p:cNvPicPr>
            <a:picLocks noChangeAspect="1"/>
          </p:cNvPicPr>
          <p:nvPr/>
        </p:nvPicPr>
        <p:blipFill>
          <a:blip r:embed="rId2"/>
          <a:stretch>
            <a:fillRect/>
          </a:stretch>
        </p:blipFill>
        <p:spPr>
          <a:xfrm>
            <a:off x="3581400" y="2434884"/>
            <a:ext cx="5035825" cy="3995365"/>
          </a:xfrm>
          <a:prstGeom prst="rect">
            <a:avLst/>
          </a:prstGeom>
        </p:spPr>
      </p:pic>
      <p:sp>
        <p:nvSpPr>
          <p:cNvPr id="34" name="Content Placeholder 2">
            <a:extLst>
              <a:ext uri="{FF2B5EF4-FFF2-40B4-BE49-F238E27FC236}">
                <a16:creationId xmlns:a16="http://schemas.microsoft.com/office/drawing/2014/main" id="{F11AC735-1CC8-FA40-9316-547EBEABAF05}"/>
              </a:ext>
            </a:extLst>
          </p:cNvPr>
          <p:cNvSpPr txBox="1">
            <a:spLocks/>
          </p:cNvSpPr>
          <p:nvPr/>
        </p:nvSpPr>
        <p:spPr>
          <a:xfrm>
            <a:off x="8748011" y="3351425"/>
            <a:ext cx="3443989" cy="2139044"/>
          </a:xfrm>
          <a:prstGeom prst="rect">
            <a:avLst/>
          </a:prstGeom>
          <a:solidFill>
            <a:schemeClr val="accent6">
              <a:lumMod val="60000"/>
              <a:lumOff val="4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Use the sticky labels to label these terms on the muscle model in lab. You will need your instructor’s signature before moving on. Then put all the terms back in the correct spot!</a:t>
            </a:r>
          </a:p>
        </p:txBody>
      </p:sp>
      <p:sp>
        <p:nvSpPr>
          <p:cNvPr id="11" name="Footer Placeholder 10">
            <a:extLst>
              <a:ext uri="{FF2B5EF4-FFF2-40B4-BE49-F238E27FC236}">
                <a16:creationId xmlns:a16="http://schemas.microsoft.com/office/drawing/2014/main" id="{5B2F2B55-11DC-10F3-44AD-F06F1DEBC57B}"/>
              </a:ext>
            </a:extLst>
          </p:cNvPr>
          <p:cNvSpPr>
            <a:spLocks noGrp="1"/>
          </p:cNvSpPr>
          <p:nvPr>
            <p:ph type="ftr" sz="quarter" idx="11"/>
          </p:nvPr>
        </p:nvSpPr>
        <p:spPr/>
        <p:txBody>
          <a:bodyPr/>
          <a:lstStyle/>
          <a:p>
            <a:r>
              <a:rPr lang="en-US"/>
              <a:t>Bio141 OER Lab Manual © 2022 by H. Wangerin, P. Rodgers, G. Backus is licensed under CC BY-NC-SA 4.0 </a:t>
            </a:r>
          </a:p>
        </p:txBody>
      </p:sp>
    </p:spTree>
    <p:extLst>
      <p:ext uri="{BB962C8B-B14F-4D97-AF65-F5344CB8AC3E}">
        <p14:creationId xmlns:p14="http://schemas.microsoft.com/office/powerpoint/2010/main" val="24816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Directional Terms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5146337" cy="4351338"/>
          </a:xfrm>
        </p:spPr>
        <p:txBody>
          <a:bodyPr/>
          <a:lstStyle/>
          <a:p>
            <a:pPr marL="0" indent="0">
              <a:buNone/>
            </a:pPr>
            <a:r>
              <a:rPr lang="en-US" dirty="0"/>
              <a:t>A few tips: </a:t>
            </a:r>
          </a:p>
          <a:p>
            <a:r>
              <a:rPr lang="en-US" dirty="0"/>
              <a:t>These terms are all relative to one another (you must be describing the relationship of two body parts to one another)</a:t>
            </a:r>
          </a:p>
          <a:p>
            <a:r>
              <a:rPr lang="en-US" dirty="0"/>
              <a:t>Proximal and distal are only used in the appendages (in place of superior/inferior)</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6</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3</a:t>
            </a:r>
          </a:p>
        </p:txBody>
      </p:sp>
      <p:sp>
        <p:nvSpPr>
          <p:cNvPr id="34" name="Content Placeholder 2">
            <a:extLst>
              <a:ext uri="{FF2B5EF4-FFF2-40B4-BE49-F238E27FC236}">
                <a16:creationId xmlns:a16="http://schemas.microsoft.com/office/drawing/2014/main" id="{7C18D9FC-BB60-AF4F-9257-7F4F4F8099D5}"/>
              </a:ext>
            </a:extLst>
          </p:cNvPr>
          <p:cNvSpPr txBox="1">
            <a:spLocks/>
          </p:cNvSpPr>
          <p:nvPr/>
        </p:nvSpPr>
        <p:spPr>
          <a:xfrm>
            <a:off x="1406034" y="5712633"/>
            <a:ext cx="5297342" cy="643717"/>
          </a:xfrm>
          <a:prstGeom prst="rect">
            <a:avLst/>
          </a:prstGeom>
          <a:solidFill>
            <a:schemeClr val="accent6">
              <a:lumMod val="60000"/>
              <a:lumOff val="40000"/>
            </a:schemeClr>
          </a:solidFill>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Use the images in the lab manual and your labelled models to help you answer the questions in the lab.</a:t>
            </a:r>
          </a:p>
        </p:txBody>
      </p:sp>
      <p:pic>
        <p:nvPicPr>
          <p:cNvPr id="38" name="Picture 37">
            <a:extLst>
              <a:ext uri="{FF2B5EF4-FFF2-40B4-BE49-F238E27FC236}">
                <a16:creationId xmlns:a16="http://schemas.microsoft.com/office/drawing/2014/main" id="{71C4C422-ACA8-CC42-A7D2-D96266244D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03377" y="1543880"/>
            <a:ext cx="5146336" cy="5254614"/>
          </a:xfrm>
          <a:prstGeom prst="rect">
            <a:avLst/>
          </a:prstGeom>
        </p:spPr>
      </p:pic>
      <p:sp>
        <p:nvSpPr>
          <p:cNvPr id="11" name="Footer Placeholder 10">
            <a:extLst>
              <a:ext uri="{FF2B5EF4-FFF2-40B4-BE49-F238E27FC236}">
                <a16:creationId xmlns:a16="http://schemas.microsoft.com/office/drawing/2014/main" id="{63C06261-3733-12C5-8803-C063EA0A8660}"/>
              </a:ext>
            </a:extLst>
          </p:cNvPr>
          <p:cNvSpPr>
            <a:spLocks noGrp="1"/>
          </p:cNvSpPr>
          <p:nvPr>
            <p:ph type="ftr" sz="quarter" idx="11"/>
          </p:nvPr>
        </p:nvSpPr>
        <p:spPr>
          <a:xfrm>
            <a:off x="3542189" y="6442218"/>
            <a:ext cx="4114800" cy="365125"/>
          </a:xfrm>
        </p:spPr>
        <p:txBody>
          <a:bodyPr/>
          <a:lstStyle/>
          <a:p>
            <a:r>
              <a:rPr lang="en-US" dirty="0"/>
              <a:t>Bio141 OER Lab Manual © 2022 by H. </a:t>
            </a:r>
            <a:r>
              <a:rPr lang="en-US" dirty="0" err="1"/>
              <a:t>Wangerin</a:t>
            </a:r>
            <a:r>
              <a:rPr lang="en-US" dirty="0"/>
              <a:t>, P. Rodgers, G. Backus is licensed under CC BY-NC-SA 4.0 </a:t>
            </a:r>
          </a:p>
        </p:txBody>
      </p:sp>
      <p:sp>
        <p:nvSpPr>
          <p:cNvPr id="12" name="TextBox 11">
            <a:extLst>
              <a:ext uri="{FF2B5EF4-FFF2-40B4-BE49-F238E27FC236}">
                <a16:creationId xmlns:a16="http://schemas.microsoft.com/office/drawing/2014/main" id="{4C775B70-5E0D-4426-D0BC-0E7590FD084C}"/>
              </a:ext>
            </a:extLst>
          </p:cNvPr>
          <p:cNvSpPr txBox="1"/>
          <p:nvPr/>
        </p:nvSpPr>
        <p:spPr>
          <a:xfrm>
            <a:off x="10929144" y="6171684"/>
            <a:ext cx="1168525" cy="369332"/>
          </a:xfrm>
          <a:prstGeom prst="rect">
            <a:avLst/>
          </a:prstGeom>
          <a:noFill/>
        </p:spPr>
        <p:txBody>
          <a:bodyPr wrap="none" rtlCol="0">
            <a:spAutoFit/>
          </a:bodyPr>
          <a:lstStyle/>
          <a:p>
            <a:r>
              <a:rPr lang="en-US" dirty="0"/>
              <a:t>OPENSTAX</a:t>
            </a:r>
          </a:p>
        </p:txBody>
      </p:sp>
    </p:spTree>
    <p:extLst>
      <p:ext uri="{BB962C8B-B14F-4D97-AF65-F5344CB8AC3E}">
        <p14:creationId xmlns:p14="http://schemas.microsoft.com/office/powerpoint/2010/main" val="39442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Body Planes and Sections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6" y="1640866"/>
            <a:ext cx="4027700" cy="4351338"/>
          </a:xfrm>
        </p:spPr>
        <p:txBody>
          <a:bodyPr/>
          <a:lstStyle/>
          <a:p>
            <a:pPr marL="0" indent="0">
              <a:buNone/>
            </a:pPr>
            <a:r>
              <a:rPr lang="en-US" dirty="0"/>
              <a:t>Planes of section divide the body into different regions</a:t>
            </a:r>
          </a:p>
          <a:p>
            <a:r>
              <a:rPr lang="en-US" sz="2200" dirty="0"/>
              <a:t>Frontal – anterior/posterior</a:t>
            </a:r>
          </a:p>
          <a:p>
            <a:r>
              <a:rPr lang="en-US" sz="2200" dirty="0"/>
              <a:t>Transverse – superior/inferior</a:t>
            </a:r>
          </a:p>
          <a:p>
            <a:r>
              <a:rPr lang="en-US" sz="2200" dirty="0"/>
              <a:t>Sagittal – left/right</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7</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4</a:t>
            </a:r>
          </a:p>
        </p:txBody>
      </p:sp>
      <p:pic>
        <p:nvPicPr>
          <p:cNvPr id="34" name="Picture 33">
            <a:extLst>
              <a:ext uri="{FF2B5EF4-FFF2-40B4-BE49-F238E27FC236}">
                <a16:creationId xmlns:a16="http://schemas.microsoft.com/office/drawing/2014/main" id="{6C779866-F53D-A144-85B5-489326AD018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45621" y="1497844"/>
            <a:ext cx="5679579" cy="5315706"/>
          </a:xfrm>
          <a:prstGeom prst="rect">
            <a:avLst/>
          </a:prstGeom>
        </p:spPr>
      </p:pic>
      <p:sp>
        <p:nvSpPr>
          <p:cNvPr id="38" name="Content Placeholder 2">
            <a:extLst>
              <a:ext uri="{FF2B5EF4-FFF2-40B4-BE49-F238E27FC236}">
                <a16:creationId xmlns:a16="http://schemas.microsoft.com/office/drawing/2014/main" id="{554EF270-A302-2746-9988-DE419DD638AF}"/>
              </a:ext>
            </a:extLst>
          </p:cNvPr>
          <p:cNvSpPr txBox="1">
            <a:spLocks/>
          </p:cNvSpPr>
          <p:nvPr/>
        </p:nvSpPr>
        <p:spPr>
          <a:xfrm>
            <a:off x="1317414" y="4432857"/>
            <a:ext cx="4527974" cy="1923493"/>
          </a:xfrm>
          <a:prstGeom prst="rect">
            <a:avLst/>
          </a:prstGeom>
          <a:solidFill>
            <a:schemeClr val="accent6">
              <a:lumMod val="60000"/>
              <a:lumOff val="40000"/>
            </a:schemeClr>
          </a:solidFill>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You will make a model of a head out of clay and use the plastic knife to cut it into the different planes of section. You will then analyze the images in the tray and finally your patient’s stab wounds (in the lab manual).</a:t>
            </a:r>
          </a:p>
        </p:txBody>
      </p:sp>
      <p:sp>
        <p:nvSpPr>
          <p:cNvPr id="11" name="Footer Placeholder 10">
            <a:extLst>
              <a:ext uri="{FF2B5EF4-FFF2-40B4-BE49-F238E27FC236}">
                <a16:creationId xmlns:a16="http://schemas.microsoft.com/office/drawing/2014/main" id="{BFF219FA-2D37-F1DD-6DC1-B4314C918DD3}"/>
              </a:ext>
            </a:extLst>
          </p:cNvPr>
          <p:cNvSpPr>
            <a:spLocks noGrp="1"/>
          </p:cNvSpPr>
          <p:nvPr>
            <p:ph type="ftr" sz="quarter" idx="11"/>
          </p:nvPr>
        </p:nvSpPr>
        <p:spPr>
          <a:xfrm>
            <a:off x="1524001" y="6447936"/>
            <a:ext cx="4114800" cy="365125"/>
          </a:xfrm>
        </p:spPr>
        <p:txBody>
          <a:bodyPr/>
          <a:lstStyle/>
          <a:p>
            <a:r>
              <a:rPr lang="en-US" dirty="0"/>
              <a:t>Bio141 OER Lab Manual © 2022 by H. </a:t>
            </a:r>
            <a:r>
              <a:rPr lang="en-US" dirty="0" err="1"/>
              <a:t>Wangerin</a:t>
            </a:r>
            <a:r>
              <a:rPr lang="en-US" dirty="0"/>
              <a:t>, P. Rodgers, G. Backus is licensed under CC BY-NC-SA 4.0 </a:t>
            </a:r>
          </a:p>
        </p:txBody>
      </p:sp>
      <p:sp>
        <p:nvSpPr>
          <p:cNvPr id="12" name="TextBox 11">
            <a:extLst>
              <a:ext uri="{FF2B5EF4-FFF2-40B4-BE49-F238E27FC236}">
                <a16:creationId xmlns:a16="http://schemas.microsoft.com/office/drawing/2014/main" id="{35CB0ED3-396A-8E1D-8C73-3FE8DE52D65A}"/>
              </a:ext>
            </a:extLst>
          </p:cNvPr>
          <p:cNvSpPr txBox="1"/>
          <p:nvPr/>
        </p:nvSpPr>
        <p:spPr>
          <a:xfrm>
            <a:off x="8889058" y="5969140"/>
            <a:ext cx="1168525" cy="369332"/>
          </a:xfrm>
          <a:prstGeom prst="rect">
            <a:avLst/>
          </a:prstGeom>
          <a:noFill/>
        </p:spPr>
        <p:txBody>
          <a:bodyPr wrap="none" rtlCol="0">
            <a:spAutoFit/>
          </a:bodyPr>
          <a:lstStyle/>
          <a:p>
            <a:r>
              <a:rPr lang="en-US" dirty="0"/>
              <a:t>OPENSTAX</a:t>
            </a:r>
          </a:p>
        </p:txBody>
      </p:sp>
    </p:spTree>
    <p:extLst>
      <p:ext uri="{BB962C8B-B14F-4D97-AF65-F5344CB8AC3E}">
        <p14:creationId xmlns:p14="http://schemas.microsoft.com/office/powerpoint/2010/main" val="179417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Body Cavities and Membrane Linings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51338"/>
          </a:xfrm>
        </p:spPr>
        <p:txBody>
          <a:bodyPr/>
          <a:lstStyle/>
          <a:p>
            <a:pPr marL="0" indent="0">
              <a:buNone/>
            </a:pPr>
            <a:r>
              <a:rPr lang="en-US" dirty="0"/>
              <a:t>Serous Membranes – line body cavities , made of two layers</a:t>
            </a:r>
          </a:p>
          <a:p>
            <a:r>
              <a:rPr lang="en-US" dirty="0"/>
              <a:t>Visceral – inner layer that touches the organ</a:t>
            </a:r>
          </a:p>
          <a:p>
            <a:r>
              <a:rPr lang="en-US" dirty="0"/>
              <a:t>Parietal – outer layer farthest from organ</a:t>
            </a:r>
          </a:p>
          <a:p>
            <a:pPr marL="0" indent="0">
              <a:buNone/>
            </a:pPr>
            <a:r>
              <a:rPr lang="en-US" dirty="0"/>
              <a:t>With serous fluid in </a:t>
            </a:r>
            <a:br>
              <a:rPr lang="en-US" dirty="0"/>
            </a:br>
            <a:r>
              <a:rPr lang="en-US" dirty="0"/>
              <a:t>between</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8</a:t>
            </a:fld>
            <a:endParaRPr lang="en-US" dirty="0"/>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4</a:t>
            </a:r>
          </a:p>
        </p:txBody>
      </p:sp>
      <p:pic>
        <p:nvPicPr>
          <p:cNvPr id="42" name="Picture 41">
            <a:extLst>
              <a:ext uri="{FF2B5EF4-FFF2-40B4-BE49-F238E27FC236}">
                <a16:creationId xmlns:a16="http://schemas.microsoft.com/office/drawing/2014/main" id="{91A3F6D0-B017-514C-8335-E2D72F2DFF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99874" y="3203823"/>
            <a:ext cx="6221451" cy="2970454"/>
          </a:xfrm>
          <a:prstGeom prst="rect">
            <a:avLst/>
          </a:prstGeom>
        </p:spPr>
      </p:pic>
      <p:sp>
        <p:nvSpPr>
          <p:cNvPr id="43" name="Content Placeholder 2">
            <a:extLst>
              <a:ext uri="{FF2B5EF4-FFF2-40B4-BE49-F238E27FC236}">
                <a16:creationId xmlns:a16="http://schemas.microsoft.com/office/drawing/2014/main" id="{EF5482FD-AC87-FA4E-85BD-1B0A7B7A7EBC}"/>
              </a:ext>
            </a:extLst>
          </p:cNvPr>
          <p:cNvSpPr txBox="1">
            <a:spLocks/>
          </p:cNvSpPr>
          <p:nvPr/>
        </p:nvSpPr>
        <p:spPr>
          <a:xfrm>
            <a:off x="1551855" y="4252804"/>
            <a:ext cx="3655173" cy="1552798"/>
          </a:xfrm>
          <a:prstGeom prst="rect">
            <a:avLst/>
          </a:prstGeom>
          <a:solidFill>
            <a:schemeClr val="accent6">
              <a:lumMod val="60000"/>
              <a:lumOff val="4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We will use a Ziplock bag filled with fluid to represent a serous membrane. You will learn the names of the serous membranes of the body.</a:t>
            </a:r>
          </a:p>
        </p:txBody>
      </p:sp>
      <p:sp>
        <p:nvSpPr>
          <p:cNvPr id="11" name="Footer Placeholder 10">
            <a:extLst>
              <a:ext uri="{FF2B5EF4-FFF2-40B4-BE49-F238E27FC236}">
                <a16:creationId xmlns:a16="http://schemas.microsoft.com/office/drawing/2014/main" id="{3AC9769B-2AB4-26D9-379E-6B5379943648}"/>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12" name="TextBox 11">
            <a:extLst>
              <a:ext uri="{FF2B5EF4-FFF2-40B4-BE49-F238E27FC236}">
                <a16:creationId xmlns:a16="http://schemas.microsoft.com/office/drawing/2014/main" id="{7FD1870A-9D40-CCD6-7A59-2F112157DC69}"/>
              </a:ext>
            </a:extLst>
          </p:cNvPr>
          <p:cNvSpPr txBox="1"/>
          <p:nvPr/>
        </p:nvSpPr>
        <p:spPr>
          <a:xfrm>
            <a:off x="8026336" y="5725239"/>
            <a:ext cx="1168525" cy="369332"/>
          </a:xfrm>
          <a:prstGeom prst="rect">
            <a:avLst/>
          </a:prstGeom>
          <a:noFill/>
        </p:spPr>
        <p:txBody>
          <a:bodyPr wrap="none" rtlCol="0">
            <a:spAutoFit/>
          </a:bodyPr>
          <a:lstStyle/>
          <a:p>
            <a:r>
              <a:rPr lang="en-US" dirty="0"/>
              <a:t>OPENSTAX</a:t>
            </a:r>
          </a:p>
        </p:txBody>
      </p:sp>
    </p:spTree>
    <p:extLst>
      <p:ext uri="{BB962C8B-B14F-4D97-AF65-F5344CB8AC3E}">
        <p14:creationId xmlns:p14="http://schemas.microsoft.com/office/powerpoint/2010/main" val="182723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6D852B4-E7A7-7F43-AEDA-F1DEDF8315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6751" y="2814168"/>
            <a:ext cx="6847697" cy="3833723"/>
          </a:xfrm>
          <a:prstGeom prst="rect">
            <a:avLst/>
          </a:prstGeom>
        </p:spPr>
      </p:pic>
      <p:sp>
        <p:nvSpPr>
          <p:cNvPr id="45" name="Rectangle 44">
            <a:extLst>
              <a:ext uri="{FF2B5EF4-FFF2-40B4-BE49-F238E27FC236}">
                <a16:creationId xmlns:a16="http://schemas.microsoft.com/office/drawing/2014/main" id="{195DE2B1-C435-0C46-9C88-113FBFBD7655}"/>
              </a:ext>
            </a:extLst>
          </p:cNvPr>
          <p:cNvSpPr/>
          <p:nvPr/>
        </p:nvSpPr>
        <p:spPr>
          <a:xfrm>
            <a:off x="575893" y="3312"/>
            <a:ext cx="572439" cy="6877878"/>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68B04-9C16-6A4F-8BF5-587535A8713E}"/>
              </a:ext>
            </a:extLst>
          </p:cNvPr>
          <p:cNvSpPr>
            <a:spLocks noGrp="1"/>
          </p:cNvSpPr>
          <p:nvPr>
            <p:ph type="title"/>
          </p:nvPr>
        </p:nvSpPr>
        <p:spPr>
          <a:xfrm>
            <a:off x="1537250" y="136525"/>
            <a:ext cx="9816548" cy="1325563"/>
          </a:xfrm>
        </p:spPr>
        <p:txBody>
          <a:bodyPr/>
          <a:lstStyle/>
          <a:p>
            <a:r>
              <a:rPr lang="en-US" dirty="0"/>
              <a:t>Body Cavities and Membrane Linings</a:t>
            </a:r>
          </a:p>
        </p:txBody>
      </p:sp>
      <p:sp>
        <p:nvSpPr>
          <p:cNvPr id="3" name="Content Placeholder 2">
            <a:extLst>
              <a:ext uri="{FF2B5EF4-FFF2-40B4-BE49-F238E27FC236}">
                <a16:creationId xmlns:a16="http://schemas.microsoft.com/office/drawing/2014/main" id="{D7ADD1AD-242A-5543-A609-F71D61B65E01}"/>
              </a:ext>
            </a:extLst>
          </p:cNvPr>
          <p:cNvSpPr>
            <a:spLocks noGrp="1"/>
          </p:cNvSpPr>
          <p:nvPr>
            <p:ph idx="1"/>
          </p:nvPr>
        </p:nvSpPr>
        <p:spPr>
          <a:xfrm>
            <a:off x="1420255" y="1640866"/>
            <a:ext cx="9816549" cy="4351338"/>
          </a:xfrm>
        </p:spPr>
        <p:txBody>
          <a:bodyPr/>
          <a:lstStyle/>
          <a:p>
            <a:pPr marL="0" indent="0">
              <a:buNone/>
            </a:pPr>
            <a:r>
              <a:rPr lang="en-US" dirty="0"/>
              <a:t>Body Cavities - the body is divided into different cavities (spaces) lines with serous membrane.</a:t>
            </a:r>
          </a:p>
          <a:p>
            <a:r>
              <a:rPr lang="en-US" dirty="0"/>
              <a:t>Dorsal</a:t>
            </a:r>
          </a:p>
          <a:p>
            <a:pPr lvl="1"/>
            <a:r>
              <a:rPr lang="en-US" dirty="0"/>
              <a:t>Cranial</a:t>
            </a:r>
          </a:p>
          <a:p>
            <a:pPr lvl="1"/>
            <a:r>
              <a:rPr lang="en-US" dirty="0"/>
              <a:t>Vertebral</a:t>
            </a:r>
          </a:p>
          <a:p>
            <a:r>
              <a:rPr lang="en-US" dirty="0"/>
              <a:t>Ventral</a:t>
            </a:r>
          </a:p>
          <a:p>
            <a:pPr lvl="1"/>
            <a:r>
              <a:rPr lang="en-US" dirty="0"/>
              <a:t>Thoracic</a:t>
            </a:r>
          </a:p>
          <a:p>
            <a:pPr lvl="1"/>
            <a:r>
              <a:rPr lang="en-US" dirty="0"/>
              <a:t>Abdominopelvic</a:t>
            </a:r>
          </a:p>
        </p:txBody>
      </p:sp>
      <p:sp>
        <p:nvSpPr>
          <p:cNvPr id="4" name="TextBox 3">
            <a:extLst>
              <a:ext uri="{FF2B5EF4-FFF2-40B4-BE49-F238E27FC236}">
                <a16:creationId xmlns:a16="http://schemas.microsoft.com/office/drawing/2014/main" id="{CF087458-0BEA-C648-A23D-C38443755C02}"/>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Anatomical Terminology</a:t>
            </a:r>
          </a:p>
        </p:txBody>
      </p:sp>
      <p:sp>
        <p:nvSpPr>
          <p:cNvPr id="6" name="Rectangle 5">
            <a:extLst>
              <a:ext uri="{FF2B5EF4-FFF2-40B4-BE49-F238E27FC236}">
                <a16:creationId xmlns:a16="http://schemas.microsoft.com/office/drawing/2014/main" id="{0585CAD5-8319-E14E-8D1B-1379F6594B70}"/>
              </a:ext>
            </a:extLst>
          </p:cNvPr>
          <p:cNvSpPr/>
          <p:nvPr/>
        </p:nvSpPr>
        <p:spPr>
          <a:xfrm>
            <a:off x="585183" y="6569765"/>
            <a:ext cx="279592" cy="298173"/>
          </a:xfrm>
          <a:prstGeom prst="rect">
            <a:avLst/>
          </a:prstGeom>
          <a:solidFill>
            <a:srgbClr val="355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615B59-86DB-F449-8D7A-8B17CD9E5BF7}"/>
              </a:ext>
            </a:extLst>
          </p:cNvPr>
          <p:cNvSpPr/>
          <p:nvPr/>
        </p:nvSpPr>
        <p:spPr>
          <a:xfrm>
            <a:off x="862110" y="62649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7E20B5-74F3-2649-827D-D33FB1E05762}"/>
              </a:ext>
            </a:extLst>
          </p:cNvPr>
          <p:cNvSpPr/>
          <p:nvPr/>
        </p:nvSpPr>
        <p:spPr>
          <a:xfrm>
            <a:off x="582518" y="59568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D1A7D7-6A35-1D40-8EA5-8D28EC595888}"/>
              </a:ext>
            </a:extLst>
          </p:cNvPr>
          <p:cNvSpPr/>
          <p:nvPr/>
        </p:nvSpPr>
        <p:spPr>
          <a:xfrm>
            <a:off x="585899" y="534726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958BA-1C50-7640-A505-F837E0329FF7}"/>
              </a:ext>
            </a:extLst>
          </p:cNvPr>
          <p:cNvSpPr/>
          <p:nvPr/>
        </p:nvSpPr>
        <p:spPr>
          <a:xfrm>
            <a:off x="871076" y="5658682"/>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B507F2-6341-0B46-A1BC-11436519D5E8}"/>
              </a:ext>
            </a:extLst>
          </p:cNvPr>
          <p:cNvSpPr/>
          <p:nvPr/>
        </p:nvSpPr>
        <p:spPr>
          <a:xfrm>
            <a:off x="868738" y="503914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E6C25B-2911-8541-8885-94F8AF94A80E}"/>
              </a:ext>
            </a:extLst>
          </p:cNvPr>
          <p:cNvSpPr/>
          <p:nvPr/>
        </p:nvSpPr>
        <p:spPr>
          <a:xfrm>
            <a:off x="575894" y="4731030"/>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D29EC-759A-A944-821E-056608B5F21E}"/>
              </a:ext>
            </a:extLst>
          </p:cNvPr>
          <p:cNvSpPr/>
          <p:nvPr/>
        </p:nvSpPr>
        <p:spPr>
          <a:xfrm>
            <a:off x="592527" y="4121438"/>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DC7B91-BEAA-F741-B665-5819C6F038AC}"/>
              </a:ext>
            </a:extLst>
          </p:cNvPr>
          <p:cNvSpPr/>
          <p:nvPr/>
        </p:nvSpPr>
        <p:spPr>
          <a:xfrm>
            <a:off x="864452" y="443285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294A75B-7BA2-BF4E-AD82-9BB06EA5B0ED}"/>
              </a:ext>
            </a:extLst>
          </p:cNvPr>
          <p:cNvSpPr/>
          <p:nvPr/>
        </p:nvSpPr>
        <p:spPr>
          <a:xfrm>
            <a:off x="868738" y="3833192"/>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E28452-F58A-D84D-821F-7146EC8B252B}"/>
              </a:ext>
            </a:extLst>
          </p:cNvPr>
          <p:cNvSpPr/>
          <p:nvPr/>
        </p:nvSpPr>
        <p:spPr>
          <a:xfrm>
            <a:off x="575894" y="353833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9CB9AD-446B-D245-8134-2995280DFFDC}"/>
              </a:ext>
            </a:extLst>
          </p:cNvPr>
          <p:cNvSpPr/>
          <p:nvPr/>
        </p:nvSpPr>
        <p:spPr>
          <a:xfrm>
            <a:off x="592527" y="2915488"/>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4C6E06-CDE1-1248-A3A1-FFEED843DCC0}"/>
              </a:ext>
            </a:extLst>
          </p:cNvPr>
          <p:cNvSpPr/>
          <p:nvPr/>
        </p:nvSpPr>
        <p:spPr>
          <a:xfrm>
            <a:off x="864452" y="3226907"/>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1F1238-6A9F-0C45-A1B6-39B9A235EB05}"/>
              </a:ext>
            </a:extLst>
          </p:cNvPr>
          <p:cNvSpPr/>
          <p:nvPr/>
        </p:nvSpPr>
        <p:spPr>
          <a:xfrm>
            <a:off x="875366" y="2607367"/>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60254F-A822-0C44-B933-584AC22E0FF7}"/>
              </a:ext>
            </a:extLst>
          </p:cNvPr>
          <p:cNvSpPr/>
          <p:nvPr/>
        </p:nvSpPr>
        <p:spPr>
          <a:xfrm>
            <a:off x="582522" y="2299255"/>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5C7074-2CF2-1D4A-AF1F-328FFD3F4BAF}"/>
              </a:ext>
            </a:extLst>
          </p:cNvPr>
          <p:cNvSpPr/>
          <p:nvPr/>
        </p:nvSpPr>
        <p:spPr>
          <a:xfrm>
            <a:off x="585903" y="1689663"/>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6A0505-80A0-BB48-A8AA-CE529EC228BA}"/>
              </a:ext>
            </a:extLst>
          </p:cNvPr>
          <p:cNvSpPr/>
          <p:nvPr/>
        </p:nvSpPr>
        <p:spPr>
          <a:xfrm>
            <a:off x="871080" y="2001082"/>
            <a:ext cx="279592" cy="29817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98B76B-B0F5-8645-81DC-478BD2E45B21}"/>
              </a:ext>
            </a:extLst>
          </p:cNvPr>
          <p:cNvSpPr/>
          <p:nvPr/>
        </p:nvSpPr>
        <p:spPr>
          <a:xfrm>
            <a:off x="868741" y="1394794"/>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9EC6A0-09A5-7E49-95C0-093F0663662A}"/>
              </a:ext>
            </a:extLst>
          </p:cNvPr>
          <p:cNvSpPr/>
          <p:nvPr/>
        </p:nvSpPr>
        <p:spPr>
          <a:xfrm>
            <a:off x="589149" y="1099934"/>
            <a:ext cx="279592" cy="2981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596521-F855-1D47-B819-799EE15DBAA5}"/>
              </a:ext>
            </a:extLst>
          </p:cNvPr>
          <p:cNvSpPr/>
          <p:nvPr/>
        </p:nvSpPr>
        <p:spPr>
          <a:xfrm>
            <a:off x="864455" y="801761"/>
            <a:ext cx="279592" cy="2981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98FBABB-F770-FA45-9124-F1661A8DD088}"/>
              </a:ext>
            </a:extLst>
          </p:cNvPr>
          <p:cNvSpPr/>
          <p:nvPr/>
        </p:nvSpPr>
        <p:spPr>
          <a:xfrm>
            <a:off x="582525" y="510213"/>
            <a:ext cx="279592" cy="2981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EE5F2D9-159D-5B4F-9F17-C0F951BE9D15}"/>
              </a:ext>
            </a:extLst>
          </p:cNvPr>
          <p:cNvSpPr/>
          <p:nvPr/>
        </p:nvSpPr>
        <p:spPr>
          <a:xfrm>
            <a:off x="871083" y="198788"/>
            <a:ext cx="279592" cy="2981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B5CA4F-A6F8-1B4B-A2F5-D46DB6CE763C}"/>
              </a:ext>
            </a:extLst>
          </p:cNvPr>
          <p:cNvSpPr/>
          <p:nvPr/>
        </p:nvSpPr>
        <p:spPr>
          <a:xfrm>
            <a:off x="599413" y="-9940"/>
            <a:ext cx="275953" cy="182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a16="http://schemas.microsoft.com/office/drawing/2014/main" id="{391EEF11-01B6-2043-B80E-6331251B46F2}"/>
              </a:ext>
            </a:extLst>
          </p:cNvPr>
          <p:cNvSpPr>
            <a:spLocks noGrp="1"/>
          </p:cNvSpPr>
          <p:nvPr>
            <p:ph type="sldNum" sz="quarter" idx="12"/>
          </p:nvPr>
        </p:nvSpPr>
        <p:spPr/>
        <p:txBody>
          <a:bodyPr/>
          <a:lstStyle/>
          <a:p>
            <a:fld id="{31E437E8-A4CA-284C-84AA-E7A9F7DDCC93}" type="slidenum">
              <a:rPr lang="en-US" smtClean="0"/>
              <a:t>9</a:t>
            </a:fld>
            <a:endParaRPr lang="en-US"/>
          </a:p>
        </p:txBody>
      </p:sp>
      <p:sp>
        <p:nvSpPr>
          <p:cNvPr id="48" name="Rectangle 47">
            <a:extLst>
              <a:ext uri="{FF2B5EF4-FFF2-40B4-BE49-F238E27FC236}">
                <a16:creationId xmlns:a16="http://schemas.microsoft.com/office/drawing/2014/main" id="{7F02BA05-0C06-894A-9D55-F35B0D51335E}"/>
              </a:ext>
            </a:extLst>
          </p:cNvPr>
          <p:cNvSpPr/>
          <p:nvPr/>
        </p:nvSpPr>
        <p:spPr>
          <a:xfrm rot="5400000">
            <a:off x="6526537" y="-4255627"/>
            <a:ext cx="298173" cy="11028069"/>
          </a:xfrm>
          <a:prstGeom prst="rect">
            <a:avLst/>
          </a:prstGeom>
          <a:solidFill>
            <a:schemeClr val="accent6">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3D9FB5-943A-5B47-81CB-241F782894D5}"/>
              </a:ext>
            </a:extLst>
          </p:cNvPr>
          <p:cNvSpPr txBox="1"/>
          <p:nvPr/>
        </p:nvSpPr>
        <p:spPr>
          <a:xfrm>
            <a:off x="10454640" y="172281"/>
            <a:ext cx="1341120" cy="369332"/>
          </a:xfrm>
          <a:prstGeom prst="rect">
            <a:avLst/>
          </a:prstGeom>
          <a:noFill/>
        </p:spPr>
        <p:txBody>
          <a:bodyPr wrap="square" rtlCol="0">
            <a:spAutoFit/>
          </a:bodyPr>
          <a:lstStyle/>
          <a:p>
            <a:r>
              <a:rPr lang="en-US" dirty="0"/>
              <a:t>Activity 5</a:t>
            </a:r>
          </a:p>
        </p:txBody>
      </p:sp>
      <p:sp>
        <p:nvSpPr>
          <p:cNvPr id="38" name="Content Placeholder 2">
            <a:extLst>
              <a:ext uri="{FF2B5EF4-FFF2-40B4-BE49-F238E27FC236}">
                <a16:creationId xmlns:a16="http://schemas.microsoft.com/office/drawing/2014/main" id="{66620CAE-06CA-0B4D-B586-71E698C994A7}"/>
              </a:ext>
            </a:extLst>
          </p:cNvPr>
          <p:cNvSpPr txBox="1">
            <a:spLocks/>
          </p:cNvSpPr>
          <p:nvPr/>
        </p:nvSpPr>
        <p:spPr>
          <a:xfrm>
            <a:off x="1441175" y="5337314"/>
            <a:ext cx="3930341" cy="1076739"/>
          </a:xfrm>
          <a:prstGeom prst="rect">
            <a:avLst/>
          </a:prstGeom>
          <a:solidFill>
            <a:schemeClr val="accent6">
              <a:lumMod val="60000"/>
              <a:lumOff val="40000"/>
            </a:schemeClr>
          </a:solidFill>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t>Label the body cavities on the models and identify the organs in the charts.</a:t>
            </a:r>
          </a:p>
        </p:txBody>
      </p:sp>
      <p:sp>
        <p:nvSpPr>
          <p:cNvPr id="11" name="Footer Placeholder 10">
            <a:extLst>
              <a:ext uri="{FF2B5EF4-FFF2-40B4-BE49-F238E27FC236}">
                <a16:creationId xmlns:a16="http://schemas.microsoft.com/office/drawing/2014/main" id="{C25B000C-5255-158C-0F92-94D5E0064331}"/>
              </a:ext>
            </a:extLst>
          </p:cNvPr>
          <p:cNvSpPr>
            <a:spLocks noGrp="1"/>
          </p:cNvSpPr>
          <p:nvPr>
            <p:ph type="ftr" sz="quarter" idx="11"/>
          </p:nvPr>
        </p:nvSpPr>
        <p:spPr/>
        <p:txBody>
          <a:bodyPr/>
          <a:lstStyle/>
          <a:p>
            <a:r>
              <a:rPr lang="en-US"/>
              <a:t>Bio141 OER Lab Manual © 2022 by H. Wangerin, P. Rodgers, G. Backus is licensed under CC BY-NC-SA 4.0 </a:t>
            </a:r>
          </a:p>
        </p:txBody>
      </p:sp>
      <p:sp>
        <p:nvSpPr>
          <p:cNvPr id="12" name="TextBox 11">
            <a:extLst>
              <a:ext uri="{FF2B5EF4-FFF2-40B4-BE49-F238E27FC236}">
                <a16:creationId xmlns:a16="http://schemas.microsoft.com/office/drawing/2014/main" id="{05A2BDA0-257E-9585-7179-665C1CB20454}"/>
              </a:ext>
            </a:extLst>
          </p:cNvPr>
          <p:cNvSpPr txBox="1"/>
          <p:nvPr/>
        </p:nvSpPr>
        <p:spPr>
          <a:xfrm>
            <a:off x="9870377" y="6225576"/>
            <a:ext cx="1168525" cy="369332"/>
          </a:xfrm>
          <a:prstGeom prst="rect">
            <a:avLst/>
          </a:prstGeom>
          <a:noFill/>
        </p:spPr>
        <p:txBody>
          <a:bodyPr wrap="none" rtlCol="0">
            <a:spAutoFit/>
          </a:bodyPr>
          <a:lstStyle/>
          <a:p>
            <a:r>
              <a:rPr lang="en-US" dirty="0"/>
              <a:t>OPENSTAX</a:t>
            </a:r>
          </a:p>
        </p:txBody>
      </p:sp>
    </p:spTree>
    <p:extLst>
      <p:ext uri="{BB962C8B-B14F-4D97-AF65-F5344CB8AC3E}">
        <p14:creationId xmlns:p14="http://schemas.microsoft.com/office/powerpoint/2010/main" val="3080912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904</Words>
  <Application>Microsoft Macintosh PowerPoint</Application>
  <PresentationFormat>Widescreen</PresentationFormat>
  <Paragraphs>100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Chalkduster</vt:lpstr>
      <vt:lpstr>Franklin Gothic Book</vt:lpstr>
      <vt:lpstr>Office Theme</vt:lpstr>
      <vt:lpstr>Anatomical Terminology Lab</vt:lpstr>
      <vt:lpstr>Anatomical Terminology Lab Outline</vt:lpstr>
      <vt:lpstr>Case Study: “Assisting the Surgeon”</vt:lpstr>
      <vt:lpstr>Organ Systems and Functions</vt:lpstr>
      <vt:lpstr>Anatomical Terminology – Surface Terms</vt:lpstr>
      <vt:lpstr>Directional Terms</vt:lpstr>
      <vt:lpstr>Body Planes and Sections</vt:lpstr>
      <vt:lpstr>Body Cavities and Membrane Linings</vt:lpstr>
      <vt:lpstr>Body Cavities and Membrane Linings</vt:lpstr>
      <vt:lpstr>Abdominal Regions and Quadrants</vt:lpstr>
      <vt:lpstr>Clean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Rodgers</dc:creator>
  <cp:lastModifiedBy>Gillian Backus</cp:lastModifiedBy>
  <cp:revision>6</cp:revision>
  <dcterms:created xsi:type="dcterms:W3CDTF">2022-01-05T20:21:10Z</dcterms:created>
  <dcterms:modified xsi:type="dcterms:W3CDTF">2023-03-27T13:58:48Z</dcterms:modified>
</cp:coreProperties>
</file>