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880" r:id="rId1"/>
  </p:sldMasterIdLst>
  <p:notesMasterIdLst>
    <p:notesMasterId r:id="rId9"/>
  </p:notesMasterIdLst>
  <p:sldIdLst>
    <p:sldId id="256" r:id="rId2"/>
    <p:sldId id="362" r:id="rId3"/>
    <p:sldId id="363" r:id="rId4"/>
    <p:sldId id="364" r:id="rId5"/>
    <p:sldId id="373" r:id="rId6"/>
    <p:sldId id="379" r:id="rId7"/>
    <p:sldId id="299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halkduster" panose="03050602040202020205" pitchFamily="66" charset="77"/>
      <p:regular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A82"/>
    <a:srgbClr val="D883FF"/>
    <a:srgbClr val="FFB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3333"/>
  </p:normalViewPr>
  <p:slideViewPr>
    <p:cSldViewPr snapToGrid="0" snapToObjects="1">
      <p:cViewPr varScale="1">
        <p:scale>
          <a:sx n="107" d="100"/>
          <a:sy n="107" d="100"/>
        </p:scale>
        <p:origin x="1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940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C9FF-AD25-9549-BE38-7BA44B6E1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6F8A9-7580-524C-B40F-F809385FC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49B7C-40C6-D54C-95E4-3EDBE003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70259-7D95-5045-816D-154B8447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21775-06F4-B642-BE26-7A6B9B15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2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B9EF-C203-5F41-9A85-2CBA74BF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0F2E8-021A-3A45-9100-2D9A6BEB1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7210-6271-3441-9986-ADC4188D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F9ABF-B277-BE46-AFDA-7F15C3E4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FE10B-4683-E945-A511-91C15721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CFCE39-6D24-DF47-AA95-E5D9FF543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F5974-3025-594C-8864-8A72AB5F6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A1DB5-E2E2-9046-A2FA-8A2B8DFB2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BED53-4102-4440-9AA3-49674871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9234D-7C7B-2749-A75F-7E24B98F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AF22-43EC-1B47-979E-636942EC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6426-F1E4-5844-AE05-5A98BD44B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B990-C4DC-044A-B082-1C24E84A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CC9FD-035B-BC41-B162-3F67D3AD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3CEC7-55FE-7045-B640-6D0EF98A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0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F833-285C-B24A-91B9-95C3176F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509FC-B4F6-E648-853A-405726FFA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28B04-86FB-AD4D-8BC3-BB4DA4DAA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101B1-9E08-3A44-9EEF-17E48A381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98CB6-60E5-5243-B539-4A6EC886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1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BA4E-A048-AF4A-A0FB-BAC4EFC4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05A30-FECE-FA46-AF39-BE22C7344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21302-A2AF-6D4B-B6DB-D6177B2D3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B27F6-2124-5747-AA1F-7600C9E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03183-5176-6A43-8F63-CA9E95D5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F82FA-A3FA-7A49-AE17-61C6FD8E9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76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8E5EF-8C1F-C146-9F5E-530E0648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2CABA-001B-5F45-A94D-1AEABBB70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5E60C-0F35-9F43-B3CD-B1E01D789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EBA03-E0C0-224E-A799-0FA80ED05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F11C04-612C-2545-955A-966E3C31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33102-9AC4-A942-B7F0-1C48726B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32A776-8F51-9B45-AFD7-B6F7CD2B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9C5742-7C84-2644-8698-5CE683DF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19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7DCC-0159-FE43-BDF4-220A3682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946F1-6FFB-4D40-A233-A7159F82C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5369B-405E-4F44-AE42-55B5E026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60D94-4AB2-724A-B97B-AE143748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EE3B1-D8AC-8C45-9E47-A79E68BB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DFA86-2615-874E-9280-50DB6631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1EFB-FE24-9148-BB2F-1320E288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9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0631D-F1B0-F545-8BC8-04A95F46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D64B8-A4C1-BB47-9FD0-F88E7C91E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CC0F8-B9AC-EC42-A47E-14CEF8745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ED58A-F3CB-F44F-B3CA-DA550B0EC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57CD6-9043-D846-85AD-CF78A3264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D1FED-AF73-4146-BC16-62DC4436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01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D869-010E-7B44-963E-0919DE25D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F2ABEB-FB69-D441-880A-F1E828262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89A84-7221-9342-B80C-5BEAE7F19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2A225-6792-7B41-B49B-F642A794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7D43A-7D62-4A4C-8242-4F0DE14D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45E83-D5EE-9344-845C-72418BEE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5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28B909-40D2-9A44-A93D-B4352A43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91AA6-160A-4049-82CA-38469D852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AB640-E939-9C45-A003-0947BE8C9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78B1E-30C6-B04A-9EEA-34404B5E5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E9EBB-ACDC-0041-B1DD-96B358C5E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8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-sa/4.0/?ref=chooser-v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?ref=chooser-v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?ref=chooser-v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?ref=chooser-v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?ref=chooser-v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E4C61D-A6E2-4B4C-A9B0-C4D881F59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792" y="1429700"/>
            <a:ext cx="11488615" cy="2387600"/>
          </a:xfrm>
        </p:spPr>
        <p:txBody>
          <a:bodyPr>
            <a:normAutofit/>
          </a:bodyPr>
          <a:lstStyle/>
          <a:p>
            <a:r>
              <a:rPr lang="en-US" dirty="0"/>
              <a:t>Appendicular Skeleton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AACC2-6F9F-084B-80B4-9D2D3257C7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-12700" y="6362700"/>
            <a:ext cx="3149600" cy="482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7E6F4B-CF05-BB4C-BF4C-68D144D70506}"/>
              </a:ext>
            </a:extLst>
          </p:cNvPr>
          <p:cNvSpPr/>
          <p:nvPr/>
        </p:nvSpPr>
        <p:spPr>
          <a:xfrm>
            <a:off x="-94113" y="-27432"/>
            <a:ext cx="1485928" cy="1320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7DD225-2F77-F744-BEC8-0370D0D0BB8F}"/>
              </a:ext>
            </a:extLst>
          </p:cNvPr>
          <p:cNvSpPr/>
          <p:nvPr/>
        </p:nvSpPr>
        <p:spPr>
          <a:xfrm>
            <a:off x="865491" y="752245"/>
            <a:ext cx="1485928" cy="1320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037201-CB00-8F46-A368-B6D579264B8E}"/>
              </a:ext>
            </a:extLst>
          </p:cNvPr>
          <p:cNvSpPr/>
          <p:nvPr/>
        </p:nvSpPr>
        <p:spPr>
          <a:xfrm>
            <a:off x="1925877" y="87"/>
            <a:ext cx="1485928" cy="132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76B4F-7828-6E4F-A2A3-8B200F2C334A}"/>
              </a:ext>
            </a:extLst>
          </p:cNvPr>
          <p:cNvSpPr/>
          <p:nvPr/>
        </p:nvSpPr>
        <p:spPr>
          <a:xfrm>
            <a:off x="3070718" y="776604"/>
            <a:ext cx="1485928" cy="1320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E6057C8-C106-D048-A8E2-A16AFCCE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B4E710B-AC32-85ED-5405-7281689DB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852" y="658971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Bio141 OER Lab Manual © 2022 by H. Wangerin, P. Rodgers, G. Backus is licensed under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CC BY-NC-SA 4.0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      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 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 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2">
            <a:hlinkClick r:id="rId4"/>
            <a:extLst>
              <a:ext uri="{FF2B5EF4-FFF2-40B4-BE49-F238E27FC236}">
                <a16:creationId xmlns:a16="http://schemas.microsoft.com/office/drawing/2014/main" id="{F69999B4-EF2A-D680-F34C-307240991C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85240" y="6467474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2314B16C-8199-F670-5417-34CC950C5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34490" y="6467474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3752BE-E00D-774E-8C6D-5DFBC439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890662-00B1-8E4A-AF11-7B2A133D6FC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5E85A-CCD9-C744-B6F7-109361C728BF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Appendicular Skeleton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48CF57-2D94-7B45-BB6A-8CD8E358BC72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310EFA-BF6C-384C-91E5-6CF91DBF6EF4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8383A8-DAE6-4F40-BDF1-A6C037F15E12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F95104-04AE-774D-AA15-17FAF6191FE6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14D5EE-4221-E041-ABA4-2F17C52371B4}"/>
              </a:ext>
            </a:extLst>
          </p:cNvPr>
          <p:cNvSpPr/>
          <p:nvPr/>
        </p:nvSpPr>
        <p:spPr>
          <a:xfrm>
            <a:off x="868738" y="3279913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60C8F-EFCC-5447-A466-918BCE0FCB44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ABBB0B-064C-4045-953F-C444AACDA2F6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1B5EC3-890F-A548-A19C-4329A9BCCF82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B7B10-6BF7-5B4E-8B1F-D2CB3F24A95B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A477BF-A2F0-F741-94BD-B633DE61CD38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4273B2-AE3B-C74C-8806-59A787D3EA2F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286ED7-C935-B342-8AEF-358E039F6103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AEA2B3-2007-0746-BFA7-537679504634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E652FE-B363-3546-A922-E65CE211F7C8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97D101-ED57-644A-ADD7-F2CC87F76522}"/>
              </a:ext>
            </a:extLst>
          </p:cNvPr>
          <p:cNvSpPr/>
          <p:nvPr/>
        </p:nvSpPr>
        <p:spPr>
          <a:xfrm>
            <a:off x="572743" y="5953532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25FFA1-A84A-E344-B79F-1A0B4F986058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731391-43AF-6442-8754-DCFB1C639D60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3D586A-D6B9-F64A-B96C-0EF1EC3280E3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E1642C-7BBB-3F41-9B6F-38CC6D046D39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1D8740-7BD2-074C-8CA0-C99D9A208079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E88487-4C9A-C94C-AF75-BC2A59B90120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CDDC3D-427F-8547-9FD1-298857B03731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FDF801-8CC7-A542-8EFB-B30A086AA54F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640AF3-A70F-584C-BBAC-7AD90A3C8BBA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B28F0A-E9F6-1046-A0F3-B20338BBAA24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Google Shape;94;p13">
            <a:extLst>
              <a:ext uri="{FF2B5EF4-FFF2-40B4-BE49-F238E27FC236}">
                <a16:creationId xmlns:a16="http://schemas.microsoft.com/office/drawing/2014/main" id="{6A723B86-E7E7-1745-A5F2-E2C6A30D8762}"/>
              </a:ext>
            </a:extLst>
          </p:cNvPr>
          <p:cNvSpPr txBox="1">
            <a:spLocks/>
          </p:cNvSpPr>
          <p:nvPr/>
        </p:nvSpPr>
        <p:spPr>
          <a:xfrm>
            <a:off x="1417913" y="1543880"/>
            <a:ext cx="10977300" cy="509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4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Case Study “Hips of Steel” </a:t>
            </a:r>
            <a:r>
              <a:rPr lang="en-US" sz="2400" b="1" dirty="0">
                <a:solidFill>
                  <a:srgbClr val="C00000"/>
                </a:solidFill>
              </a:rPr>
              <a:t>(in pairs)</a:t>
            </a:r>
          </a:p>
          <a:p>
            <a:pPr>
              <a:lnSpc>
                <a:spcPct val="94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Activity 1: Bones of the Appendicular Skeleton </a:t>
            </a:r>
            <a:r>
              <a:rPr lang="en-US" sz="2400" b="1" dirty="0">
                <a:solidFill>
                  <a:srgbClr val="C00000"/>
                </a:solidFill>
              </a:rPr>
              <a:t>(as a group)</a:t>
            </a:r>
          </a:p>
          <a:p>
            <a:pPr>
              <a:lnSpc>
                <a:spcPct val="94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Activity 2: Bone Markings of the Upper Limb </a:t>
            </a:r>
            <a:r>
              <a:rPr lang="en-US" sz="2400" b="1" dirty="0">
                <a:solidFill>
                  <a:srgbClr val="C00000"/>
                </a:solidFill>
              </a:rPr>
              <a:t>(as a group)</a:t>
            </a:r>
            <a:endParaRPr lang="en-US" sz="2400" b="1" dirty="0">
              <a:solidFill>
                <a:schemeClr val="dk1"/>
              </a:solidFill>
            </a:endParaRPr>
          </a:p>
          <a:p>
            <a:pPr>
              <a:lnSpc>
                <a:spcPct val="94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Activity 3: Bones  Markings of the Lower Limb </a:t>
            </a:r>
            <a:r>
              <a:rPr lang="en-US" sz="2400" b="1" dirty="0">
                <a:solidFill>
                  <a:srgbClr val="C00000"/>
                </a:solidFill>
              </a:rPr>
              <a:t>(as a group)</a:t>
            </a:r>
            <a:endParaRPr lang="en-US" sz="2400" b="1" dirty="0">
              <a:solidFill>
                <a:schemeClr val="dk1"/>
              </a:solidFill>
            </a:endParaRPr>
          </a:p>
          <a:p>
            <a:pPr>
              <a:lnSpc>
                <a:spcPct val="94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Putting it all Together </a:t>
            </a:r>
            <a:r>
              <a:rPr lang="en-US" sz="2400" b="1" dirty="0">
                <a:solidFill>
                  <a:srgbClr val="C00000"/>
                </a:solidFill>
              </a:rPr>
              <a:t>(in pairs)</a:t>
            </a:r>
          </a:p>
          <a:p>
            <a:pPr>
              <a:lnSpc>
                <a:spcPct val="94000"/>
              </a:lnSpc>
              <a:spcBef>
                <a:spcPts val="1200"/>
              </a:spcBef>
              <a:buClr>
                <a:schemeClr val="dk1"/>
              </a:buClr>
              <a:buSzPts val="2400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Google Shape;93;p13">
            <a:extLst>
              <a:ext uri="{FF2B5EF4-FFF2-40B4-BE49-F238E27FC236}">
                <a16:creationId xmlns:a16="http://schemas.microsoft.com/office/drawing/2014/main" id="{7726D4D8-5624-E34C-A426-A6062F6D00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9696" y="198788"/>
            <a:ext cx="10611853" cy="94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dirty="0"/>
              <a:t>Appendicular Skeleton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957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3752BE-E00D-774E-8C6D-5DFBC439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890662-00B1-8E4A-AF11-7B2A133D6FC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48CF57-2D94-7B45-BB6A-8CD8E358BC72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310EFA-BF6C-384C-91E5-6CF91DBF6EF4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8383A8-DAE6-4F40-BDF1-A6C037F15E12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F95104-04AE-774D-AA15-17FAF6191FE6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14D5EE-4221-E041-ABA4-2F17C52371B4}"/>
              </a:ext>
            </a:extLst>
          </p:cNvPr>
          <p:cNvSpPr/>
          <p:nvPr/>
        </p:nvSpPr>
        <p:spPr>
          <a:xfrm>
            <a:off x="868738" y="3279913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60C8F-EFCC-5447-A466-918BCE0FCB44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ABBB0B-064C-4045-953F-C444AACDA2F6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1B5EC3-890F-A548-A19C-4329A9BCCF82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B7B10-6BF7-5B4E-8B1F-D2CB3F24A95B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A477BF-A2F0-F741-94BD-B633DE61CD38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4273B2-AE3B-C74C-8806-59A787D3EA2F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286ED7-C935-B342-8AEF-358E039F6103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AEA2B3-2007-0746-BFA7-537679504634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E652FE-B363-3546-A922-E65CE211F7C8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97D101-ED57-644A-ADD7-F2CC87F76522}"/>
              </a:ext>
            </a:extLst>
          </p:cNvPr>
          <p:cNvSpPr/>
          <p:nvPr/>
        </p:nvSpPr>
        <p:spPr>
          <a:xfrm>
            <a:off x="572743" y="5953532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25FFA1-A84A-E344-B79F-1A0B4F986058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731391-43AF-6442-8754-DCFB1C639D60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3D586A-D6B9-F64A-B96C-0EF1EC3280E3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E1642C-7BBB-3F41-9B6F-38CC6D046D39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1D8740-7BD2-074C-8CA0-C99D9A208079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E88487-4C9A-C94C-AF75-BC2A59B90120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CDDC3D-427F-8547-9FD1-298857B03731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FDF801-8CC7-A542-8EFB-B30A086AA54F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640AF3-A70F-584C-BBAC-7AD90A3C8BBA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B28F0A-E9F6-1046-A0F3-B20338BBAA24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F8E91B-E456-624A-8FC8-E4D6FF96F7C7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Appendicular Skeleton</a:t>
            </a:r>
          </a:p>
        </p:txBody>
      </p:sp>
      <p:sp>
        <p:nvSpPr>
          <p:cNvPr id="38" name="Title 3">
            <a:extLst>
              <a:ext uri="{FF2B5EF4-FFF2-40B4-BE49-F238E27FC236}">
                <a16:creationId xmlns:a16="http://schemas.microsoft.com/office/drawing/2014/main" id="{1CEE5549-D24E-954D-B693-D999476B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353" y="-409742"/>
            <a:ext cx="8711080" cy="2138082"/>
          </a:xfrm>
        </p:spPr>
        <p:txBody>
          <a:bodyPr/>
          <a:lstStyle/>
          <a:p>
            <a:r>
              <a:rPr lang="en-US" sz="3600" dirty="0"/>
              <a:t>Case Study: “Hips of Steel”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D971C7E-EE40-1F43-9BA6-7BE87FB61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35" y="1455352"/>
            <a:ext cx="10270938" cy="4970435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F4A9638-3ACA-2421-9A5E-3183C8687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169" y="662933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Bio141 OER Lab Manual © 2022 by H. Wangerin, P. Rodgers, G. Backus is licensed under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CC BY-NC-SA 4.0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      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 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 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2">
            <a:hlinkClick r:id="rId3"/>
            <a:extLst>
              <a:ext uri="{FF2B5EF4-FFF2-40B4-BE49-F238E27FC236}">
                <a16:creationId xmlns:a16="http://schemas.microsoft.com/office/drawing/2014/main" id="{3FDF502F-CA35-6A10-42C7-88F65843D6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37557" y="6507100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D080E4E4-5E59-3EF0-BF82-BBA2636943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86807" y="6507100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3752BE-E00D-774E-8C6D-5DFBC439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890662-00B1-8E4A-AF11-7B2A133D6FC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48CF57-2D94-7B45-BB6A-8CD8E358BC72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310EFA-BF6C-384C-91E5-6CF91DBF6EF4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8383A8-DAE6-4F40-BDF1-A6C037F15E12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F95104-04AE-774D-AA15-17FAF6191FE6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14D5EE-4221-E041-ABA4-2F17C52371B4}"/>
              </a:ext>
            </a:extLst>
          </p:cNvPr>
          <p:cNvSpPr/>
          <p:nvPr/>
        </p:nvSpPr>
        <p:spPr>
          <a:xfrm>
            <a:off x="868738" y="3279913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60C8F-EFCC-5447-A466-918BCE0FCB44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ABBB0B-064C-4045-953F-C444AACDA2F6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1B5EC3-890F-A548-A19C-4329A9BCCF82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B7B10-6BF7-5B4E-8B1F-D2CB3F24A95B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A477BF-A2F0-F741-94BD-B633DE61CD38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4273B2-AE3B-C74C-8806-59A787D3EA2F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286ED7-C935-B342-8AEF-358E039F6103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AEA2B3-2007-0746-BFA7-537679504634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E652FE-B363-3546-A922-E65CE211F7C8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97D101-ED57-644A-ADD7-F2CC87F76522}"/>
              </a:ext>
            </a:extLst>
          </p:cNvPr>
          <p:cNvSpPr/>
          <p:nvPr/>
        </p:nvSpPr>
        <p:spPr>
          <a:xfrm>
            <a:off x="572743" y="5953532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25FFA1-A84A-E344-B79F-1A0B4F986058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731391-43AF-6442-8754-DCFB1C639D60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3D586A-D6B9-F64A-B96C-0EF1EC3280E3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E1642C-7BBB-3F41-9B6F-38CC6D046D39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1D8740-7BD2-074C-8CA0-C99D9A208079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E88487-4C9A-C94C-AF75-BC2A59B90120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CDDC3D-427F-8547-9FD1-298857B03731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FDF801-8CC7-A542-8EFB-B30A086AA54F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640AF3-A70F-584C-BBAC-7AD90A3C8BBA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B28F0A-E9F6-1046-A0F3-B20338BBAA24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6A793E-A307-7945-B936-C4443D194998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Appendicular Skeleton</a:t>
            </a:r>
          </a:p>
        </p:txBody>
      </p:sp>
      <p:sp>
        <p:nvSpPr>
          <p:cNvPr id="38" name="Title 3">
            <a:extLst>
              <a:ext uri="{FF2B5EF4-FFF2-40B4-BE49-F238E27FC236}">
                <a16:creationId xmlns:a16="http://schemas.microsoft.com/office/drawing/2014/main" id="{978926B9-CCBC-F740-9255-585EDF9A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522" y="-335549"/>
            <a:ext cx="11143130" cy="2138082"/>
          </a:xfrm>
        </p:spPr>
        <p:txBody>
          <a:bodyPr/>
          <a:lstStyle/>
          <a:p>
            <a:r>
              <a:rPr lang="en-US" sz="3600" dirty="0"/>
              <a:t>What are the Bones of the Appendicular Skeleton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D3D5BBD-10D6-314F-AF21-5F9ED0A0F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011" y="1548395"/>
            <a:ext cx="5459197" cy="531954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21943F4-ACF4-A245-AC16-2A50CC874669}"/>
              </a:ext>
            </a:extLst>
          </p:cNvPr>
          <p:cNvSpPr txBox="1"/>
          <p:nvPr/>
        </p:nvSpPr>
        <p:spPr>
          <a:xfrm>
            <a:off x="10383755" y="26894"/>
            <a:ext cx="12105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b="1" dirty="0"/>
              <a:t>Activity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D0D11A-0593-8343-9131-94F9CDB4FC54}"/>
              </a:ext>
            </a:extLst>
          </p:cNvPr>
          <p:cNvSpPr txBox="1"/>
          <p:nvPr/>
        </p:nvSpPr>
        <p:spPr>
          <a:xfrm>
            <a:off x="1577150" y="2571792"/>
            <a:ext cx="3433308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In this activity you will be using the sticky tack to label the bones of the appendicular skeleton.</a:t>
            </a:r>
          </a:p>
          <a:p>
            <a:endParaRPr lang="en-US" sz="1800" b="1" dirty="0"/>
          </a:p>
          <a:p>
            <a:r>
              <a:rPr lang="en-US" sz="1800" b="1" dirty="0"/>
              <a:t>You will then quiz one another on the bones – today is all about getting practice!!</a:t>
            </a:r>
          </a:p>
        </p:txBody>
      </p:sp>
    </p:spTree>
    <p:extLst>
      <p:ext uri="{BB962C8B-B14F-4D97-AF65-F5344CB8AC3E}">
        <p14:creationId xmlns:p14="http://schemas.microsoft.com/office/powerpoint/2010/main" val="208641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3752BE-E00D-774E-8C6D-5DFBC439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890662-00B1-8E4A-AF11-7B2A133D6FC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48CF57-2D94-7B45-BB6A-8CD8E358BC72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310EFA-BF6C-384C-91E5-6CF91DBF6EF4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8383A8-DAE6-4F40-BDF1-A6C037F15E12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F95104-04AE-774D-AA15-17FAF6191FE6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14D5EE-4221-E041-ABA4-2F17C52371B4}"/>
              </a:ext>
            </a:extLst>
          </p:cNvPr>
          <p:cNvSpPr/>
          <p:nvPr/>
        </p:nvSpPr>
        <p:spPr>
          <a:xfrm>
            <a:off x="868738" y="3279913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60C8F-EFCC-5447-A466-918BCE0FCB44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ABBB0B-064C-4045-953F-C444AACDA2F6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1B5EC3-890F-A548-A19C-4329A9BCCF82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B7B10-6BF7-5B4E-8B1F-D2CB3F24A95B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A477BF-A2F0-F741-94BD-B633DE61CD38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4273B2-AE3B-C74C-8806-59A787D3EA2F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286ED7-C935-B342-8AEF-358E039F6103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AEA2B3-2007-0746-BFA7-537679504634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E652FE-B363-3546-A922-E65CE211F7C8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97D101-ED57-644A-ADD7-F2CC87F76522}"/>
              </a:ext>
            </a:extLst>
          </p:cNvPr>
          <p:cNvSpPr/>
          <p:nvPr/>
        </p:nvSpPr>
        <p:spPr>
          <a:xfrm>
            <a:off x="572743" y="5953532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25FFA1-A84A-E344-B79F-1A0B4F986058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731391-43AF-6442-8754-DCFB1C639D60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3D586A-D6B9-F64A-B96C-0EF1EC3280E3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E1642C-7BBB-3F41-9B6F-38CC6D046D39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1D8740-7BD2-074C-8CA0-C99D9A208079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E88487-4C9A-C94C-AF75-BC2A59B90120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CDDC3D-427F-8547-9FD1-298857B03731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FDF801-8CC7-A542-8EFB-B30A086AA54F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640AF3-A70F-584C-BBAC-7AD90A3C8BBA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B28F0A-E9F6-1046-A0F3-B20338BBAA24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6A793E-A307-7945-B936-C4443D194998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Appendicular Skeleton</a:t>
            </a:r>
          </a:p>
        </p:txBody>
      </p:sp>
      <p:sp>
        <p:nvSpPr>
          <p:cNvPr id="38" name="Title 3">
            <a:extLst>
              <a:ext uri="{FF2B5EF4-FFF2-40B4-BE49-F238E27FC236}">
                <a16:creationId xmlns:a16="http://schemas.microsoft.com/office/drawing/2014/main" id="{1724E4E1-6C65-0649-88F2-00B1D456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522" y="-335549"/>
            <a:ext cx="11143130" cy="2138082"/>
          </a:xfrm>
        </p:spPr>
        <p:txBody>
          <a:bodyPr/>
          <a:lstStyle/>
          <a:p>
            <a:r>
              <a:rPr lang="en-US" sz="3600" dirty="0"/>
              <a:t>Bone Markings of the Upper Limb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06C3D2-B6DB-2242-8ADF-0C2590EB4D26}"/>
              </a:ext>
            </a:extLst>
          </p:cNvPr>
          <p:cNvSpPr txBox="1"/>
          <p:nvPr/>
        </p:nvSpPr>
        <p:spPr>
          <a:xfrm>
            <a:off x="10383755" y="26894"/>
            <a:ext cx="108074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b="1" dirty="0"/>
              <a:t>Activity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F6FE66-F1BC-654F-A727-C8C750E012D6}"/>
              </a:ext>
            </a:extLst>
          </p:cNvPr>
          <p:cNvSpPr txBox="1"/>
          <p:nvPr/>
        </p:nvSpPr>
        <p:spPr>
          <a:xfrm>
            <a:off x="1577150" y="2571792"/>
            <a:ext cx="3433308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In this activity you will be using the sticky tack to label the bone markings of the </a:t>
            </a:r>
            <a:r>
              <a:rPr lang="en-US" b="1" dirty="0"/>
              <a:t>upper limb</a:t>
            </a:r>
            <a:r>
              <a:rPr lang="en-US" sz="1800" b="1" dirty="0"/>
              <a:t>.</a:t>
            </a:r>
          </a:p>
          <a:p>
            <a:endParaRPr lang="en-US" sz="1800" b="1" dirty="0"/>
          </a:p>
          <a:p>
            <a:r>
              <a:rPr lang="en-US" sz="1800" b="1" dirty="0"/>
              <a:t>You will then quiz one another on the markings – today is all about getting practice!!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45162-D91B-6640-9508-E51B8C4C8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622" y="2049711"/>
            <a:ext cx="5499100" cy="391160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C07C93B-1156-C318-7DDC-D8E6B6553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112" y="638914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Bio141 OER Lab Manual © 2022 by H. Wangerin, P. Rodgers, G. Backus is licensed under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CC BY-NC-SA 4.0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      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 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 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>
            <a:hlinkClick r:id="rId3"/>
            <a:extLst>
              <a:ext uri="{FF2B5EF4-FFF2-40B4-BE49-F238E27FC236}">
                <a16:creationId xmlns:a16="http://schemas.microsoft.com/office/drawing/2014/main" id="{CA56E36C-9FB8-5729-DACB-0030B831BF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64500" y="6266902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EE1D3BE2-E492-24CD-AF40-BB75ED3322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13750" y="6266902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7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3752BE-E00D-774E-8C6D-5DFBC439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890662-00B1-8E4A-AF11-7B2A133D6FC5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48CF57-2D94-7B45-BB6A-8CD8E358BC72}"/>
              </a:ext>
            </a:extLst>
          </p:cNvPr>
          <p:cNvSpPr/>
          <p:nvPr/>
        </p:nvSpPr>
        <p:spPr>
          <a:xfrm rot="5400000">
            <a:off x="6526537" y="-4255627"/>
            <a:ext cx="298173" cy="1102806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310EFA-BF6C-384C-91E5-6CF91DBF6EF4}"/>
              </a:ext>
            </a:extLst>
          </p:cNvPr>
          <p:cNvSpPr/>
          <p:nvPr/>
        </p:nvSpPr>
        <p:spPr>
          <a:xfrm>
            <a:off x="575893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8383A8-DAE6-4F40-BDF1-A6C037F15E12}"/>
              </a:ext>
            </a:extLst>
          </p:cNvPr>
          <p:cNvSpPr/>
          <p:nvPr/>
        </p:nvSpPr>
        <p:spPr>
          <a:xfrm>
            <a:off x="585183" y="6569765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F95104-04AE-774D-AA15-17FAF6191FE6}"/>
              </a:ext>
            </a:extLst>
          </p:cNvPr>
          <p:cNvSpPr/>
          <p:nvPr/>
        </p:nvSpPr>
        <p:spPr>
          <a:xfrm>
            <a:off x="862110" y="6264967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14D5EE-4221-E041-ABA4-2F17C52371B4}"/>
              </a:ext>
            </a:extLst>
          </p:cNvPr>
          <p:cNvSpPr/>
          <p:nvPr/>
        </p:nvSpPr>
        <p:spPr>
          <a:xfrm>
            <a:off x="868738" y="3279913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60C8F-EFCC-5447-A466-918BCE0FCB44}"/>
              </a:ext>
            </a:extLst>
          </p:cNvPr>
          <p:cNvSpPr/>
          <p:nvPr/>
        </p:nvSpPr>
        <p:spPr>
          <a:xfrm>
            <a:off x="585899" y="53472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ABBB0B-064C-4045-953F-C444AACDA2F6}"/>
              </a:ext>
            </a:extLst>
          </p:cNvPr>
          <p:cNvSpPr/>
          <p:nvPr/>
        </p:nvSpPr>
        <p:spPr>
          <a:xfrm>
            <a:off x="871076" y="5658682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1B5EC3-890F-A548-A19C-4329A9BCCF82}"/>
              </a:ext>
            </a:extLst>
          </p:cNvPr>
          <p:cNvSpPr/>
          <p:nvPr/>
        </p:nvSpPr>
        <p:spPr>
          <a:xfrm>
            <a:off x="868738" y="503914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B7B10-6BF7-5B4E-8B1F-D2CB3F24A95B}"/>
              </a:ext>
            </a:extLst>
          </p:cNvPr>
          <p:cNvSpPr/>
          <p:nvPr/>
        </p:nvSpPr>
        <p:spPr>
          <a:xfrm>
            <a:off x="575894" y="4731030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A477BF-A2F0-F741-94BD-B633DE61CD38}"/>
              </a:ext>
            </a:extLst>
          </p:cNvPr>
          <p:cNvSpPr/>
          <p:nvPr/>
        </p:nvSpPr>
        <p:spPr>
          <a:xfrm>
            <a:off x="592527" y="4121438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4273B2-AE3B-C74C-8806-59A787D3EA2F}"/>
              </a:ext>
            </a:extLst>
          </p:cNvPr>
          <p:cNvSpPr/>
          <p:nvPr/>
        </p:nvSpPr>
        <p:spPr>
          <a:xfrm>
            <a:off x="864452" y="4432857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286ED7-C935-B342-8AEF-358E039F6103}"/>
              </a:ext>
            </a:extLst>
          </p:cNvPr>
          <p:cNvSpPr/>
          <p:nvPr/>
        </p:nvSpPr>
        <p:spPr>
          <a:xfrm>
            <a:off x="868738" y="3833192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AEA2B3-2007-0746-BFA7-537679504634}"/>
              </a:ext>
            </a:extLst>
          </p:cNvPr>
          <p:cNvSpPr/>
          <p:nvPr/>
        </p:nvSpPr>
        <p:spPr>
          <a:xfrm>
            <a:off x="575894" y="353833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E652FE-B363-3546-A922-E65CE211F7C8}"/>
              </a:ext>
            </a:extLst>
          </p:cNvPr>
          <p:cNvSpPr/>
          <p:nvPr/>
        </p:nvSpPr>
        <p:spPr>
          <a:xfrm>
            <a:off x="592527" y="2915488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97D101-ED57-644A-ADD7-F2CC87F76522}"/>
              </a:ext>
            </a:extLst>
          </p:cNvPr>
          <p:cNvSpPr/>
          <p:nvPr/>
        </p:nvSpPr>
        <p:spPr>
          <a:xfrm>
            <a:off x="572743" y="5953532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25FFA1-A84A-E344-B79F-1A0B4F986058}"/>
              </a:ext>
            </a:extLst>
          </p:cNvPr>
          <p:cNvSpPr/>
          <p:nvPr/>
        </p:nvSpPr>
        <p:spPr>
          <a:xfrm>
            <a:off x="875366" y="2607367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731391-43AF-6442-8754-DCFB1C639D60}"/>
              </a:ext>
            </a:extLst>
          </p:cNvPr>
          <p:cNvSpPr/>
          <p:nvPr/>
        </p:nvSpPr>
        <p:spPr>
          <a:xfrm>
            <a:off x="582522" y="2299255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3D586A-D6B9-F64A-B96C-0EF1EC3280E3}"/>
              </a:ext>
            </a:extLst>
          </p:cNvPr>
          <p:cNvSpPr/>
          <p:nvPr/>
        </p:nvSpPr>
        <p:spPr>
          <a:xfrm>
            <a:off x="585903" y="16896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E1642C-7BBB-3F41-9B6F-38CC6D046D39}"/>
              </a:ext>
            </a:extLst>
          </p:cNvPr>
          <p:cNvSpPr/>
          <p:nvPr/>
        </p:nvSpPr>
        <p:spPr>
          <a:xfrm>
            <a:off x="871080" y="200108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1D8740-7BD2-074C-8CA0-C99D9A208079}"/>
              </a:ext>
            </a:extLst>
          </p:cNvPr>
          <p:cNvSpPr/>
          <p:nvPr/>
        </p:nvSpPr>
        <p:spPr>
          <a:xfrm>
            <a:off x="868741" y="1394794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E88487-4C9A-C94C-AF75-BC2A59B90120}"/>
              </a:ext>
            </a:extLst>
          </p:cNvPr>
          <p:cNvSpPr/>
          <p:nvPr/>
        </p:nvSpPr>
        <p:spPr>
          <a:xfrm>
            <a:off x="589149" y="1099934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CDDC3D-427F-8547-9FD1-298857B03731}"/>
              </a:ext>
            </a:extLst>
          </p:cNvPr>
          <p:cNvSpPr/>
          <p:nvPr/>
        </p:nvSpPr>
        <p:spPr>
          <a:xfrm>
            <a:off x="864455" y="801761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FDF801-8CC7-A542-8EFB-B30A086AA54F}"/>
              </a:ext>
            </a:extLst>
          </p:cNvPr>
          <p:cNvSpPr/>
          <p:nvPr/>
        </p:nvSpPr>
        <p:spPr>
          <a:xfrm>
            <a:off x="582525" y="510213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640AF3-A70F-584C-BBAC-7AD90A3C8BBA}"/>
              </a:ext>
            </a:extLst>
          </p:cNvPr>
          <p:cNvSpPr/>
          <p:nvPr/>
        </p:nvSpPr>
        <p:spPr>
          <a:xfrm>
            <a:off x="871083" y="198788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B28F0A-E9F6-1046-A0F3-B20338BBAA24}"/>
              </a:ext>
            </a:extLst>
          </p:cNvPr>
          <p:cNvSpPr/>
          <p:nvPr/>
        </p:nvSpPr>
        <p:spPr>
          <a:xfrm>
            <a:off x="599413" y="-9940"/>
            <a:ext cx="275953" cy="1822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6A793E-A307-7945-B936-C4443D194998}"/>
              </a:ext>
            </a:extLst>
          </p:cNvPr>
          <p:cNvSpPr txBox="1"/>
          <p:nvPr/>
        </p:nvSpPr>
        <p:spPr>
          <a:xfrm rot="16200000">
            <a:off x="-3149658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Appendicular Skeleton</a:t>
            </a:r>
          </a:p>
        </p:txBody>
      </p:sp>
      <p:sp>
        <p:nvSpPr>
          <p:cNvPr id="38" name="Title 3">
            <a:extLst>
              <a:ext uri="{FF2B5EF4-FFF2-40B4-BE49-F238E27FC236}">
                <a16:creationId xmlns:a16="http://schemas.microsoft.com/office/drawing/2014/main" id="{1724E4E1-6C65-0649-88F2-00B1D456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522" y="-335549"/>
            <a:ext cx="11143130" cy="2138082"/>
          </a:xfrm>
        </p:spPr>
        <p:txBody>
          <a:bodyPr/>
          <a:lstStyle/>
          <a:p>
            <a:r>
              <a:rPr lang="en-US" sz="3600" dirty="0"/>
              <a:t>Bone Markings of the Lower Limb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06C3D2-B6DB-2242-8ADF-0C2590EB4D26}"/>
              </a:ext>
            </a:extLst>
          </p:cNvPr>
          <p:cNvSpPr txBox="1"/>
          <p:nvPr/>
        </p:nvSpPr>
        <p:spPr>
          <a:xfrm>
            <a:off x="10383755" y="26894"/>
            <a:ext cx="1080745" cy="369332"/>
          </a:xfrm>
          <a:prstGeom prst="rect">
            <a:avLst/>
          </a:prstGeom>
          <a:solidFill>
            <a:srgbClr val="D883FF"/>
          </a:solidFill>
        </p:spPr>
        <p:txBody>
          <a:bodyPr wrap="none" rtlCol="0">
            <a:spAutoFit/>
          </a:bodyPr>
          <a:lstStyle/>
          <a:p>
            <a:r>
              <a:rPr lang="en-US" sz="1800" b="1" dirty="0"/>
              <a:t>Activity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24DA9A-2087-114D-A41F-25841A6967DD}"/>
              </a:ext>
            </a:extLst>
          </p:cNvPr>
          <p:cNvSpPr txBox="1"/>
          <p:nvPr/>
        </p:nvSpPr>
        <p:spPr>
          <a:xfrm>
            <a:off x="1577150" y="2571792"/>
            <a:ext cx="3433308" cy="2031325"/>
          </a:xfrm>
          <a:prstGeom prst="rect">
            <a:avLst/>
          </a:prstGeom>
          <a:solidFill>
            <a:srgbClr val="D883FF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In this activity you will be using the sticky tack to label the bone markings of the lower limb.</a:t>
            </a:r>
          </a:p>
          <a:p>
            <a:endParaRPr lang="en-US" sz="1800" b="1" dirty="0"/>
          </a:p>
          <a:p>
            <a:r>
              <a:rPr lang="en-US" sz="1800" b="1" dirty="0"/>
              <a:t>You will then quiz one another on the markings – today is all about getting practice!!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E4A75-8372-E249-9676-95FB93E5E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614" y="1407493"/>
            <a:ext cx="4109924" cy="5335105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2F8AED5C-B3D0-D56D-632D-C3E2BFF68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480" y="6715069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Bio141 OER Lab Manual © 2022 by H. Wangerin, P. Rodgers, G. Backus is licensed under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CC BY-NC-SA 4.0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      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 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 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>
            <a:hlinkClick r:id="rId3"/>
            <a:extLst>
              <a:ext uri="{FF2B5EF4-FFF2-40B4-BE49-F238E27FC236}">
                <a16:creationId xmlns:a16="http://schemas.microsoft.com/office/drawing/2014/main" id="{C5403791-2C1E-4332-D401-943D6DFE58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0868" y="6592831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1072FC03-4A72-2CC1-553F-91D9D2768D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0118" y="6592831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>
            <a:spLocks noGrp="1"/>
          </p:cNvSpPr>
          <p:nvPr>
            <p:ph type="title"/>
          </p:nvPr>
        </p:nvSpPr>
        <p:spPr>
          <a:xfrm>
            <a:off x="1742416" y="297627"/>
            <a:ext cx="10449584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</a:pPr>
            <a:r>
              <a:rPr lang="en-US" sz="3600" dirty="0"/>
              <a:t>Lab Clean-Up: Before you leave be sure to…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90" name="Google Shape;290;p41"/>
          <p:cNvSpPr txBox="1">
            <a:spLocks noGrp="1"/>
          </p:cNvSpPr>
          <p:nvPr>
            <p:ph idx="1"/>
          </p:nvPr>
        </p:nvSpPr>
        <p:spPr>
          <a:xfrm>
            <a:off x="1479126" y="1519844"/>
            <a:ext cx="10449585" cy="443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sz="2400" dirty="0"/>
              <a:t>Remove and replace all of the terminology labels on the terminology sheets and return them to the binder</a:t>
            </a:r>
          </a:p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sz="2400" dirty="0"/>
              <a:t>Place the slides back in the slide boxes</a:t>
            </a:r>
          </a:p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sz="2400" dirty="0"/>
              <a:t>Place all the material back in the lab tray neatly </a:t>
            </a:r>
          </a:p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sz="2400" dirty="0"/>
              <a:t>Check the tray supply list with the supplies in the tray</a:t>
            </a:r>
          </a:p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sz="2400" dirty="0"/>
              <a:t>Return the trays to the side table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054A86-CFF6-B546-A9C5-782B4023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E42DDC-4E34-C342-A105-C8E408205D77}"/>
              </a:ext>
            </a:extLst>
          </p:cNvPr>
          <p:cNvSpPr/>
          <p:nvPr/>
        </p:nvSpPr>
        <p:spPr>
          <a:xfrm>
            <a:off x="872444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4A521E-4EC1-7C41-9299-743D0E5DB9CA}"/>
              </a:ext>
            </a:extLst>
          </p:cNvPr>
          <p:cNvSpPr/>
          <p:nvPr/>
        </p:nvSpPr>
        <p:spPr>
          <a:xfrm rot="5400000">
            <a:off x="6823088" y="-4255627"/>
            <a:ext cx="298173" cy="11028069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B0FF69-905B-E340-8D0F-3936E1FC92FD}"/>
              </a:ext>
            </a:extLst>
          </p:cNvPr>
          <p:cNvSpPr/>
          <p:nvPr/>
        </p:nvSpPr>
        <p:spPr>
          <a:xfrm>
            <a:off x="872444" y="3312"/>
            <a:ext cx="572439" cy="6877878"/>
          </a:xfrm>
          <a:prstGeom prst="rect">
            <a:avLst/>
          </a:prstGeom>
          <a:solidFill>
            <a:schemeClr val="accent4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6B6BA3-05C7-854F-B207-9BDCEF5CFE16}"/>
              </a:ext>
            </a:extLst>
          </p:cNvPr>
          <p:cNvSpPr/>
          <p:nvPr/>
        </p:nvSpPr>
        <p:spPr>
          <a:xfrm>
            <a:off x="881734" y="6569765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20B9BC-4357-1F45-BED5-1ED051029BFC}"/>
              </a:ext>
            </a:extLst>
          </p:cNvPr>
          <p:cNvSpPr/>
          <p:nvPr/>
        </p:nvSpPr>
        <p:spPr>
          <a:xfrm>
            <a:off x="1158661" y="6264967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DC05D5-FA47-F74E-8ABE-11B5569E700F}"/>
              </a:ext>
            </a:extLst>
          </p:cNvPr>
          <p:cNvSpPr/>
          <p:nvPr/>
        </p:nvSpPr>
        <p:spPr>
          <a:xfrm>
            <a:off x="1165289" y="3279913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BA43FC-A1F0-E140-A073-A29AF9FE92F2}"/>
              </a:ext>
            </a:extLst>
          </p:cNvPr>
          <p:cNvSpPr/>
          <p:nvPr/>
        </p:nvSpPr>
        <p:spPr>
          <a:xfrm>
            <a:off x="882450" y="53472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E79478-1B17-9949-8393-30CB02A625D7}"/>
              </a:ext>
            </a:extLst>
          </p:cNvPr>
          <p:cNvSpPr/>
          <p:nvPr/>
        </p:nvSpPr>
        <p:spPr>
          <a:xfrm>
            <a:off x="1167627" y="5658682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3BBA6D-052D-3C4C-BA10-4DC2346F4094}"/>
              </a:ext>
            </a:extLst>
          </p:cNvPr>
          <p:cNvSpPr/>
          <p:nvPr/>
        </p:nvSpPr>
        <p:spPr>
          <a:xfrm>
            <a:off x="1165289" y="503914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406C4D-26CF-0844-8568-3F75F7F4A6CD}"/>
              </a:ext>
            </a:extLst>
          </p:cNvPr>
          <p:cNvSpPr/>
          <p:nvPr/>
        </p:nvSpPr>
        <p:spPr>
          <a:xfrm>
            <a:off x="872445" y="4731030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78D0E4-C141-BE4C-A938-391D4EDCAD56}"/>
              </a:ext>
            </a:extLst>
          </p:cNvPr>
          <p:cNvSpPr/>
          <p:nvPr/>
        </p:nvSpPr>
        <p:spPr>
          <a:xfrm>
            <a:off x="889078" y="4121438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AA3A9E-A058-4741-A539-B5BE0C294DCE}"/>
              </a:ext>
            </a:extLst>
          </p:cNvPr>
          <p:cNvSpPr/>
          <p:nvPr/>
        </p:nvSpPr>
        <p:spPr>
          <a:xfrm>
            <a:off x="1161003" y="4432857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84B6E-2ACA-914A-92BE-D40BA0D2255B}"/>
              </a:ext>
            </a:extLst>
          </p:cNvPr>
          <p:cNvSpPr/>
          <p:nvPr/>
        </p:nvSpPr>
        <p:spPr>
          <a:xfrm>
            <a:off x="1165289" y="3833192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D6E3B3-E97B-1C47-8E59-404C2C627F68}"/>
              </a:ext>
            </a:extLst>
          </p:cNvPr>
          <p:cNvSpPr/>
          <p:nvPr/>
        </p:nvSpPr>
        <p:spPr>
          <a:xfrm>
            <a:off x="872445" y="353833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D57943-D3DC-2447-BD8C-2B3C234387B8}"/>
              </a:ext>
            </a:extLst>
          </p:cNvPr>
          <p:cNvSpPr/>
          <p:nvPr/>
        </p:nvSpPr>
        <p:spPr>
          <a:xfrm>
            <a:off x="889078" y="2915488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A3494A-5233-F94C-956A-9EF3F38DC6CE}"/>
              </a:ext>
            </a:extLst>
          </p:cNvPr>
          <p:cNvSpPr/>
          <p:nvPr/>
        </p:nvSpPr>
        <p:spPr>
          <a:xfrm>
            <a:off x="869294" y="5953532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496085-97D0-6F4E-868A-18758FFDBEEC}"/>
              </a:ext>
            </a:extLst>
          </p:cNvPr>
          <p:cNvSpPr/>
          <p:nvPr/>
        </p:nvSpPr>
        <p:spPr>
          <a:xfrm>
            <a:off x="1171917" y="2607367"/>
            <a:ext cx="279592" cy="298173"/>
          </a:xfrm>
          <a:prstGeom prst="rect">
            <a:avLst/>
          </a:prstGeom>
          <a:solidFill>
            <a:srgbClr val="FBE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01C688-B817-BE4C-BE2E-6C3724B6306B}"/>
              </a:ext>
            </a:extLst>
          </p:cNvPr>
          <p:cNvSpPr/>
          <p:nvPr/>
        </p:nvSpPr>
        <p:spPr>
          <a:xfrm>
            <a:off x="879073" y="2299255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2C115A-645A-DE4F-B125-14EE4489231C}"/>
              </a:ext>
            </a:extLst>
          </p:cNvPr>
          <p:cNvSpPr/>
          <p:nvPr/>
        </p:nvSpPr>
        <p:spPr>
          <a:xfrm>
            <a:off x="882454" y="1689663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144EE7-A0A3-B949-A607-3742F769010D}"/>
              </a:ext>
            </a:extLst>
          </p:cNvPr>
          <p:cNvSpPr/>
          <p:nvPr/>
        </p:nvSpPr>
        <p:spPr>
          <a:xfrm>
            <a:off x="1167631" y="2001082"/>
            <a:ext cx="279592" cy="2981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1311F7-8B6D-FC41-ACEC-55ED7CD0C676}"/>
              </a:ext>
            </a:extLst>
          </p:cNvPr>
          <p:cNvSpPr/>
          <p:nvPr/>
        </p:nvSpPr>
        <p:spPr>
          <a:xfrm>
            <a:off x="1165292" y="1394794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044DED-9EE9-F44B-9A81-1C8B8ECB81FD}"/>
              </a:ext>
            </a:extLst>
          </p:cNvPr>
          <p:cNvSpPr/>
          <p:nvPr/>
        </p:nvSpPr>
        <p:spPr>
          <a:xfrm>
            <a:off x="885700" y="1099934"/>
            <a:ext cx="279592" cy="29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5F1022-E928-D042-8616-1159FA50622C}"/>
              </a:ext>
            </a:extLst>
          </p:cNvPr>
          <p:cNvSpPr/>
          <p:nvPr/>
        </p:nvSpPr>
        <p:spPr>
          <a:xfrm>
            <a:off x="1161006" y="801761"/>
            <a:ext cx="279592" cy="298173"/>
          </a:xfrm>
          <a:prstGeom prst="rect">
            <a:avLst/>
          </a:prstGeom>
          <a:solidFill>
            <a:srgbClr val="FFB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D60904-2BD5-084F-9EB8-FF8C66B3F6A1}"/>
              </a:ext>
            </a:extLst>
          </p:cNvPr>
          <p:cNvSpPr/>
          <p:nvPr/>
        </p:nvSpPr>
        <p:spPr>
          <a:xfrm>
            <a:off x="879076" y="510213"/>
            <a:ext cx="279592" cy="298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F46880-724B-D44B-89B5-A13AD1CE39FA}"/>
              </a:ext>
            </a:extLst>
          </p:cNvPr>
          <p:cNvSpPr/>
          <p:nvPr/>
        </p:nvSpPr>
        <p:spPr>
          <a:xfrm>
            <a:off x="1167634" y="198788"/>
            <a:ext cx="279592" cy="29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C053D1-61E4-1945-B0D2-9C698BF6FA1F}"/>
              </a:ext>
            </a:extLst>
          </p:cNvPr>
          <p:cNvSpPr/>
          <p:nvPr/>
        </p:nvSpPr>
        <p:spPr>
          <a:xfrm>
            <a:off x="895964" y="-9940"/>
            <a:ext cx="275953" cy="18222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3EA2AA6-849E-A352-5F91-BDB1C7934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073" y="659164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Bio141 OER Lab Manual © 2022 by H. Wangerin, P. Rodgers, G. Backus is licensed under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CC BY-NC-SA 4.0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      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 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 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2">
            <a:hlinkClick r:id="rId3"/>
            <a:extLst>
              <a:ext uri="{FF2B5EF4-FFF2-40B4-BE49-F238E27FC236}">
                <a16:creationId xmlns:a16="http://schemas.microsoft.com/office/drawing/2014/main" id="{4CBF9374-2CD4-B1D9-C94B-9A82CFF57A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16461" y="6469409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B1CFC48-62A4-E2C2-56A4-12D4C38B47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65711" y="6469409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5C2D7-558F-2408-CB6A-58251F76DECC}"/>
              </a:ext>
            </a:extLst>
          </p:cNvPr>
          <p:cNvSpPr txBox="1"/>
          <p:nvPr/>
        </p:nvSpPr>
        <p:spPr>
          <a:xfrm rot="16200000">
            <a:off x="-2986441" y="3324283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halkduster" panose="03050602040202020205" pitchFamily="66" charset="77"/>
              </a:rPr>
              <a:t>Appendicular Skeleton</a:t>
            </a:r>
          </a:p>
        </p:txBody>
      </p:sp>
    </p:spTree>
    <p:extLst>
      <p:ext uri="{BB962C8B-B14F-4D97-AF65-F5344CB8AC3E}">
        <p14:creationId xmlns:p14="http://schemas.microsoft.com/office/powerpoint/2010/main" val="309151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9785</TotalTime>
  <Words>412</Words>
  <Application>Microsoft Macintosh PowerPoint</Application>
  <PresentationFormat>Widescreen</PresentationFormat>
  <Paragraphs>47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 Light</vt:lpstr>
      <vt:lpstr>Arial</vt:lpstr>
      <vt:lpstr>Chalkduster</vt:lpstr>
      <vt:lpstr>Calibri</vt:lpstr>
      <vt:lpstr>Source Sans Pro</vt:lpstr>
      <vt:lpstr>Office Theme</vt:lpstr>
      <vt:lpstr>Appendicular Skeleton</vt:lpstr>
      <vt:lpstr>Appendicular Skeleton </vt:lpstr>
      <vt:lpstr>Case Study: “Hips of Steel”</vt:lpstr>
      <vt:lpstr>What are the Bones of the Appendicular Skeleton</vt:lpstr>
      <vt:lpstr>Bone Markings of the Upper Limb</vt:lpstr>
      <vt:lpstr>Bone Markings of the Lower Limb</vt:lpstr>
      <vt:lpstr>Lab Clean-Up: Before you leave be sure to…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(Unit 6) and Integument (Unit 7) </dc:title>
  <cp:lastModifiedBy>Gillian Backus</cp:lastModifiedBy>
  <cp:revision>169</cp:revision>
  <dcterms:modified xsi:type="dcterms:W3CDTF">2023-03-24T18:46:52Z</dcterms:modified>
</cp:coreProperties>
</file>