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54" r:id="rId2"/>
    <p:sldId id="351" r:id="rId3"/>
    <p:sldId id="323" r:id="rId4"/>
    <p:sldId id="324" r:id="rId5"/>
    <p:sldId id="325" r:id="rId6"/>
    <p:sldId id="326" r:id="rId7"/>
    <p:sldId id="327" r:id="rId8"/>
    <p:sldId id="350" r:id="rId9"/>
    <p:sldId id="329" r:id="rId10"/>
    <p:sldId id="330" r:id="rId11"/>
    <p:sldId id="331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6510-A710-9B4B-AD1B-5449D4B626C0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A16B5-1A4C-164A-86A8-EBF226EFE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74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8168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75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940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173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3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872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86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987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21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34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965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F479-C47F-206D-C277-212FB49DB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6D029-B316-A420-BB82-97B323E6D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B06BE-ABBE-2EC2-311D-40E033F4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6260E-3581-A0B3-78D6-EE105972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E7ECD-5F12-149D-93C3-023FB255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6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D7EF-7BB0-D052-B048-654C9266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51D74-36EB-59E9-E746-7FD43B7DF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97CD2-7A8C-120D-EBCD-E78234E5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64AC-94C4-44CE-50B7-D9F52803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3BCBD-FD22-DB22-761B-08658DE7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0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26C160-1A37-DAE4-37DE-63429671C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17632-5D0D-51FA-F22E-B4B28F8BE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920D9-AE6E-A1DB-2F10-DB168574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19BB3-DE36-3E5A-28E9-DF42668A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A9F54-A129-68AE-AACB-5A3DD80B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5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FF7C-06FB-872C-CDC0-6E2EA027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0489D-CA12-D751-08A2-A4E09DEC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C9D38-FB2E-3D37-DBC3-D478BD5C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1B4F1-8506-2858-5794-52CE1059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514B9-2E2A-7987-14D6-A69BD003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D48C-E5C1-4BFE-8045-8AE78293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EA66A-8231-A542-BB46-CFD248EB9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233CB-702F-730F-2486-0174E9DE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C193B-8F54-CE12-54E4-DCD16FAB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E31-BBBA-0AF1-5198-7DE8BE3B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5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4E5D-AA3F-11C1-EA17-3D9F0EC4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01E97-1BED-AFC1-9732-92F27934F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232FE-5C39-E024-9A60-D3605EEB5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FA259-9BAE-FFFD-3D6A-E402477C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44E99-E835-B911-EEB2-D7EE73A2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B1EAF-5836-A1E8-574A-AFE320D6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1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AFA-AC43-36E4-C2EC-AA9E19E4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B18F0-A435-09BA-15FD-6167420B0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43D16-C500-2D5C-8F95-101C363F8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1EA8E-5326-AAC7-AE69-9B4B84EF1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6A713-40DC-A3A6-9E99-0E9DB2D10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3171C-27CA-41D9-3F9B-C638D734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48DAA-EDEA-8D66-B700-012FC970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5154F-58EA-8714-659D-328E38A6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9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7010-785F-6BC1-33F1-2144AEFF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7414A-D527-A799-F851-C3178BE6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7D209-A64B-7A47-9198-B6198A0D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70BA5-561F-7A9B-3F21-0026B1D1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5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C7B53-1904-82F4-D0EB-A8143923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08F7F-03E5-6D8A-7697-42470BBA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5F7EA-4E42-640E-7802-0FDABD58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EB1E-169B-ACD3-067D-C4932F25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E3D9-4127-B873-61A9-6E14AE0D3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D2F5E-8F70-D4A2-A75B-A0D8B4589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5B9BB-83D7-58F4-40BE-3E3CBD66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D9FEB-E9F7-A0AA-A506-76E7F2C1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684D-3AD2-D737-343F-0028A307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1ABF-940E-F97E-8F72-E495ABD7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4A547-3807-D117-931E-6E4E33DD5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2159B-FD92-C109-C8F3-80069A455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988EC-3357-E9CA-FD5C-D927DF7D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EAD95-8177-E9F6-A344-5E2DE773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ABF6C-7FEF-AB54-2DD1-07C7973F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1ECBD-289F-7A8D-B57C-E042D480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57F53-1064-7EC6-6A72-23E138E9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F30D9-06A8-B7B8-901C-8FFCF3F4E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701E-462F-9D40-A295-ECF6C140EE94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D201E-F8D9-CD7B-22DC-6AAEC8159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210DC-80D2-BA77-03C0-F672972C0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F235-C5DC-B64C-932E-BD756AB7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6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E4C61D-A6E2-4B4C-A9B0-C4D881F5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3045"/>
            <a:ext cx="9144000" cy="2387600"/>
          </a:xfrm>
        </p:spPr>
        <p:txBody>
          <a:bodyPr/>
          <a:lstStyle/>
          <a:p>
            <a:r>
              <a:rPr lang="en-US" dirty="0"/>
              <a:t>Histology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AACC2-6F9F-084B-80B4-9D2D3257C7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12700" y="6362700"/>
            <a:ext cx="3149600" cy="482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E6F4B-CF05-BB4C-BF4C-68D144D70506}"/>
              </a:ext>
            </a:extLst>
          </p:cNvPr>
          <p:cNvSpPr/>
          <p:nvPr/>
        </p:nvSpPr>
        <p:spPr>
          <a:xfrm>
            <a:off x="-94113" y="-27432"/>
            <a:ext cx="1485928" cy="1320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7DD225-2F77-F744-BEC8-0370D0D0BB8F}"/>
              </a:ext>
            </a:extLst>
          </p:cNvPr>
          <p:cNvSpPr/>
          <p:nvPr/>
        </p:nvSpPr>
        <p:spPr>
          <a:xfrm>
            <a:off x="865491" y="752245"/>
            <a:ext cx="1485928" cy="132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37201-CB00-8F46-A368-B6D579264B8E}"/>
              </a:ext>
            </a:extLst>
          </p:cNvPr>
          <p:cNvSpPr/>
          <p:nvPr/>
        </p:nvSpPr>
        <p:spPr>
          <a:xfrm>
            <a:off x="1925877" y="87"/>
            <a:ext cx="1485928" cy="132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76B4F-7828-6E4F-A2A3-8B200F2C334A}"/>
              </a:ext>
            </a:extLst>
          </p:cNvPr>
          <p:cNvSpPr/>
          <p:nvPr/>
        </p:nvSpPr>
        <p:spPr>
          <a:xfrm>
            <a:off x="3070718" y="776604"/>
            <a:ext cx="1485928" cy="1320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E6057C8-C106-D048-A8E2-A16AFCCE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D05A23-5DDE-5779-F422-82621663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218405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371599" y="379269"/>
            <a:ext cx="10232967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dirty="0"/>
              <a:t>Nervous Tissue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4D3FD-0983-1345-B78C-018B1753B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38" y="1816227"/>
            <a:ext cx="6163057" cy="4630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83F6A0-FA55-C64F-B097-2698FB2A5184}"/>
              </a:ext>
            </a:extLst>
          </p:cNvPr>
          <p:cNvSpPr txBox="1"/>
          <p:nvPr/>
        </p:nvSpPr>
        <p:spPr>
          <a:xfrm>
            <a:off x="8277726" y="2591487"/>
            <a:ext cx="3198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the large cell (neuron) with many extensions and the small darkly staining nuclei of the supporting cells (neuroglial cells)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286C9-C7A2-5E47-8D78-20A75A7D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C6CE2-5AB3-2A47-A06C-FA744A917E19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98972-47A3-0645-991E-4760F12C900E}"/>
              </a:ext>
            </a:extLst>
          </p:cNvPr>
          <p:cNvSpPr txBox="1"/>
          <p:nvPr/>
        </p:nvSpPr>
        <p:spPr>
          <a:xfrm rot="16200000">
            <a:off x="-3125299" y="3408927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Histology Part 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F86BC-7395-2C45-8A5F-5DA2322F6012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1F478C-C115-6B4C-A83D-DC0764843110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54609-FA08-0546-90D9-15BC867753A3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352D1-29A2-CB4C-9349-D7A48D1585EA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260871-1CC8-9C4F-A81E-FFE552BF7CA3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72E9A-C00B-464D-8120-76E1EB2F1E3A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D11A59-D8B0-C140-8BDF-41F8CC3843CF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A739A5-D219-A64D-AE48-621DEE3DD116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01088F-5C6A-314E-A03A-F503F3F09528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A9926-ADEF-C84C-8099-BC62EAE3283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291BDA-CFE2-C943-8A7F-B9165A17876E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020FD9-9DF3-6543-B38D-BB5DC4D3BE0A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131AE9-FB1A-C54A-8D86-62164C46C0AE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45D4D6-CE0F-6A46-A210-F38EBAE8887D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9B34B1-52AE-B742-BF5E-5DB1637FA761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4174D0-EDD6-094E-A7BB-27A98361186A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6E8036-A07D-8B44-8D1B-D8A70BFD5A29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BDA820-9F6B-494D-8D34-E8652BAE8972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30C776-3D5C-124C-B952-62881E7B0936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BCAEC0-D6C9-C74B-958F-B9A0EE65CE06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3BFBBE-D0EA-9E4A-91DF-C909C5ACDDC2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B2047D-EC4C-4444-BB9F-22021E51381C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8A2363-333A-3941-BAC5-16814FC3473D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B6C744-6797-9344-B3E5-362A4461BD9C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753FF3-E6CB-FB41-9FFD-35B048531B1A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920871-7833-6A48-8B69-8963D783CD12}"/>
              </a:ext>
            </a:extLst>
          </p:cNvPr>
          <p:cNvSpPr txBox="1"/>
          <p:nvPr/>
        </p:nvSpPr>
        <p:spPr>
          <a:xfrm>
            <a:off x="7098954" y="6441852"/>
            <a:ext cx="95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</a:t>
            </a:r>
            <a:r>
              <a:rPr lang="en-US" sz="1200" i="1" dirty="0" err="1"/>
              <a:t>Wangerin</a:t>
            </a:r>
            <a:endParaRPr lang="en-US" sz="12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94C81-DAC6-C07C-F095-6DFFF7A2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120888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371599" y="379269"/>
            <a:ext cx="10232967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dirty="0"/>
              <a:t>Activity 5: Exploring an Organ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idx="1"/>
          </p:nvPr>
        </p:nvSpPr>
        <p:spPr>
          <a:xfrm>
            <a:off x="974605" y="1865169"/>
            <a:ext cx="8012244" cy="403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dirty="0"/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9173B-4D4B-DF41-A158-BE89498A0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32" y="1615662"/>
            <a:ext cx="7788443" cy="45291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0C4AD9-5024-D043-9D0E-7B32B49CE89F}"/>
              </a:ext>
            </a:extLst>
          </p:cNvPr>
          <p:cNvSpPr/>
          <p:nvPr/>
        </p:nvSpPr>
        <p:spPr>
          <a:xfrm>
            <a:off x="9037776" y="2883549"/>
            <a:ext cx="2721087" cy="1133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4000"/>
              </a:lnSpc>
              <a:buClr>
                <a:schemeClr val="dk2"/>
              </a:buClr>
              <a:buSzPts val="2000"/>
            </a:pPr>
            <a:r>
              <a:rPr lang="en-US" dirty="0"/>
              <a:t>Now you will apply what you have learned and analyze a cross section of the intestine.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DAD84-A6D9-FE41-AF88-5ECB7A8A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008B3-2A12-D94E-8FCB-49C2A78E682C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B0838-D4DA-9D42-82C9-4668FCBDB3F1}"/>
              </a:ext>
            </a:extLst>
          </p:cNvPr>
          <p:cNvSpPr txBox="1"/>
          <p:nvPr/>
        </p:nvSpPr>
        <p:spPr>
          <a:xfrm rot="16200000">
            <a:off x="-3125299" y="3408927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Histology Part II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FAEF44-45B8-E84C-A5D0-C71466DA7340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D01D86-0FCA-E442-AA4C-2EAA91307931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5518C5-0A16-C043-85F7-BF974755377B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DFA3C3-2A14-B24A-A9C0-7DAFB95C2CA2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547613-C5E0-444C-802A-FF4B923380C4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E13B54-C59C-2140-B0ED-162F3FC5D6BB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B48F97-F807-FA4F-83B5-04AA7C7931AC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BAFCAC-624D-EC48-A544-056287787AFB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BFF6B-8A14-4D48-9599-DB7FEDEF3206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8811D5-1018-AE4D-AB4A-4883B2127AF2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CE0A92-D7C4-4D45-A76C-3ADC9AC439DA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4FC5A-8392-3440-92D9-9D763674772C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1A0A60-37E6-D44F-9B86-B73DC3A34DD8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525510-D8A8-454B-B8B1-ED78C96969CA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6AE83C-115C-2748-B4AE-DEAE600B01BF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FB1ADD-04AE-A548-83B1-15171EEFFD80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415DB4-042D-8742-9625-789E41236315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EAEBC0-06EF-FB44-8A1A-BB84F2F9E576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A62E90-7367-974D-89A5-7F867328F7D3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2ADD2C-DBB3-1E4A-B4B3-969076C9013E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9797B0-C636-B04F-965D-EE350684387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7F5BEC-4EB4-A347-ACED-2068AE2D4B99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D41161-7886-6D4C-AFB3-B2CA9F25A70D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0E7AFF-8E5E-A34B-B48C-BFD08728C34E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070989-D4AF-BF41-8E42-DCF2E664692B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8D5594-5E93-044A-B08D-60CBF7E4832D}"/>
              </a:ext>
            </a:extLst>
          </p:cNvPr>
          <p:cNvSpPr txBox="1"/>
          <p:nvPr/>
        </p:nvSpPr>
        <p:spPr>
          <a:xfrm>
            <a:off x="5371754" y="6058168"/>
            <a:ext cx="95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</a:t>
            </a:r>
            <a:r>
              <a:rPr lang="en-US" sz="1200" i="1" dirty="0" err="1"/>
              <a:t>Wangerin</a:t>
            </a:r>
            <a:endParaRPr lang="en-US" sz="12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9C6DE-E4E3-D767-864F-B1953E6E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6503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1742416" y="297627"/>
            <a:ext cx="10449584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3600" dirty="0"/>
              <a:t>Lab Clean-Up: Before you leave be sure to…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90" name="Google Shape;290;p41"/>
          <p:cNvSpPr txBox="1">
            <a:spLocks noGrp="1"/>
          </p:cNvSpPr>
          <p:nvPr>
            <p:ph idx="1"/>
          </p:nvPr>
        </p:nvSpPr>
        <p:spPr>
          <a:xfrm>
            <a:off x="1479126" y="1519844"/>
            <a:ext cx="10449585" cy="443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/>
              <a:t>Have your in-lab work checked</a:t>
            </a: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/>
              <a:t>Place the slides back in the slide boxes</a:t>
            </a: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/>
              <a:t>Place all the material back in the lab tray neatly </a:t>
            </a: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/>
              <a:t>Check the tray supply list with the supplies in the tray</a:t>
            </a: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054A86-CFF6-B546-A9C5-782B4023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42DDC-4E34-C342-A105-C8E408205D77}"/>
              </a:ext>
            </a:extLst>
          </p:cNvPr>
          <p:cNvSpPr/>
          <p:nvPr/>
        </p:nvSpPr>
        <p:spPr>
          <a:xfrm>
            <a:off x="872444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B5028-D23F-914C-AD6C-EDDC531D4E99}"/>
              </a:ext>
            </a:extLst>
          </p:cNvPr>
          <p:cNvSpPr txBox="1"/>
          <p:nvPr/>
        </p:nvSpPr>
        <p:spPr>
          <a:xfrm rot="16200000">
            <a:off x="-2867799" y="3499875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Histology Part II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4A521E-4EC1-7C41-9299-743D0E5DB9CA}"/>
              </a:ext>
            </a:extLst>
          </p:cNvPr>
          <p:cNvSpPr/>
          <p:nvPr/>
        </p:nvSpPr>
        <p:spPr>
          <a:xfrm rot="5400000">
            <a:off x="6823088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B0FF69-905B-E340-8D0F-3936E1FC92FD}"/>
              </a:ext>
            </a:extLst>
          </p:cNvPr>
          <p:cNvSpPr/>
          <p:nvPr/>
        </p:nvSpPr>
        <p:spPr>
          <a:xfrm>
            <a:off x="872444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6B6BA3-05C7-854F-B207-9BDCEF5CFE16}"/>
              </a:ext>
            </a:extLst>
          </p:cNvPr>
          <p:cNvSpPr/>
          <p:nvPr/>
        </p:nvSpPr>
        <p:spPr>
          <a:xfrm>
            <a:off x="881734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20B9BC-4357-1F45-BED5-1ED051029BFC}"/>
              </a:ext>
            </a:extLst>
          </p:cNvPr>
          <p:cNvSpPr/>
          <p:nvPr/>
        </p:nvSpPr>
        <p:spPr>
          <a:xfrm>
            <a:off x="1158661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C05D5-FA47-F74E-8ABE-11B5569E700F}"/>
              </a:ext>
            </a:extLst>
          </p:cNvPr>
          <p:cNvSpPr/>
          <p:nvPr/>
        </p:nvSpPr>
        <p:spPr>
          <a:xfrm>
            <a:off x="1165289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BA43FC-A1F0-E140-A073-A29AF9FE92F2}"/>
              </a:ext>
            </a:extLst>
          </p:cNvPr>
          <p:cNvSpPr/>
          <p:nvPr/>
        </p:nvSpPr>
        <p:spPr>
          <a:xfrm>
            <a:off x="882450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79478-1B17-9949-8393-30CB02A625D7}"/>
              </a:ext>
            </a:extLst>
          </p:cNvPr>
          <p:cNvSpPr/>
          <p:nvPr/>
        </p:nvSpPr>
        <p:spPr>
          <a:xfrm>
            <a:off x="1167627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3BBA6D-052D-3C4C-BA10-4DC2346F4094}"/>
              </a:ext>
            </a:extLst>
          </p:cNvPr>
          <p:cNvSpPr/>
          <p:nvPr/>
        </p:nvSpPr>
        <p:spPr>
          <a:xfrm>
            <a:off x="1165289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406C4D-26CF-0844-8568-3F75F7F4A6CD}"/>
              </a:ext>
            </a:extLst>
          </p:cNvPr>
          <p:cNvSpPr/>
          <p:nvPr/>
        </p:nvSpPr>
        <p:spPr>
          <a:xfrm>
            <a:off x="872445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78D0E4-C141-BE4C-A938-391D4EDCAD56}"/>
              </a:ext>
            </a:extLst>
          </p:cNvPr>
          <p:cNvSpPr/>
          <p:nvPr/>
        </p:nvSpPr>
        <p:spPr>
          <a:xfrm>
            <a:off x="889078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AA3A9E-A058-4741-A539-B5BE0C294DCE}"/>
              </a:ext>
            </a:extLst>
          </p:cNvPr>
          <p:cNvSpPr/>
          <p:nvPr/>
        </p:nvSpPr>
        <p:spPr>
          <a:xfrm>
            <a:off x="1161003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84B6E-2ACA-914A-92BE-D40BA0D2255B}"/>
              </a:ext>
            </a:extLst>
          </p:cNvPr>
          <p:cNvSpPr/>
          <p:nvPr/>
        </p:nvSpPr>
        <p:spPr>
          <a:xfrm>
            <a:off x="1165289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D6E3B3-E97B-1C47-8E59-404C2C627F68}"/>
              </a:ext>
            </a:extLst>
          </p:cNvPr>
          <p:cNvSpPr/>
          <p:nvPr/>
        </p:nvSpPr>
        <p:spPr>
          <a:xfrm>
            <a:off x="872445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D57943-D3DC-2447-BD8C-2B3C234387B8}"/>
              </a:ext>
            </a:extLst>
          </p:cNvPr>
          <p:cNvSpPr/>
          <p:nvPr/>
        </p:nvSpPr>
        <p:spPr>
          <a:xfrm>
            <a:off x="889078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3494A-5233-F94C-956A-9EF3F38DC6CE}"/>
              </a:ext>
            </a:extLst>
          </p:cNvPr>
          <p:cNvSpPr/>
          <p:nvPr/>
        </p:nvSpPr>
        <p:spPr>
          <a:xfrm>
            <a:off x="869294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496085-97D0-6F4E-868A-18758FFDBEEC}"/>
              </a:ext>
            </a:extLst>
          </p:cNvPr>
          <p:cNvSpPr/>
          <p:nvPr/>
        </p:nvSpPr>
        <p:spPr>
          <a:xfrm>
            <a:off x="1171917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01C688-B817-BE4C-BE2E-6C3724B6306B}"/>
              </a:ext>
            </a:extLst>
          </p:cNvPr>
          <p:cNvSpPr/>
          <p:nvPr/>
        </p:nvSpPr>
        <p:spPr>
          <a:xfrm>
            <a:off x="879073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2C115A-645A-DE4F-B125-14EE4489231C}"/>
              </a:ext>
            </a:extLst>
          </p:cNvPr>
          <p:cNvSpPr/>
          <p:nvPr/>
        </p:nvSpPr>
        <p:spPr>
          <a:xfrm>
            <a:off x="882454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144EE7-A0A3-B949-A607-3742F769010D}"/>
              </a:ext>
            </a:extLst>
          </p:cNvPr>
          <p:cNvSpPr/>
          <p:nvPr/>
        </p:nvSpPr>
        <p:spPr>
          <a:xfrm>
            <a:off x="1167631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1311F7-8B6D-FC41-ACEC-55ED7CD0C676}"/>
              </a:ext>
            </a:extLst>
          </p:cNvPr>
          <p:cNvSpPr/>
          <p:nvPr/>
        </p:nvSpPr>
        <p:spPr>
          <a:xfrm>
            <a:off x="1165292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044DED-9EE9-F44B-9A81-1C8B8ECB81FD}"/>
              </a:ext>
            </a:extLst>
          </p:cNvPr>
          <p:cNvSpPr/>
          <p:nvPr/>
        </p:nvSpPr>
        <p:spPr>
          <a:xfrm>
            <a:off x="885700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5F1022-E928-D042-8616-1159FA50622C}"/>
              </a:ext>
            </a:extLst>
          </p:cNvPr>
          <p:cNvSpPr/>
          <p:nvPr/>
        </p:nvSpPr>
        <p:spPr>
          <a:xfrm>
            <a:off x="1161006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D60904-2BD5-084F-9EB8-FF8C66B3F6A1}"/>
              </a:ext>
            </a:extLst>
          </p:cNvPr>
          <p:cNvSpPr/>
          <p:nvPr/>
        </p:nvSpPr>
        <p:spPr>
          <a:xfrm>
            <a:off x="879076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F46880-724B-D44B-89B5-A13AD1CE39FA}"/>
              </a:ext>
            </a:extLst>
          </p:cNvPr>
          <p:cNvSpPr/>
          <p:nvPr/>
        </p:nvSpPr>
        <p:spPr>
          <a:xfrm>
            <a:off x="1167634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C053D1-61E4-1945-B0D2-9C698BF6FA1F}"/>
              </a:ext>
            </a:extLst>
          </p:cNvPr>
          <p:cNvSpPr/>
          <p:nvPr/>
        </p:nvSpPr>
        <p:spPr>
          <a:xfrm>
            <a:off x="895964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A9236-B0A2-C16B-DCE1-5C6D8FBD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09151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idx="1"/>
          </p:nvPr>
        </p:nvSpPr>
        <p:spPr>
          <a:xfrm>
            <a:off x="1371600" y="1484496"/>
            <a:ext cx="9702800" cy="502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/>
              <a:t>Histology - Part II</a:t>
            </a:r>
            <a:br>
              <a:rPr lang="en-US" dirty="0"/>
            </a:br>
            <a:endParaRPr lang="en-US" dirty="0"/>
          </a:p>
          <a:p>
            <a:pPr>
              <a:lnSpc>
                <a:spcPct val="9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en-US" dirty="0"/>
              <a:t>Activity 3: Supportive Connective Tissue </a:t>
            </a:r>
            <a:r>
              <a:rPr lang="en-US" b="1" dirty="0">
                <a:solidFill>
                  <a:srgbClr val="C00000"/>
                </a:solidFill>
              </a:rPr>
              <a:t>(individually and as a group)</a:t>
            </a:r>
            <a:endParaRPr lang="en-US" dirty="0"/>
          </a:p>
          <a:p>
            <a:pPr>
              <a:lnSpc>
                <a:spcPct val="9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en-US" i="0" dirty="0"/>
              <a:t>Activity 4: Muscle Tissue </a:t>
            </a:r>
            <a:r>
              <a:rPr lang="en-US" b="1" dirty="0">
                <a:solidFill>
                  <a:srgbClr val="C00000"/>
                </a:solidFill>
              </a:rPr>
              <a:t>(individually and as a group)</a:t>
            </a:r>
            <a:endParaRPr lang="en-US" i="0" dirty="0"/>
          </a:p>
          <a:p>
            <a:pPr>
              <a:lnSpc>
                <a:spcPct val="9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en-US" i="0" dirty="0"/>
              <a:t>Activity 5: Nervous Tissue </a:t>
            </a:r>
            <a:r>
              <a:rPr lang="en-US" b="1" dirty="0">
                <a:solidFill>
                  <a:srgbClr val="C00000"/>
                </a:solidFill>
              </a:rPr>
              <a:t>(individually and as a group)</a:t>
            </a:r>
          </a:p>
          <a:p>
            <a:pPr>
              <a:lnSpc>
                <a:spcPct val="9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lnSpc>
                <a:spcPct val="94000"/>
              </a:lnSpc>
              <a:spcBef>
                <a:spcPts val="0"/>
              </a:spcBef>
              <a:buClr>
                <a:schemeClr val="dk2"/>
              </a:buClr>
              <a:buSzPts val="2000"/>
              <a:buNone/>
            </a:pPr>
            <a:br>
              <a:rPr lang="en-US" b="1" i="0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BB1F09-6CAE-9743-ADA7-E0977D60C8B2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6C494F-24F6-F740-95FC-E73B467BBBE6}"/>
              </a:ext>
            </a:extLst>
          </p:cNvPr>
          <p:cNvSpPr txBox="1">
            <a:spLocks/>
          </p:cNvSpPr>
          <p:nvPr/>
        </p:nvSpPr>
        <p:spPr>
          <a:xfrm>
            <a:off x="1759226" y="-67156"/>
            <a:ext cx="9816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Histology Part 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5DAB8-735E-5B49-955D-B85B5378844D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Histology Part II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ECF29-F4D3-8F46-A11B-A78565BABA18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673196-A9AA-3443-B180-E64F34A8CDF2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625FB1-DEE5-804C-86C3-46B63C965E87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77CA3B-F231-6142-BFFC-94E78B32AC0D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3D912-95A5-B14D-A6D1-C0816A57B49E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10CA1-410C-AC49-9E9D-7DF23938B7F0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B8A211-203F-FC40-A735-9790C6C5555E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6D14CB-38CE-0B4D-9F61-0BC81C777E7F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3B1B79-375A-234B-A88D-D8518E700C21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072135-441E-D443-B628-2AD67E26E5B2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E20713-9859-1046-8DC0-8429907D8725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E2E923-B1D8-6C4C-B43E-BC88E827959A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115020-6294-CE4C-A1E2-4DFF2A899BBC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FFD41D-6BD1-BE44-B452-382978306628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4C8630-6DA7-B040-846D-CCA8A9249DA0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DDED8-61B1-5042-AF82-5A04F16D550D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D30684-8C73-7E42-8664-1B289C9BB65E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88BB15-D39D-774E-B59F-B44219231E59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978880-3E2E-5246-8793-867C4C3EBB01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8BBDD2-FD4D-004C-A987-5A7019C73809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138627-E4AC-5448-8FE5-5ED7E4A09450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330FD0-FFD0-8847-AC9A-C12126C8306A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337C91-FC86-1A47-AE67-BCF2B8172A49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B18F4F-32C5-CD4C-AC76-279E865468A8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28BADB-DBEA-1E4F-B42D-006685CB9318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7D257-1A49-8944-87F5-3F134F85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043719-3159-3294-7B41-5D784F46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9717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441057" y="381292"/>
            <a:ext cx="10766366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000" dirty="0"/>
              <a:t>Connective Tissue – Hyaline Cartilage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A9786-E681-6748-AEDE-091A5B52E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334" y="1724108"/>
            <a:ext cx="5645362" cy="42294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0B4F34-73A8-C34E-B1EC-C890FBAE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EE188-B5B2-9641-B1D3-806C0E84C46D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CE32E-5ABB-6441-BBDD-6737B938ADA6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70700A-754B-FA42-B839-3C768D2A4354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5172ED-6A83-0A47-B755-465B42D02547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728A96-DE2D-9543-A8C6-C354121FD46A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184144-0F26-7844-9E33-5B1C4B8E2CF2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9867FD-91DF-3147-AD02-97BA213AA326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6EB9B1-FE72-0045-9DF8-7660BF2AA9C9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54C98E-AD56-FB4D-96F7-8B1F0713EA62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BDB66-F675-9040-8B06-ED9DCD349581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2F3C15-7DB9-C54B-95DC-CCD1DD34B8A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12B5F3-38FD-3649-9CCA-FB9977E30172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424362-312F-6E4D-B95D-9FA7F4442721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F38A6D-4D35-EF40-8651-196E73B0E061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C8B5E0-87A2-FB46-BC16-0F4F2E9C2F54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AD20CD-D8CB-8C4D-ACA7-DDD6A62CA348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2455E3-3299-784A-A68C-3717E27C896A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517F5D-DC6A-B94C-9E9A-BC7FA197181D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1C4E6-69DC-6841-AC69-A90F45CD6ABD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DEDDB8-08BF-6F4D-BA03-96E80197626E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A92018-8642-704E-A826-BC086C8EFCD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4F94C4-0A27-B640-B9BF-F70B82E7FE9D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BFA451-2398-3548-B7D6-9177DF797D9C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ECE1D0-6A9E-884E-B9E5-7274F25694C0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F3F3CF-7CA8-3F45-B302-6DAC14CF72AB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9A9B6E-9AD2-FB46-A47E-1CDC16B7C714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21BAAF-2D3E-6246-A880-3C8C5606CD2B}"/>
              </a:ext>
            </a:extLst>
          </p:cNvPr>
          <p:cNvSpPr txBox="1"/>
          <p:nvPr/>
        </p:nvSpPr>
        <p:spPr>
          <a:xfrm>
            <a:off x="7189716" y="1664948"/>
            <a:ext cx="49186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Cells: </a:t>
            </a:r>
            <a:r>
              <a:rPr lang="en-US" sz="2400" dirty="0"/>
              <a:t>mostly chondrocytes that sit in a lacuna (space)</a:t>
            </a:r>
          </a:p>
          <a:p>
            <a:endParaRPr lang="en-US" sz="2400" dirty="0"/>
          </a:p>
          <a:p>
            <a:r>
              <a:rPr lang="en-US" sz="2400" b="1" dirty="0"/>
              <a:t>Fibers: </a:t>
            </a:r>
            <a:r>
              <a:rPr lang="en-US" sz="2400" dirty="0"/>
              <a:t>collagen (short, fine and dispersed)</a:t>
            </a:r>
          </a:p>
          <a:p>
            <a:endParaRPr lang="en-US" sz="2400" dirty="0"/>
          </a:p>
          <a:p>
            <a:r>
              <a:rPr lang="en-US" sz="2400" b="1" dirty="0"/>
              <a:t>Matrix</a:t>
            </a:r>
            <a:r>
              <a:rPr lang="en-US" sz="2400" dirty="0"/>
              <a:t>: firm, made of chondroitin sulfates (polysaccharides) that bind to ground substance proteins and make  proteoglycans</a:t>
            </a:r>
          </a:p>
          <a:p>
            <a:endParaRPr lang="en-US" sz="2400" dirty="0"/>
          </a:p>
          <a:p>
            <a:r>
              <a:rPr lang="en-US" sz="2400" b="1" dirty="0"/>
              <a:t>Location: </a:t>
            </a:r>
            <a:r>
              <a:rPr lang="en-US" sz="2400" dirty="0"/>
              <a:t>end of long bones, trachea, tip of nose, connects ribs to sternum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BE8214-5BD7-2A43-856A-3AF4D52CF0C3}"/>
              </a:ext>
            </a:extLst>
          </p:cNvPr>
          <p:cNvSpPr txBox="1"/>
          <p:nvPr/>
        </p:nvSpPr>
        <p:spPr>
          <a:xfrm>
            <a:off x="6232952" y="5974706"/>
            <a:ext cx="95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</a:t>
            </a:r>
            <a:r>
              <a:rPr lang="en-US" sz="1200" i="1" dirty="0" err="1"/>
              <a:t>Wangerin</a:t>
            </a:r>
            <a:endParaRPr lang="en-US" sz="1200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2C7141-B9F8-6547-B7F0-D837B896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C6DE5-C483-3C0A-BA20-5F5677C16070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Histology Part II</a:t>
            </a:r>
          </a:p>
        </p:txBody>
      </p:sp>
    </p:spTree>
    <p:extLst>
      <p:ext uri="{BB962C8B-B14F-4D97-AF65-F5344CB8AC3E}">
        <p14:creationId xmlns:p14="http://schemas.microsoft.com/office/powerpoint/2010/main" val="269826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441057" y="366371"/>
            <a:ext cx="10766366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000" dirty="0"/>
              <a:t>Connective Tissue – Elastic Cartilage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7A86B1-CAF8-C947-BA7D-429A41A27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26" y="1735848"/>
            <a:ext cx="5822416" cy="43620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B72BB-4CC0-6D47-A660-09F70EF8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14E25-C008-8142-A2FF-D0B9F5C458EB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0A5CDB-383A-2549-9777-C26CF09A50B6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DED93-AFA4-684E-96F8-27B98767CEFD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32EF11-9191-3046-994D-249B88D79203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B984-AE7E-A348-9BA5-5311B448BF65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00758-0497-774C-B438-126E1E4E27A2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E968B4-5FA9-D742-9FF3-7BF7A78E682D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90215E-E965-E54F-8F85-E8D78BB9F872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0F5591-8B99-D842-9DF4-1226DEAA3C00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467246-BA9D-484F-BCB5-7D98915B48AA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FCC475-6E15-C24F-A3EA-CAABBEDCF1F6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FCFECE-883A-A143-A974-EB828748D27D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71DDD-1BD1-424E-84E0-F2F46777B282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D52ABC-466B-B646-8BF5-CF4DFFC7151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2CDC22-7140-8C49-9ED2-0E6BCAFAE67E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1F0762-B890-384C-8CBE-DF6875EDA8F1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6168ED-88FB-1C48-B135-843288014277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958C85-D821-A94C-AD7E-771FF9C39A9D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13CEFA-6CC5-FF48-B55D-51A83A6F95EA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0522BD-C520-0144-BEA4-185D3E195464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5C8A96-F147-9948-8239-B66C85488E60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44955F-9EF5-B246-90B4-1C38ADB476D3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C6B826-40BC-2D48-B41B-30A0E9A2C664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06924D-43C9-244B-9F6D-50C72EB80E2B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A2A8A5-234C-2F44-9A95-BF6657BFAE0B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998FED-E96C-724F-BAF4-BA52938B5C97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F5C14E-42E8-3641-8713-5855CC580D64}"/>
              </a:ext>
            </a:extLst>
          </p:cNvPr>
          <p:cNvSpPr txBox="1"/>
          <p:nvPr/>
        </p:nvSpPr>
        <p:spPr>
          <a:xfrm>
            <a:off x="7583536" y="1664948"/>
            <a:ext cx="4303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Cells: </a:t>
            </a:r>
            <a:r>
              <a:rPr lang="en-US" sz="2400" dirty="0"/>
              <a:t>mostly chondrocytes that sit in a lacuna (space)</a:t>
            </a:r>
          </a:p>
          <a:p>
            <a:endParaRPr lang="en-US" sz="2400" dirty="0"/>
          </a:p>
          <a:p>
            <a:r>
              <a:rPr lang="en-US" sz="2400" b="1" dirty="0"/>
              <a:t>Fibers: </a:t>
            </a:r>
            <a:r>
              <a:rPr lang="en-US" sz="2400" dirty="0"/>
              <a:t>mostly elastic</a:t>
            </a:r>
          </a:p>
          <a:p>
            <a:endParaRPr lang="en-US" sz="2400" dirty="0"/>
          </a:p>
          <a:p>
            <a:r>
              <a:rPr lang="en-US" sz="2400" b="1" dirty="0"/>
              <a:t>Matrix</a:t>
            </a:r>
            <a:r>
              <a:rPr lang="en-US" sz="2400" dirty="0"/>
              <a:t>: firm, made of chondroitin sulfates (polysaccharides) that bind to ground substance proteins and make  proteoglycans</a:t>
            </a:r>
          </a:p>
          <a:p>
            <a:endParaRPr lang="en-US" sz="2400" dirty="0"/>
          </a:p>
          <a:p>
            <a:r>
              <a:rPr lang="en-US" sz="2400" b="1" dirty="0"/>
              <a:t>Location: </a:t>
            </a:r>
            <a:r>
              <a:rPr lang="en-US" sz="2400" dirty="0"/>
              <a:t>external ear, epiglottis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221D90-64A0-FD40-93D8-47D06117FA55}"/>
              </a:ext>
            </a:extLst>
          </p:cNvPr>
          <p:cNvSpPr txBox="1"/>
          <p:nvPr/>
        </p:nvSpPr>
        <p:spPr>
          <a:xfrm>
            <a:off x="6475911" y="6137054"/>
            <a:ext cx="95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</a:t>
            </a:r>
            <a:r>
              <a:rPr lang="en-US" sz="1200" i="1" dirty="0" err="1"/>
              <a:t>Wangerin</a:t>
            </a:r>
            <a:endParaRPr lang="en-US" sz="1200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7B4B33-05EE-F9A4-91CE-D431B2B1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A3C9C-BE26-B565-98CB-6C453628B0A3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Histology Part II</a:t>
            </a:r>
          </a:p>
        </p:txBody>
      </p:sp>
    </p:spTree>
    <p:extLst>
      <p:ext uri="{BB962C8B-B14F-4D97-AF65-F5344CB8AC3E}">
        <p14:creationId xmlns:p14="http://schemas.microsoft.com/office/powerpoint/2010/main" val="5046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210845" y="307177"/>
            <a:ext cx="10766366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000" dirty="0"/>
              <a:t>Connective Tissue – Fibrocartilage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6C39B-5FE4-E24D-84B7-20E955A5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713" y="1835969"/>
            <a:ext cx="6082296" cy="45567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89729-6D08-6941-8938-A7D7428A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BFE2A-836E-9746-8CBB-605F3D8B5639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491AD-6D54-C24D-901F-BDF1110996F6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AF57E3-E076-5649-9C41-8D41BFCAE427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1CE79F-A7FB-844E-A8DD-6BDD771731FE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4040FA-0C77-2B4C-81D2-D818E24F7498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AC12C8-9F45-E040-B2F8-68832FC51AFC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495571-10CA-1142-BF3E-FD1677D91889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7AE022-CFA3-B24A-9278-ED633A9A18F8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50229-294F-5344-BB8E-5A558F467286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85A1C-4AF7-C940-B930-F79E75D7927D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9C5ECF-D649-494F-921B-260D2B816E76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AB897E-D45F-8143-9E28-FF631EB1F177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77CCE8-C632-BC42-AAF4-B5387680A395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ECCE5-D092-D242-8225-0BA13B4FA59E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BA2B5F-D0D3-5E46-96E9-5751D7FB98C5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CF09D3-BAC6-7243-B571-AEA3141D2FDE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4DE3D1-5894-9347-A5B9-F335D5244EF6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FD8066-3F8F-E24A-A91C-82CA71B2A0B3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015272-D04C-4A47-A76D-76ABEB235065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6DAC2D-B608-A848-93B2-5AEC6F99378E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5FA60F-E6B4-7F46-90F0-8D637C628878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4D139F-1FC4-6040-8488-04A56C503F9E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5A90D7-53BC-7843-A2CA-B38FF5866977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F1DFC0-87CC-5846-8F29-FB9EF9567F27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2ADD5A-8907-4A48-9BD5-DD8BD559D382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E51F52-0C20-5441-A1B8-85FB630F6730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EC2F67-A4E7-354D-9334-F823BAC1C3EE}"/>
              </a:ext>
            </a:extLst>
          </p:cNvPr>
          <p:cNvSpPr txBox="1"/>
          <p:nvPr/>
        </p:nvSpPr>
        <p:spPr>
          <a:xfrm>
            <a:off x="7848764" y="1664948"/>
            <a:ext cx="42596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Cells: </a:t>
            </a:r>
            <a:r>
              <a:rPr lang="en-US" sz="2400" dirty="0"/>
              <a:t>mostly chondrocytes that sit in a lacuna (space)</a:t>
            </a:r>
          </a:p>
          <a:p>
            <a:endParaRPr lang="en-US" sz="2400" dirty="0"/>
          </a:p>
          <a:p>
            <a:r>
              <a:rPr lang="en-US" sz="2400" b="1" dirty="0"/>
              <a:t>Fibers: </a:t>
            </a:r>
            <a:r>
              <a:rPr lang="en-US" sz="2400" dirty="0"/>
              <a:t>bundles of thick collagen</a:t>
            </a:r>
          </a:p>
          <a:p>
            <a:endParaRPr lang="en-US" sz="2400" dirty="0"/>
          </a:p>
          <a:p>
            <a:r>
              <a:rPr lang="en-US" sz="2400" b="1" dirty="0"/>
              <a:t>Matrix</a:t>
            </a:r>
            <a:r>
              <a:rPr lang="en-US" sz="2400" dirty="0"/>
              <a:t>: firm, made of chondroitin sulfates (polysaccharides) that bind to ground substance proteins and make  proteoglycans</a:t>
            </a:r>
          </a:p>
          <a:p>
            <a:endParaRPr lang="en-US" sz="2400" dirty="0"/>
          </a:p>
          <a:p>
            <a:r>
              <a:rPr lang="en-US" sz="2400" b="1" dirty="0"/>
              <a:t>Location: </a:t>
            </a:r>
            <a:r>
              <a:rPr lang="en-US" sz="2400" dirty="0"/>
              <a:t>meniscus of knee, intervertebral discs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75AB5C-7C75-924E-9322-65E411F65EE0}"/>
              </a:ext>
            </a:extLst>
          </p:cNvPr>
          <p:cNvSpPr txBox="1"/>
          <p:nvPr/>
        </p:nvSpPr>
        <p:spPr>
          <a:xfrm>
            <a:off x="6610779" y="6441852"/>
            <a:ext cx="95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</a:t>
            </a:r>
            <a:r>
              <a:rPr lang="en-US" sz="1200" i="1" dirty="0" err="1"/>
              <a:t>Wangerin</a:t>
            </a:r>
            <a:endParaRPr lang="en-US" sz="1200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084E60-4D9E-0D22-74B0-5F779B59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E5E96-69A0-69B5-64D5-34870627FC85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Histology Part II</a:t>
            </a:r>
          </a:p>
        </p:txBody>
      </p:sp>
    </p:spTree>
    <p:extLst>
      <p:ext uri="{BB962C8B-B14F-4D97-AF65-F5344CB8AC3E}">
        <p14:creationId xmlns:p14="http://schemas.microsoft.com/office/powerpoint/2010/main" val="23817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291056" y="401748"/>
            <a:ext cx="10766366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000" dirty="0"/>
              <a:t>Connective Tissue – Compact Bone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7B0B6-A6F3-6D4C-88F3-02AF6E8C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524" y="1939055"/>
            <a:ext cx="5896128" cy="44172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F9F8C5-5EBF-D24F-A7B7-C45AE512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6425C-5783-E743-B8F9-C68DCFDC3F6D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C71B92-F6A8-2F4D-93F5-47E127AF3FBC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DA21FE-7FC1-3741-AE26-AE679EA7D2EF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45F50-1126-4B4B-9CB3-82A39B96790E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E3362D-2A2C-714B-BD72-BA84888201CF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FA4849-0825-F242-9D88-C55DE7DE8A99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767E3E-7A54-154D-9195-AB48BAEFB52E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1D9C3F-F0ED-FE4D-BAB6-A786215EBFD9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597DD5-8410-ED4E-BE8B-DFC9AE8B0065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7D008E-291E-EC44-A20E-D0C431EAB7AD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4DDC34-7B6A-AB40-87BD-C9E74189012C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EFCE27-1EDD-5744-858F-4D46AE062863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8A8DF8-9936-BA4A-B8BF-B4220272ED9A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6A5EC5-9B5F-5B49-BEA3-3533DA9C40BE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A9B435-A89A-EA49-9D20-BF8B2C738A72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1B5C2-C5BD-324E-AA58-AF209308DD75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868BD7-ED79-834F-BC28-58C348122BA8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062056-52BE-F54B-81C8-FE0241852A93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B181E4-097E-F742-B425-329669F72BC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DE0EA0-72AC-5D41-8595-A5570A78ABEF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4D296F-AA0B-294F-865E-B8C74CFC05E4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1FE866-C072-FD47-B785-E64AB3ADBF46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9EA70E-4C5C-8F49-AFD6-9D582501CB34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DF7FB0-8622-A44D-8C05-B2657D9D148E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7D56A9-7DC3-C941-AB0A-255BA3B6EF0E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BA0D7E-6595-754E-B4A3-2D38328AD575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BBEBC0-62C8-FD48-81DB-972D306E6179}"/>
              </a:ext>
            </a:extLst>
          </p:cNvPr>
          <p:cNvSpPr txBox="1"/>
          <p:nvPr/>
        </p:nvSpPr>
        <p:spPr>
          <a:xfrm>
            <a:off x="8126931" y="2141240"/>
            <a:ext cx="34725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Cells: </a:t>
            </a:r>
            <a:r>
              <a:rPr lang="en-US" sz="2400" dirty="0"/>
              <a:t>mostly osteocytes that sit in a lacuna (space)</a:t>
            </a:r>
          </a:p>
          <a:p>
            <a:endParaRPr lang="en-US" sz="2400" dirty="0"/>
          </a:p>
          <a:p>
            <a:r>
              <a:rPr lang="en-US" sz="2400" b="1" dirty="0"/>
              <a:t>Fibers: </a:t>
            </a:r>
            <a:r>
              <a:rPr lang="en-US" sz="2400" dirty="0"/>
              <a:t>collagen</a:t>
            </a:r>
          </a:p>
          <a:p>
            <a:endParaRPr lang="en-US" sz="2400" dirty="0"/>
          </a:p>
          <a:p>
            <a:r>
              <a:rPr lang="en-US" sz="2400" b="1" dirty="0"/>
              <a:t>Matrix</a:t>
            </a:r>
            <a:r>
              <a:rPr lang="en-US" sz="2400" dirty="0"/>
              <a:t>: hard and calcified</a:t>
            </a:r>
          </a:p>
          <a:p>
            <a:endParaRPr lang="en-US" sz="2400" dirty="0"/>
          </a:p>
          <a:p>
            <a:r>
              <a:rPr lang="en-US" sz="2400" b="1" dirty="0"/>
              <a:t>Location: </a:t>
            </a:r>
            <a:r>
              <a:rPr lang="en-US" sz="2400" dirty="0"/>
              <a:t>bones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0A55CE-0214-3544-BD69-5ACD5754DD2F}"/>
              </a:ext>
            </a:extLst>
          </p:cNvPr>
          <p:cNvSpPr txBox="1"/>
          <p:nvPr/>
        </p:nvSpPr>
        <p:spPr>
          <a:xfrm>
            <a:off x="6674239" y="6400412"/>
            <a:ext cx="95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</a:t>
            </a:r>
            <a:r>
              <a:rPr lang="en-US" sz="1200" i="1" dirty="0" err="1"/>
              <a:t>Wangerin</a:t>
            </a:r>
            <a:endParaRPr lang="en-US" sz="1200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A27046-95CE-8B90-3A0A-CAA1C729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75DF5-FF14-6780-3E6C-11C786F3AFE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Histology Part II</a:t>
            </a:r>
          </a:p>
        </p:txBody>
      </p:sp>
    </p:spTree>
    <p:extLst>
      <p:ext uri="{BB962C8B-B14F-4D97-AF65-F5344CB8AC3E}">
        <p14:creationId xmlns:p14="http://schemas.microsoft.com/office/powerpoint/2010/main" val="209963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323139" y="307177"/>
            <a:ext cx="10766366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000" dirty="0"/>
              <a:t>Connective Tissue – Blood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47827-BE89-EB4C-8666-115B32BE0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96" y="1902601"/>
            <a:ext cx="6021808" cy="45114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6ACF79-0D6A-644A-B730-E3B7FE32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0FE35-A251-0C41-919A-A04AD228AD71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5C55D9-9EAA-5C46-891E-709A9FAA14B2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C020D-68C3-5648-B323-81A0F0B4C91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559324-43A9-B440-9A53-535E806AAE16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B0B604-7F36-D746-9A41-5173DDA05B8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360539-C29E-294C-AC49-75876569CA38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CBFBB-CADB-0146-967A-03C030E7560C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5D58F7-707B-CA4A-AF8E-05018134A149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04038-D034-0F41-AE06-0906441C214D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87E17-07C3-2945-B61A-D1B5527501A7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113DA8-BDDA-3F45-8B16-E939AD0D9D52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E223C9-37CA-9044-8198-1B088E87895B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32EC3A-9660-1C41-84AF-ECA1A9A2A3A6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3365A-03AF-D64E-9675-ACDCA4C9D108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7CFC77-73E3-EA49-8C17-C839D2F07C0F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47DC26-79D4-174A-8253-AAA6A07AF180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494ABC-797F-274D-BAFE-9650E8551169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3C4636-7F80-4545-B9EE-48E0E9C3E9A6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D391AA-BA5C-CD42-8E5F-C4E991550AB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DDBA97-B76E-524B-B66D-D6EEBE4E4009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58107B-097F-4B4B-BF25-A1261A06DEC8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8AD2FB-7455-3B43-9774-07836E27CACB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F3B287-8A36-1545-A7F2-D0A780803EC6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4291F7-FE18-5740-9D53-47D406709101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DD6A56-7A9F-F749-B358-AFF998D23A7C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17BD50-24CB-FD49-97B5-B9E304C3B94B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A6E22F-4943-C943-B6C6-875E5654B6A7}"/>
              </a:ext>
            </a:extLst>
          </p:cNvPr>
          <p:cNvSpPr txBox="1"/>
          <p:nvPr/>
        </p:nvSpPr>
        <p:spPr>
          <a:xfrm>
            <a:off x="7814068" y="1664948"/>
            <a:ext cx="37854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Cells: </a:t>
            </a:r>
            <a:r>
              <a:rPr lang="en-US" sz="2400" dirty="0"/>
              <a:t>red and white blood cells</a:t>
            </a:r>
          </a:p>
          <a:p>
            <a:endParaRPr lang="en-US" sz="2400" dirty="0"/>
          </a:p>
          <a:p>
            <a:r>
              <a:rPr lang="en-US" sz="2400" b="1" dirty="0"/>
              <a:t>Fibers:</a:t>
            </a:r>
          </a:p>
          <a:p>
            <a:endParaRPr lang="en-US" sz="2400" dirty="0"/>
          </a:p>
          <a:p>
            <a:r>
              <a:rPr lang="en-US" sz="2400" b="1" dirty="0"/>
              <a:t>Matrix</a:t>
            </a:r>
            <a:r>
              <a:rPr lang="en-US" sz="2400" dirty="0"/>
              <a:t>: fluid</a:t>
            </a:r>
          </a:p>
          <a:p>
            <a:endParaRPr lang="en-US" sz="2400" dirty="0"/>
          </a:p>
          <a:p>
            <a:r>
              <a:rPr lang="en-US" sz="2400" b="1" dirty="0"/>
              <a:t>Location: </a:t>
            </a:r>
            <a:r>
              <a:rPr lang="en-US" sz="2400" dirty="0"/>
              <a:t>within blood vessels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FAF5D0-5FBE-EB49-B1B0-839FAEB29B4B}"/>
              </a:ext>
            </a:extLst>
          </p:cNvPr>
          <p:cNvSpPr txBox="1"/>
          <p:nvPr/>
        </p:nvSpPr>
        <p:spPr>
          <a:xfrm>
            <a:off x="6537676" y="6441852"/>
            <a:ext cx="95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</a:t>
            </a:r>
            <a:r>
              <a:rPr lang="en-US" sz="1200" i="1" dirty="0" err="1"/>
              <a:t>Wangerin</a:t>
            </a:r>
            <a:endParaRPr lang="en-US" sz="1200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8126D8-783B-3219-59E7-CE2CE5B8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F0166-A821-E9AE-9EB7-70B5D60813A6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Histology Part II</a:t>
            </a:r>
          </a:p>
        </p:txBody>
      </p:sp>
    </p:spTree>
    <p:extLst>
      <p:ext uri="{BB962C8B-B14F-4D97-AF65-F5344CB8AC3E}">
        <p14:creationId xmlns:p14="http://schemas.microsoft.com/office/powerpoint/2010/main" val="367411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371599" y="379269"/>
            <a:ext cx="10232967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dirty="0"/>
              <a:t>Activity 2: Supportive Connective Tissue 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idx="1"/>
          </p:nvPr>
        </p:nvSpPr>
        <p:spPr>
          <a:xfrm>
            <a:off x="1420255" y="1865168"/>
            <a:ext cx="6138785" cy="408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dirty="0"/>
              <a:t>Tips and Tricks for Finding Supportive Connective Tissue</a:t>
            </a: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en-US" sz="2400" dirty="0"/>
              <a:t>Look for the cell types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en-US" sz="2400" dirty="0"/>
              <a:t>Identify the types of fibers</a:t>
            </a: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sz="2400" dirty="0"/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endParaRPr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114FD5-F565-B947-9AAB-8A5B8DD8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2608B7-481E-214E-971A-633097317D8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A75BFE-E28B-EB4A-A603-192AE2D6A499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7DDC7B-5BEF-4E47-B4F0-9151296CB35F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970A52-B9F3-6E41-97A1-250D81C1B482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E64986-4115-D44F-939A-8EAFD7AEA07D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5809A2-2FCA-F943-A742-A200899BB82E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90B50C-C60D-1248-B35A-F1075F27E043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2E6B0C-E510-3443-8D71-A98D0C3AAAA4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A8CB74-4E28-7444-A798-E4F00E1AEFFB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1BE6EF-005B-F440-B44F-AC6270D515DD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DF44B6-EF7F-A841-A978-23D0C5DC95A5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8DE554-3480-B74A-A40C-A3B3DA989B46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A4C3E3-FB8B-824F-83E7-77E470A6C110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C8FFB3-404F-E347-90EF-CAD6D711620F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F9AC11-5A33-5E4F-8642-8B984BE40213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AB57B26-D33A-7E4C-AB1D-F964900B82DE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297C0D-C076-D149-9E75-BA44AC4A33BE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871149-CF4C-274E-BF46-1AACAACA3605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147E52E-5A00-3840-8871-59165B687C46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FA8905-48B8-614A-A09A-57B8D7761D4B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E85D9A6-AF17-B249-97F1-1164B7D4B5FE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C7ADAD-0832-434A-BD22-1FCD733D35B8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DC7F45E-C34C-524B-93E0-B933EB35F55F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A21730-AF17-E045-91A5-2114BC89FCF0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CF1FFB-36CF-C14C-BB5F-AC328128A6C2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C60573-9ACE-8949-A950-58D7AD5E79C3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829504-750B-6246-A444-ADAD7B0A9EBC}"/>
              </a:ext>
            </a:extLst>
          </p:cNvPr>
          <p:cNvSpPr/>
          <p:nvPr/>
        </p:nvSpPr>
        <p:spPr>
          <a:xfrm>
            <a:off x="8748999" y="1149498"/>
            <a:ext cx="3416300" cy="1394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384048" lvl="0" indent="-384048">
              <a:lnSpc>
                <a:spcPct val="94000"/>
              </a:lnSpc>
              <a:buClr>
                <a:schemeClr val="dk2"/>
              </a:buClr>
              <a:buSzPts val="2000"/>
              <a:buChar char="■"/>
            </a:pPr>
            <a:r>
              <a:rPr lang="en-US" dirty="0"/>
              <a:t>Hyaline cartilage</a:t>
            </a:r>
          </a:p>
          <a:p>
            <a:pPr marL="384048" lvl="0" indent="-384048">
              <a:lnSpc>
                <a:spcPct val="94000"/>
              </a:lnSpc>
              <a:buClr>
                <a:schemeClr val="dk2"/>
              </a:buClr>
              <a:buSzPts val="2000"/>
              <a:buChar char="■"/>
            </a:pPr>
            <a:r>
              <a:rPr lang="en-US" dirty="0"/>
              <a:t>Fibrocartilage</a:t>
            </a:r>
          </a:p>
          <a:p>
            <a:pPr marL="384048" lvl="0" indent="-384048">
              <a:lnSpc>
                <a:spcPct val="94000"/>
              </a:lnSpc>
              <a:buClr>
                <a:schemeClr val="dk2"/>
              </a:buClr>
              <a:buSzPts val="2000"/>
              <a:buChar char="■"/>
            </a:pPr>
            <a:r>
              <a:rPr lang="en-US" dirty="0"/>
              <a:t>Elastic cartilage</a:t>
            </a:r>
          </a:p>
          <a:p>
            <a:pPr marL="384048" lvl="0" indent="-384048">
              <a:lnSpc>
                <a:spcPct val="94000"/>
              </a:lnSpc>
              <a:buClr>
                <a:schemeClr val="dk2"/>
              </a:buClr>
              <a:buSzPts val="2000"/>
              <a:buChar char="■"/>
            </a:pPr>
            <a:r>
              <a:rPr lang="en-US" dirty="0"/>
              <a:t>Blood</a:t>
            </a:r>
          </a:p>
          <a:p>
            <a:pPr marL="384048" lvl="0" indent="-384048">
              <a:lnSpc>
                <a:spcPct val="94000"/>
              </a:lnSpc>
              <a:buClr>
                <a:schemeClr val="dk2"/>
              </a:buClr>
              <a:buSzPts val="2000"/>
              <a:buChar char="■"/>
            </a:pPr>
            <a:r>
              <a:rPr lang="en-US" dirty="0"/>
              <a:t>Bone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A7B235-9772-EE84-A2E5-EFD9DC9E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EFD09-CCC0-D1F6-FFB3-328086C149C7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Histology Part II</a:t>
            </a:r>
          </a:p>
        </p:txBody>
      </p:sp>
    </p:spTree>
    <p:extLst>
      <p:ext uri="{BB962C8B-B14F-4D97-AF65-F5344CB8AC3E}">
        <p14:creationId xmlns:p14="http://schemas.microsoft.com/office/powerpoint/2010/main" val="387677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371599" y="379269"/>
            <a:ext cx="10232967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dirty="0"/>
              <a:t>Muscle Tissue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36D2C2-F05E-0740-909B-35C3C5C68554}"/>
              </a:ext>
            </a:extLst>
          </p:cNvPr>
          <p:cNvSpPr/>
          <p:nvPr/>
        </p:nvSpPr>
        <p:spPr>
          <a:xfrm>
            <a:off x="1766442" y="1895280"/>
            <a:ext cx="1771705" cy="352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4000"/>
              </a:lnSpc>
              <a:buClr>
                <a:schemeClr val="dk2"/>
              </a:buClr>
              <a:buSzPts val="2000"/>
            </a:pPr>
            <a:r>
              <a:rPr lang="en-US" dirty="0"/>
              <a:t>Skeletal Muscle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9DBD3-1436-0940-A10C-76F933A36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079" y="2338532"/>
            <a:ext cx="3556000" cy="2654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38DE0-3B3F-B94E-8DA1-33F91618D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926" y="2341591"/>
            <a:ext cx="3654900" cy="269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BEE600-D8CC-1E4A-AD71-E2CDF58A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53" y="2341591"/>
            <a:ext cx="3556000" cy="2692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A2224B-5CB3-D44E-909F-760B81F497EB}"/>
              </a:ext>
            </a:extLst>
          </p:cNvPr>
          <p:cNvSpPr/>
          <p:nvPr/>
        </p:nvSpPr>
        <p:spPr>
          <a:xfrm>
            <a:off x="5640050" y="1895280"/>
            <a:ext cx="1696063" cy="352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4000"/>
              </a:lnSpc>
              <a:buClr>
                <a:schemeClr val="dk2"/>
              </a:buClr>
              <a:buSzPts val="2000"/>
            </a:pPr>
            <a:r>
              <a:rPr lang="en-US" dirty="0"/>
              <a:t>Cardiac Muscle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13E-75A4-D64F-8401-34A917783B5A}"/>
              </a:ext>
            </a:extLst>
          </p:cNvPr>
          <p:cNvSpPr/>
          <p:nvPr/>
        </p:nvSpPr>
        <p:spPr>
          <a:xfrm>
            <a:off x="9438016" y="1895279"/>
            <a:ext cx="1763626" cy="352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4000"/>
              </a:lnSpc>
              <a:buClr>
                <a:schemeClr val="dk2"/>
              </a:buClr>
              <a:buSzPts val="2000"/>
            </a:pPr>
            <a:r>
              <a:rPr lang="en-US" dirty="0"/>
              <a:t>Smooth Muscle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AB6DEB-06A6-674C-8F1F-29F6B26E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C3BD5-46E8-4446-99B6-BE2142ACB161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E12E7-0808-1B4B-AA40-9889D4B52608}"/>
              </a:ext>
            </a:extLst>
          </p:cNvPr>
          <p:cNvSpPr txBox="1"/>
          <p:nvPr/>
        </p:nvSpPr>
        <p:spPr>
          <a:xfrm rot="16200000">
            <a:off x="-3178622" y="3662214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Histology Part II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2A65AA-2BCF-B14C-8747-FC7DFDDA5511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3FEFF-AAD4-C447-AA1B-3D8021C6B6FF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586547-45C1-2F45-86E8-2E370132A085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F9746F-C96F-B74E-AB63-C9872D2FA08C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149BFA-AF76-8A42-A647-491A4D8D0156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3C1AE4-1EB9-FD48-AE7E-01F58BB4356A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96D935-6D7A-1D49-8B04-BE0EEB752500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C175A-75A6-EC47-B1A8-DDFA0A085CB4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6D5A99-726D-D743-A94A-2D0F4AA5F7B8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465ECF-B3CD-EA4F-849B-B3BB1EE87A5B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FF3AA8-DE93-5D42-B6E1-65CF27C4D717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BCB3CC-01F1-B74E-96B9-9971DB49928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09CC7C-993B-9A48-BB99-06F181B99F76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1B006A-368A-CC4D-9514-DB2417521E22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1E001D-3EAC-ED4E-8644-C7921347103E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E4E8EB-B978-E64E-86F7-854C72E70F93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FC714F-6D2E-4D4A-A339-2E2153CD8C08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6F5996-D669-4C49-AB1F-DDC401536C08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BCE457-D3BA-304B-94FD-2EA3AEF84808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F324E4-F2C9-B640-96F0-4636CB948486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5A494E-CEBF-A342-BA3C-D53B1880F099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1C3BD0-7D80-9D47-9270-1EABC1F7A38A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E28CE4-0B99-9D44-9093-7DD3F5A51E5F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BFC0D0-86E3-2D44-9B0F-0DE47E555FB0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0FF76B-8EF5-1D4B-8D97-D1FADE1679B6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173175-D9D1-F44E-A45A-D80EDCCFADF6}"/>
              </a:ext>
            </a:extLst>
          </p:cNvPr>
          <p:cNvSpPr txBox="1"/>
          <p:nvPr/>
        </p:nvSpPr>
        <p:spPr>
          <a:xfrm>
            <a:off x="11138893" y="5060316"/>
            <a:ext cx="95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</a:t>
            </a:r>
            <a:r>
              <a:rPr lang="en-US" sz="1200" i="1" dirty="0" err="1"/>
              <a:t>Wangerin</a:t>
            </a:r>
            <a:endParaRPr lang="en-US" sz="1200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EA830-5779-B558-60CA-936A782F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268770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Macintosh PowerPoint</Application>
  <PresentationFormat>Widescreen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Chalkduster</vt:lpstr>
      <vt:lpstr>Source Sans Pro</vt:lpstr>
      <vt:lpstr>Office Theme</vt:lpstr>
      <vt:lpstr>Histology Part 2</vt:lpstr>
      <vt:lpstr>PowerPoint Presentation</vt:lpstr>
      <vt:lpstr>Connective Tissue – Hyaline Cartilage</vt:lpstr>
      <vt:lpstr>Connective Tissue – Elastic Cartilage</vt:lpstr>
      <vt:lpstr>Connective Tissue – Fibrocartilage</vt:lpstr>
      <vt:lpstr>Connective Tissue – Compact Bone</vt:lpstr>
      <vt:lpstr>Connective Tissue – Blood</vt:lpstr>
      <vt:lpstr>Activity 2: Supportive Connective Tissue </vt:lpstr>
      <vt:lpstr>Muscle Tissue</vt:lpstr>
      <vt:lpstr>Nervous Tissue</vt:lpstr>
      <vt:lpstr>Activity 5: Exploring an Organ</vt:lpstr>
      <vt:lpstr>Lab Clean-Up: Before you leave be sure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Part 2</dc:title>
  <dc:creator>Gillian Backus</dc:creator>
  <cp:lastModifiedBy>Gillian Backus</cp:lastModifiedBy>
  <cp:revision>1</cp:revision>
  <dcterms:created xsi:type="dcterms:W3CDTF">2023-03-24T19:20:00Z</dcterms:created>
  <dcterms:modified xsi:type="dcterms:W3CDTF">2023-03-24T19:20:47Z</dcterms:modified>
</cp:coreProperties>
</file>