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880" r:id="rId1"/>
  </p:sldMasterIdLst>
  <p:notesMasterIdLst>
    <p:notesMasterId r:id="rId14"/>
  </p:notesMasterIdLst>
  <p:sldIdLst>
    <p:sldId id="300" r:id="rId2"/>
    <p:sldId id="284" r:id="rId3"/>
    <p:sldId id="295" r:id="rId4"/>
    <p:sldId id="288" r:id="rId5"/>
    <p:sldId id="296" r:id="rId6"/>
    <p:sldId id="301" r:id="rId7"/>
    <p:sldId id="302" r:id="rId8"/>
    <p:sldId id="303" r:id="rId9"/>
    <p:sldId id="304" r:id="rId10"/>
    <p:sldId id="305" r:id="rId11"/>
    <p:sldId id="298" r:id="rId12"/>
    <p:sldId id="29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halkduster" panose="03050602040202020205" pitchFamily="66" charset="77"/>
      <p:regular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A0A"/>
    <a:srgbClr val="FBEA82"/>
    <a:srgbClr val="FFB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0"/>
    <p:restoredTop sz="93401"/>
  </p:normalViewPr>
  <p:slideViewPr>
    <p:cSldViewPr snapToGrid="0" snapToObjects="1">
      <p:cViewPr varScale="1">
        <p:scale>
          <a:sx n="79" d="100"/>
          <a:sy n="79" d="100"/>
        </p:scale>
        <p:origin x="224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488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863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84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40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474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101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1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726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01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79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2377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352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C9FF-AD25-9549-BE38-7BA44B6E1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6F8A9-7580-524C-B40F-F809385FC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9B7C-40C6-D54C-95E4-3EDBE003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70259-7D95-5045-816D-154B8447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21775-06F4-B642-BE26-7A6B9B15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B9EF-C203-5F41-9A85-2CBA74BF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0F2E8-021A-3A45-9100-2D9A6BEB1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7210-6271-3441-9986-ADC4188D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F9ABF-B277-BE46-AFDA-7F15C3E4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FE10B-4683-E945-A511-91C15721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CFCE39-6D24-DF47-AA95-E5D9FF543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F5974-3025-594C-8864-8A72AB5F6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A1DB5-E2E2-9046-A2FA-8A2B8DFB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BED53-4102-4440-9AA3-49674871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9234D-7C7B-2749-A75F-7E24B98F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AF22-43EC-1B47-979E-636942EC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6426-F1E4-5844-AE05-5A98BD44B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3B990-C4DC-044A-B082-1C24E84A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C9FD-035B-BC41-B162-3F67D3AD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3CEC7-55FE-7045-B640-6D0EF98A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0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F833-285C-B24A-91B9-95C3176F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509FC-B4F6-E648-853A-405726FFA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28B04-86FB-AD4D-8BC3-BB4DA4DA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101B1-9E08-3A44-9EEF-17E48A38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98CB6-60E5-5243-B539-4A6EC886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1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9BA4E-A048-AF4A-A0FB-BAC4EFC4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05A30-FECE-FA46-AF39-BE22C7344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21302-A2AF-6D4B-B6DB-D6177B2D3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B27F6-2124-5747-AA1F-7600C9E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03183-5176-6A43-8F63-CA9E95D5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F82FA-A3FA-7A49-AE17-61C6FD8E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6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E5EF-8C1F-C146-9F5E-530E064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2CABA-001B-5F45-A94D-1AEABBB70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5E60C-0F35-9F43-B3CD-B1E01D789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EBA03-E0C0-224E-A799-0FA80ED05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11C04-612C-2545-955A-966E3C31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33102-9AC4-A942-B7F0-1C48726B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2A776-8F51-9B45-AFD7-B6F7CD2B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C5742-7C84-2644-8698-5CE683DF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19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7DCC-0159-FE43-BDF4-220A3682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946F1-6FFB-4D40-A233-A7159F82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5369B-405E-4F44-AE42-55B5E026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60D94-4AB2-724A-B97B-AE143748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2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EE3B1-D8AC-8C45-9E47-A79E68BB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DFA86-2615-874E-9280-50DB6631D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D1EFB-FE24-9148-BB2F-1320E288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9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631D-F1B0-F545-8BC8-04A95F46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64B8-A4C1-BB47-9FD0-F88E7C91E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CC0F8-B9AC-EC42-A47E-14CEF8745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ED58A-F3CB-F44F-B3CA-DA550B0E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57CD6-9043-D846-85AD-CF78A326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D1FED-AF73-4146-BC16-62DC4436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1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D869-010E-7B44-963E-0919DE25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F2ABEB-FB69-D441-880A-F1E828262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89A84-7221-9342-B80C-5BEAE7F19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2A225-6792-7B41-B49B-F642A794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7D43A-7D62-4A4C-8242-4F0DE14D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45E83-D5EE-9344-845C-72418BEE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5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8B909-40D2-9A44-A93D-B4352A43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91AA6-160A-4049-82CA-38469D852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AB640-E939-9C45-A003-0947BE8C9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78B1E-30C6-B04A-9EEA-34404B5E5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Bio141 OER Lab Manual © 2022 by H. Wangerin, P. Rodgers, G. Backus is licensed under CC BY-NC-SA 4.0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9EBB-ACDC-0041-B1DD-96B358C5E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8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371599" y="379269"/>
            <a:ext cx="10232967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dirty="0"/>
              <a:t>Integument Lab 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2" name="Google Shape;290;p41">
            <a:extLst>
              <a:ext uri="{FF2B5EF4-FFF2-40B4-BE49-F238E27FC236}">
                <a16:creationId xmlns:a16="http://schemas.microsoft.com/office/drawing/2014/main" id="{07A2DC27-E5EA-9043-B7D9-82581D71CE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05412" y="1650758"/>
            <a:ext cx="8651418" cy="419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indent="-384048">
              <a:spcBef>
                <a:spcPts val="0"/>
              </a:spcBef>
              <a:buSzPts val="2000"/>
            </a:pPr>
            <a:r>
              <a:rPr lang="en-US" sz="2400" dirty="0"/>
              <a:t>Case Study: “Cancer is Only Skin Deep” </a:t>
            </a:r>
            <a:r>
              <a:rPr lang="en-US" sz="2400" b="1" dirty="0">
                <a:solidFill>
                  <a:srgbClr val="C00000"/>
                </a:solidFill>
              </a:rPr>
              <a:t>(in pairs)</a:t>
            </a:r>
            <a:br>
              <a:rPr lang="en-US" sz="2400" b="1" dirty="0">
                <a:solidFill>
                  <a:srgbClr val="C00000"/>
                </a:solidFill>
              </a:rPr>
            </a:br>
            <a:endParaRPr lang="en-US" sz="2400" b="1" dirty="0">
              <a:solidFill>
                <a:srgbClr val="C00000"/>
              </a:solidFill>
            </a:endParaRPr>
          </a:p>
          <a:p>
            <a:pPr marL="384048" indent="-384048">
              <a:spcBef>
                <a:spcPts val="0"/>
              </a:spcBef>
              <a:buSzPts val="2000"/>
            </a:pPr>
            <a:r>
              <a:rPr lang="en-US" sz="2400" dirty="0"/>
              <a:t>Activity 1: Layers and Cells of the Skin </a:t>
            </a:r>
            <a:r>
              <a:rPr lang="en-US" sz="2400" b="1" dirty="0">
                <a:solidFill>
                  <a:srgbClr val="C00000"/>
                </a:solidFill>
              </a:rPr>
              <a:t>(as a lab group)</a:t>
            </a:r>
            <a:br>
              <a:rPr lang="en-US" sz="2400" b="1" dirty="0">
                <a:solidFill>
                  <a:srgbClr val="C00000"/>
                </a:solidFill>
              </a:rPr>
            </a:br>
            <a:endParaRPr lang="en-US" sz="2400" b="1" dirty="0">
              <a:solidFill>
                <a:srgbClr val="C00000"/>
              </a:solidFill>
            </a:endParaRPr>
          </a:p>
          <a:p>
            <a:pPr marL="384048" indent="-384048">
              <a:spcBef>
                <a:spcPts val="0"/>
              </a:spcBef>
              <a:buSzPts val="2000"/>
            </a:pPr>
            <a:r>
              <a:rPr lang="en-US" sz="2400" dirty="0"/>
              <a:t>Activity 2: Layers and Structures of the Dermis and Hypodermis </a:t>
            </a:r>
            <a:r>
              <a:rPr lang="en-US" sz="2400" b="1" dirty="0">
                <a:solidFill>
                  <a:srgbClr val="C00000"/>
                </a:solidFill>
              </a:rPr>
              <a:t>(individually and in pairs)</a:t>
            </a:r>
            <a:br>
              <a:rPr lang="en-US" sz="2400" dirty="0"/>
            </a:br>
            <a:endParaRPr lang="en-US" sz="2400" dirty="0"/>
          </a:p>
          <a:p>
            <a:pPr marL="384048" indent="-384048">
              <a:spcBef>
                <a:spcPts val="0"/>
              </a:spcBef>
              <a:buSzPts val="2000"/>
            </a:pPr>
            <a:r>
              <a:rPr lang="en-US" sz="2400" dirty="0"/>
              <a:t>Putting it all Together </a:t>
            </a:r>
            <a:r>
              <a:rPr lang="en-US" sz="2400" b="1" dirty="0">
                <a:solidFill>
                  <a:srgbClr val="C00000"/>
                </a:solidFill>
              </a:rPr>
              <a:t>(in pairs)</a:t>
            </a:r>
            <a:br>
              <a:rPr lang="en-US" sz="2400" b="1" dirty="0">
                <a:solidFill>
                  <a:srgbClr val="C00000"/>
                </a:solidFill>
              </a:rPr>
            </a:br>
            <a:endParaRPr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11DE4E-364C-9E47-85DC-53E47DD7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DCEF4-037A-A741-8D9F-D62A6A9BED22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2C10C-EB70-CC40-9D2B-485E441524BD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429043-1071-4A4A-AAE3-CF4ED6FA03D8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0843A0-A58F-AF49-891D-17FCF1B34B6D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25A3DC-C8DF-E942-96D8-053CE333E825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72E6E-4036-C147-BCE9-B1DA78B9C934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5B8ED2-1CB5-4043-BF15-F20637116B00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1B8F2B-ADF5-7A4F-AED3-ECD52C0B42FA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2736C1-92AE-7A4E-AA20-DCF497E0A0A4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50BA95-3BED-A74F-BFE5-31250FC6D3CD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FDE4B9-DE71-6544-855F-AC890EA5A6E6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83E9D8-5820-2842-BCCF-FA24E7694B88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7B3633-5028-7746-BC85-D039D9B9219B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8FC29E-56AE-654D-B7EC-1BE52ADCC5E5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B5A3AD-B659-294C-ADB3-6795E7271D84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167F3-9D96-6942-8992-03C07D421B96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7BA9BC-516B-B749-82E9-0C164BD63171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2CD07A-5194-B54A-8E4F-B4E78FC49CAF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8EED30-AE08-114A-B0F6-1C7ABC545B00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6A008A-82C4-C84E-8138-0D9058703FE6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DE49D8-6994-5740-AF25-166EC2CCC14B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FBED7A-E7CC-D740-B971-20B9BB06CEAC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456DA4-4F58-394B-A431-FD5BD1E6D93F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6C56B0-CAD1-8840-BBF3-325328224D2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AB3F2-AD93-064B-9C2F-0566374CA4C1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CB9A41-1DAB-C84F-987C-017F3C8C7B08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E6BD9F-F63C-814B-92FE-EAA225502E68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4008A0-EA26-FD93-BD1E-55A90FBD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107752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925726" y="131333"/>
            <a:ext cx="908628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Structures of the Dermis and Hypodermis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EE461-2859-4948-9196-2571912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384EC-B75E-2848-AAF2-BB889968BA60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3F07C-16DF-BE49-876C-1D3975EB5272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410C0-2BA6-A94A-AAD2-21545849EEA6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1B7E1-25B8-EF40-BDB5-5B0D805E8D9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E3B8-AEFA-7A4E-818A-AF74E3599648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3BF63-8DBC-ED40-9985-6A93980535CE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B122F-9720-2E4D-BA3A-4468F9A06885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4593-1FC5-D84D-B46A-64918ED65CC1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92492-AFD3-FC42-8329-390785B35755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C094B-63EB-F44C-A29F-8E309E7766DF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4AA2E-734F-5248-B531-BE4A4B764A8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7B5039-66CA-694B-8003-92E6EC9ED8F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5C611-970A-584C-A434-10B76F88C05C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5AF4D-B338-8944-8E27-FEBC112BC454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2C008-8414-C74B-BD8E-C7A601027B5D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1DDB5-E96B-0445-84FD-755BC65E114E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59AE7-504D-B848-9783-231996D42185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C9901-CC1A-6C4D-BB84-F6AFE2DBE1C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1CCD59-0D7B-C14E-9B80-BEED719DC643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ECFDE7-C3CD-814B-9BE8-0E24749B35ED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1E76C-43EE-0348-98BC-B70F78CC7D74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2C979-6224-8848-9A88-90F6D3FDC41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4BC3F-9A51-6948-B999-C98EF3C38D45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4073F7-87D3-1E45-A68C-9848F0FBEBF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CF9CA4-A51D-7544-9116-C41249E145D5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2CA46-C685-6D49-892A-8532437E29DC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7CBEF4-CFDE-7A4F-87E5-E8463B53F7A9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90;p41">
            <a:extLst>
              <a:ext uri="{FF2B5EF4-FFF2-40B4-BE49-F238E27FC236}">
                <a16:creationId xmlns:a16="http://schemas.microsoft.com/office/drawing/2014/main" id="{5AF4E100-1363-D349-85AA-9FD00BEE9D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48026" y="3144117"/>
            <a:ext cx="2650895" cy="18850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View the slide of thick and thin skin and fill in </a:t>
            </a:r>
            <a:r>
              <a:rPr lang="en-US"/>
              <a:t>the table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78961E-EE6D-654E-A174-614E644378F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DFB1BA-F13F-A440-A964-376544FEA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687816"/>
              </p:ext>
            </p:extLst>
          </p:nvPr>
        </p:nvGraphicFramePr>
        <p:xfrm>
          <a:off x="4827182" y="2419491"/>
          <a:ext cx="6723931" cy="3329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8693">
                  <a:extLst>
                    <a:ext uri="{9D8B030D-6E8A-4147-A177-3AD203B41FA5}">
                      <a16:colId xmlns:a16="http://schemas.microsoft.com/office/drawing/2014/main" val="405875448"/>
                    </a:ext>
                  </a:extLst>
                </a:gridCol>
                <a:gridCol w="2487619">
                  <a:extLst>
                    <a:ext uri="{9D8B030D-6E8A-4147-A177-3AD203B41FA5}">
                      <a16:colId xmlns:a16="http://schemas.microsoft.com/office/drawing/2014/main" val="947663631"/>
                    </a:ext>
                  </a:extLst>
                </a:gridCol>
                <a:gridCol w="2487619">
                  <a:extLst>
                    <a:ext uri="{9D8B030D-6E8A-4147-A177-3AD203B41FA5}">
                      <a16:colId xmlns:a16="http://schemas.microsoft.com/office/drawing/2014/main" val="3064952311"/>
                    </a:ext>
                  </a:extLst>
                </a:gridCol>
              </a:tblGrid>
              <a:tr h="5826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Layer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Tissue Type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Description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3955118"/>
                  </a:ext>
                </a:extLst>
              </a:tr>
              <a:tr h="790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Epidermis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000634"/>
                  </a:ext>
                </a:extLst>
              </a:tr>
              <a:tr h="58250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Dermis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812259"/>
                  </a:ext>
                </a:extLst>
              </a:tr>
              <a:tr h="582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26277"/>
                  </a:ext>
                </a:extLst>
              </a:tr>
              <a:tr h="790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Hypodermis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215705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AD55B-F872-BBD0-7B01-9F59CEE2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76722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597013" y="295968"/>
            <a:ext cx="11303325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Putting it all Together </a:t>
            </a:r>
            <a:r>
              <a:rPr lang="en-US" sz="2400" dirty="0">
                <a:solidFill>
                  <a:srgbClr val="FF0000"/>
                </a:solidFill>
              </a:rPr>
              <a:t>(work in pairs)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90" name="Google Shape;290;p41"/>
          <p:cNvSpPr txBox="1">
            <a:spLocks noGrp="1"/>
          </p:cNvSpPr>
          <p:nvPr>
            <p:ph idx="1"/>
          </p:nvPr>
        </p:nvSpPr>
        <p:spPr>
          <a:xfrm>
            <a:off x="1583754" y="1394794"/>
            <a:ext cx="10614478" cy="508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dirty="0"/>
              <a:t>View the slide that came back from the pathologist and answer the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743BD-055F-414E-BD5F-4F3ED38D7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735" y="2411817"/>
            <a:ext cx="5727674" cy="43096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71DF3-6CBD-634E-A37D-7FA2397C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37C191-7F42-7842-A25F-8BD73ED481E3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A8755-18F9-3C40-8538-5E87E4C39D01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47BA6-AF5E-214F-A4DD-73B1C0AB0B57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B0EF56-E007-804B-9C45-705C520A8A0A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EA022-8C27-7243-B067-F6AFA796B6D3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90A1FF-ADC0-E845-BF39-48788375C047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A9D0F8-9BA0-FC45-8682-4994F0819630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465B1-1DC0-9441-87FC-44E8E7569D4B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BB8B19-393C-2C4A-8F27-A03407A9DDF3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96F3E4-35AD-3048-A2E7-C6EFF5ABD2F9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2B9F73-3973-9641-98AC-089F45B6EB86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CC503C-E4BA-204E-BEE4-493AB813C7B5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CCB2F8-5F5F-474E-A3B9-04FC27394D79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C6ECB0-1140-F74E-8462-E7B5A420B691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65A6E1-5AC0-C247-AFE2-47DBB6C9038F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2BEF21-3B99-8749-83DD-E8B8D1C20AF2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D11656-0933-F24C-9564-6E4FC9B2EEAB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ADFE1C-35CE-0D4D-B093-FD954AD07D00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C081DF-2E5C-184A-B784-523003CF85F7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DBB7A4-6A2D-4340-BC8B-7E62F3DCD7BC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8D6588-02A2-9B47-957F-BF8CF47CFFCF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BECE7D-D842-804A-8520-696AB197FC42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533FA6-8CFC-B347-BDC8-51A6E8EE5AA2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7B1933-647C-4947-9970-0633805B8630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29D71D-663B-1C4E-B840-27446E9F9DC2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4CEAF8-22F5-FE43-8C7A-D846E5BB034F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6E337A-2D96-5441-A9F3-8E2DB16E62A2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5D24F-4EC1-2CAA-93B4-6E394413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2120566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742416" y="297627"/>
            <a:ext cx="1044958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Lab Clean-Up: Before you leave be sure to…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90" name="Google Shape;290;p41"/>
          <p:cNvSpPr txBox="1">
            <a:spLocks noGrp="1"/>
          </p:cNvSpPr>
          <p:nvPr>
            <p:ph idx="1"/>
          </p:nvPr>
        </p:nvSpPr>
        <p:spPr>
          <a:xfrm>
            <a:off x="1479126" y="1519844"/>
            <a:ext cx="10449585" cy="443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3540" lvl="0" indent="-3835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Have your work checked by your instructor</a:t>
            </a:r>
            <a:endParaRPr lang="en-US" dirty="0"/>
          </a:p>
          <a:p>
            <a:pPr marL="383540" lvl="0" indent="-3835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Remove and replace all the terminology labels on the terminology sheets and return them to the binder</a:t>
            </a:r>
            <a:endParaRPr lang="en-US" sz="2400" dirty="0">
              <a:cs typeface="Calibri"/>
            </a:endParaRPr>
          </a:p>
          <a:p>
            <a:pPr marL="383540" lvl="0" indent="-3835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Place the slides back in the slide boxes</a:t>
            </a:r>
            <a:endParaRPr lang="en-US" sz="2400" dirty="0">
              <a:cs typeface="Calibri"/>
            </a:endParaRPr>
          </a:p>
          <a:p>
            <a:pPr marL="383540" lvl="0" indent="-3835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Return the microscopes (remember to put the stage all the way down and leave the scanning objective in place)</a:t>
            </a:r>
            <a:endParaRPr lang="en-US" sz="2400" dirty="0">
              <a:cs typeface="Calibri"/>
            </a:endParaRPr>
          </a:p>
          <a:p>
            <a:pPr marL="383540" indent="-383540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Place all the material back in the lab tray neatly </a:t>
            </a:r>
            <a:endParaRPr lang="en-US" sz="2400" dirty="0">
              <a:cs typeface="Calibri"/>
            </a:endParaRPr>
          </a:p>
          <a:p>
            <a:pPr marL="383540" lvl="0" indent="-3835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Check the tray supply list with the supplies in the tray</a:t>
            </a:r>
            <a:endParaRPr lang="en-US" sz="2400" dirty="0">
              <a:cs typeface="Calibri"/>
            </a:endParaRPr>
          </a:p>
          <a:p>
            <a:pPr marL="383540" lvl="0" indent="-3835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 sz="2400" dirty="0"/>
              <a:t>Return the trays to the side table</a:t>
            </a:r>
            <a:endParaRPr lang="en-US" sz="2400" dirty="0">
              <a:cs typeface="Calibri"/>
            </a:endParaRPr>
          </a:p>
          <a:p>
            <a:pPr marL="383540" indent="-383540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000"/>
              <a:buChar char="■"/>
            </a:pPr>
            <a:r>
              <a:rPr lang="en-US" sz="2400" dirty="0">
                <a:solidFill>
                  <a:srgbClr val="C00000"/>
                </a:solidFill>
                <a:cs typeface="Calibri" panose="020F0502020204030204"/>
              </a:rPr>
              <a:t>Don't forget about Lab Exam 1 next week! It is all short answer and fill-in-the blank.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54A86-CFF6-B546-A9C5-782B4023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E42DDC-4E34-C342-A105-C8E408205D77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B5028-D23F-914C-AD6C-EDDC531D4E99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A521E-4EC1-7C41-9299-743D0E5DB9CA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0FF69-905B-E340-8D0F-3936E1FC92FD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6B6BA3-05C7-854F-B207-9BDCEF5CFE16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20B9BC-4357-1F45-BED5-1ED051029BFC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DC05D5-FA47-F74E-8ABE-11B5569E700F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BA43FC-A1F0-E140-A073-A29AF9FE92F2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79478-1B17-9949-8393-30CB02A625D7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3BBA6D-052D-3C4C-BA10-4DC2346F4094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406C4D-26CF-0844-8568-3F75F7F4A6CD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78D0E4-C141-BE4C-A938-391D4EDCAD56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AA3A9E-A058-4741-A539-B5BE0C294DCE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584B6E-2ACA-914A-92BE-D40BA0D2255B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D6E3B3-E97B-1C47-8E59-404C2C627F68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D57943-D3DC-2447-BD8C-2B3C234387B8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A3494A-5233-F94C-956A-9EF3F38DC6CE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496085-97D0-6F4E-868A-18758FFDBEEC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01C688-B817-BE4C-BE2E-6C3724B6306B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2C115A-645A-DE4F-B125-14EE4489231C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144EE7-A0A3-B949-A607-3742F769010D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1311F7-8B6D-FC41-ACEC-55ED7CD0C676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044DED-9EE9-F44B-9A81-1C8B8ECB81FD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5F1022-E928-D042-8616-1159FA50622C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D60904-2BD5-084F-9EB8-FF8C66B3F6A1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F46880-724B-D44B-89B5-A13AD1CE39FA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C053D1-61E4-1945-B0D2-9C698BF6FA1F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8D1FE-4B5D-0B78-7BC1-8D439753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309151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674832" y="310156"/>
            <a:ext cx="10232967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dirty="0"/>
              <a:t>Case Study: Cancer is Only Skin Deep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2" name="Google Shape;290;p41">
            <a:extLst>
              <a:ext uri="{FF2B5EF4-FFF2-40B4-BE49-F238E27FC236}">
                <a16:creationId xmlns:a16="http://schemas.microsoft.com/office/drawing/2014/main" id="{07A2DC27-E5EA-9043-B7D9-82581D71CE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85081" y="2266783"/>
            <a:ext cx="3057770" cy="1829007"/>
          </a:xfrm>
          <a:prstGeom prst="rect">
            <a:avLst/>
          </a:prstGeom>
          <a:solidFill>
            <a:srgbClr val="BE0A0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en-US" dirty="0"/>
              <a:t>Read through the case study and answer the questions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02BBD-80DC-5148-83F5-379B1DB3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79" y="1218605"/>
            <a:ext cx="2616200" cy="549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0FDF8-BB07-2C4F-B65D-0A74538F0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683" y="2892878"/>
            <a:ext cx="2590800" cy="179070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F3D5BA61-B841-AB45-817B-7C462CED8B3C}"/>
              </a:ext>
            </a:extLst>
          </p:cNvPr>
          <p:cNvSpPr/>
          <p:nvPr/>
        </p:nvSpPr>
        <p:spPr>
          <a:xfrm rot="20062441">
            <a:off x="6424362" y="5023956"/>
            <a:ext cx="2453464" cy="2633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36B075-C73C-C143-9157-D5BBFADF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74233-577F-784F-B480-A6DD8C03A085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D5BA1-6DE0-0242-A304-5F14EFF9E97D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012F4-261B-8E40-B86E-2B4C34EB9F76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991E95-410D-A64C-95D4-881080D5B4D4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4A48E6-76A7-744A-B8B2-5B881F5925EF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78D952-8F72-6F4D-B537-27420AB39F7C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853707-92FC-3C45-8DF1-04A3EDF0C845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FB74D6-A5F9-D044-ABEB-0E1025AF070F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4A4682-3F03-B040-899A-38FFC84372D2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CC5360-6691-5B4A-8146-8D235AB3817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61A084-E8C0-FE4A-A993-EA73A9FB429B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69A303-F6E9-9D4B-B86A-893C39FECDA5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EC4BB7-2724-7A4D-AF7A-9C50C15CBC55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53121-0BE9-2C4A-BAFE-5FB75E08BB93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AB9094-E66C-4A44-9757-E3427B9D469F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8FF90B-E9D1-8F41-846E-9BDA9DAC000F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3A1876-79CA-9240-8CF3-8A50B9555AA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1FF7B4-D05B-984C-827C-2F875AE12F1A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268EC1-85EF-B348-B6A0-32A0B61C1FB1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22A795-5328-E04E-9FEC-C9A6E906FC6D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E3DBA3-7EF4-814F-A1AD-17E1FC8C346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B11514-E273-8F4E-9EFC-F4D81A2AED1B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C22274-FD2C-AF48-B5AC-FD443AF3B64B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BDF572-3D77-4943-BAFB-F24F27729FEF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CB7749-B683-7C47-9153-89DC752D04A1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E0E538-6F13-754A-9C19-503C2E628E86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F2D305-1782-0543-90DA-31EC5E848CED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45B22C-0677-DC74-DF55-1C9A4086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91315" y="6356350"/>
            <a:ext cx="4114800" cy="365125"/>
          </a:xfrm>
        </p:spPr>
        <p:txBody>
          <a:bodyPr/>
          <a:lstStyle/>
          <a:p>
            <a:r>
              <a:rPr lang="en-US" dirty="0"/>
              <a:t>Bio141 OER Lab Manual © 2022 by H. </a:t>
            </a:r>
            <a:r>
              <a:rPr lang="en-US" dirty="0" err="1"/>
              <a:t>Wangerin</a:t>
            </a:r>
            <a:r>
              <a:rPr lang="en-US" dirty="0"/>
              <a:t>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203837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715904" y="297627"/>
            <a:ext cx="8023519" cy="101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Cells of the Epidermis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90" name="Google Shape;290;p41"/>
          <p:cNvSpPr txBox="1">
            <a:spLocks noGrp="1"/>
          </p:cNvSpPr>
          <p:nvPr>
            <p:ph idx="1"/>
          </p:nvPr>
        </p:nvSpPr>
        <p:spPr>
          <a:xfrm>
            <a:off x="1734878" y="2224517"/>
            <a:ext cx="3026248" cy="189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The epidermis is made of 4-5 different layers.</a:t>
            </a:r>
          </a:p>
          <a:p>
            <a:pPr marL="384048" indent="-384048">
              <a:spcBef>
                <a:spcPts val="0"/>
              </a:spcBef>
              <a:buSzPts val="2000"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5AE692-8A8E-084F-9A37-46AD704B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3B0F50-823E-A745-9EC9-6ACE9E5C2A31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A9F4B-7B14-404C-B7A4-484D86700C90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44FC27-0F97-0E41-B3EA-D46FBCA048B6}"/>
              </a:ext>
            </a:extLst>
          </p:cNvPr>
          <p:cNvSpPr/>
          <p:nvPr/>
        </p:nvSpPr>
        <p:spPr>
          <a:xfrm rot="5400000">
            <a:off x="6546643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1AABC-CD5D-9849-8AD8-697630B3724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975750-A746-A243-AB2B-7F818A3C476E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B9193-C980-A541-8DF0-9EA1275DD5A9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746AC2-13D0-CE40-88F8-498EB9DCA964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3DEB5C-81EE-FE44-9E5E-6C81AC0F2E90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24377D-5FE8-454E-B8FC-37BA0FA1AF47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C18B4-2C72-1C42-B5C6-03823A7A169C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BF0619-2553-5B47-B7C6-4550604F3280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BE5448-88DF-904B-8821-4968813C8FE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7B6B78-C8B6-964A-AF66-A5775574E658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9EB3B-17CA-514D-B819-14F0513240A1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218F2B-5A50-514F-B235-7EEB6C26E611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D3B9EF-E565-5E47-A71E-6189B3D35BCD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095948-A25A-7740-AF49-46160CAABC43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D15477-6A1E-6449-8D06-D027AE6D8B91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20184A-BB91-DC4E-B353-9581ADC7EBA0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FA74B3-5914-EC49-818D-8973B9AEE19B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2AD2B8-73A2-7346-B773-D9D56AF64A7A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F2ADA9-9C66-FE46-BC8A-5F7FC67420B9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C9FEA9-B4CC-3E45-B2CE-EB5D0B6D3D67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99D412-E547-E94C-9C27-84735E95A17D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5726AF-08DE-C344-A77A-98A31BEDEB34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502B57-C539-294C-8DFC-A5EB61D844C4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DE51AB-6EFA-4547-9DDB-3A794B6A2BB1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C6698-01CF-7B40-BB5E-6989A83C106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7B3EE7-F971-5A48-A359-256A28576193}"/>
              </a:ext>
            </a:extLst>
          </p:cNvPr>
          <p:cNvGrpSpPr/>
          <p:nvPr/>
        </p:nvGrpSpPr>
        <p:grpSpPr>
          <a:xfrm>
            <a:off x="4693857" y="1975492"/>
            <a:ext cx="6332854" cy="3928745"/>
            <a:chOff x="0" y="0"/>
            <a:chExt cx="6332957" cy="392894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B147F4A-716C-674A-AC92-04AB4ABCC415}"/>
                </a:ext>
              </a:extLst>
            </p:cNvPr>
            <p:cNvGrpSpPr/>
            <p:nvPr/>
          </p:nvGrpSpPr>
          <p:grpSpPr>
            <a:xfrm>
              <a:off x="0" y="0"/>
              <a:ext cx="6332957" cy="3797771"/>
              <a:chOff x="0" y="0"/>
              <a:chExt cx="6332957" cy="379777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DF97010-F941-8841-A15E-A38C745F61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0062" y="0"/>
                <a:ext cx="3575304" cy="3654107"/>
              </a:xfrm>
              <a:prstGeom prst="rect">
                <a:avLst/>
              </a:prstGeom>
            </p:spPr>
          </p:pic>
          <p:sp>
            <p:nvSpPr>
              <p:cNvPr id="39" name="Left Brace 38">
                <a:extLst>
                  <a:ext uri="{FF2B5EF4-FFF2-40B4-BE49-F238E27FC236}">
                    <a16:creationId xmlns:a16="http://schemas.microsoft.com/office/drawing/2014/main" id="{CB75183B-A8BC-994E-B678-6275051ADEFB}"/>
                  </a:ext>
                </a:extLst>
              </p:cNvPr>
              <p:cNvSpPr/>
              <p:nvPr/>
            </p:nvSpPr>
            <p:spPr>
              <a:xfrm>
                <a:off x="793631" y="283682"/>
                <a:ext cx="259324" cy="2372961"/>
              </a:xfrm>
              <a:prstGeom prst="leftBrac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Left Brace 39">
                <a:extLst>
                  <a:ext uri="{FF2B5EF4-FFF2-40B4-BE49-F238E27FC236}">
                    <a16:creationId xmlns:a16="http://schemas.microsoft.com/office/drawing/2014/main" id="{0F088BA5-ED7C-3B45-97FF-DAD1EE731EAC}"/>
                  </a:ext>
                </a:extLst>
              </p:cNvPr>
              <p:cNvSpPr/>
              <p:nvPr/>
            </p:nvSpPr>
            <p:spPr>
              <a:xfrm>
                <a:off x="793631" y="2656644"/>
                <a:ext cx="244799" cy="997464"/>
              </a:xfrm>
              <a:prstGeom prst="leftBrac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345DBCE-37D6-FC45-8C39-696CEEB195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9679" y="868973"/>
                <a:ext cx="862118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93A67DF-A05A-6C49-871A-9B5A89C48A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1270" y="1511928"/>
                <a:ext cx="581472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539FAC51-7666-F844-AA30-AF5614651D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10435" y="1696247"/>
                <a:ext cx="1226518" cy="103465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AB5AD37-253C-5547-94FA-C4CF411DBC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51237" y="2035539"/>
                <a:ext cx="891505" cy="151186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A00C884-3A57-964A-9D47-F8569F4B95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93612" y="2569307"/>
                <a:ext cx="743341" cy="19607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FDC07A7-8BED-1446-81BA-796981ADB9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12953" y="2623456"/>
                <a:ext cx="1368844" cy="690612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9B7574E-96A3-D34D-87B6-62546E3B91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51567" y="2580605"/>
                <a:ext cx="2052150" cy="73346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24">
                <a:extLst>
                  <a:ext uri="{FF2B5EF4-FFF2-40B4-BE49-F238E27FC236}">
                    <a16:creationId xmlns:a16="http://schemas.microsoft.com/office/drawing/2014/main" id="{0E8C3B6E-5A7A-B245-83A5-DDDAED7346D6}"/>
                  </a:ext>
                </a:extLst>
              </p:cNvPr>
              <p:cNvSpPr txBox="1"/>
              <p:nvPr/>
            </p:nvSpPr>
            <p:spPr>
              <a:xfrm>
                <a:off x="4813852" y="754526"/>
                <a:ext cx="1428750" cy="348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stratum corneum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BC2E290-FA60-D647-BFB8-77BF7A8ECC57}"/>
                  </a:ext>
                </a:extLst>
              </p:cNvPr>
              <p:cNvSpPr/>
              <p:nvPr/>
            </p:nvSpPr>
            <p:spPr>
              <a:xfrm>
                <a:off x="4903337" y="1372177"/>
                <a:ext cx="1079500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stratum lucidum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469F08F-5AF9-1B4B-A212-7C97E8AD93E4}"/>
                  </a:ext>
                </a:extLst>
              </p:cNvPr>
              <p:cNvSpPr/>
              <p:nvPr/>
            </p:nvSpPr>
            <p:spPr>
              <a:xfrm>
                <a:off x="5027397" y="1667526"/>
                <a:ext cx="1305560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stratum granulosum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933B8D3-C457-CF45-AAC2-115730A0CE0B}"/>
                  </a:ext>
                </a:extLst>
              </p:cNvPr>
              <p:cNvSpPr/>
              <p:nvPr/>
            </p:nvSpPr>
            <p:spPr>
              <a:xfrm>
                <a:off x="4903638" y="2059648"/>
                <a:ext cx="1185545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stratum spinosum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E1DC53A-009E-E34B-8177-FD23335FDE3F}"/>
                  </a:ext>
                </a:extLst>
              </p:cNvPr>
              <p:cNvSpPr/>
              <p:nvPr/>
            </p:nvSpPr>
            <p:spPr>
              <a:xfrm>
                <a:off x="4997964" y="2642693"/>
                <a:ext cx="1016000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stratum basale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B704F31-8FB5-9D47-A38E-E4EEE6084B06}"/>
                  </a:ext>
                </a:extLst>
              </p:cNvPr>
              <p:cNvSpPr/>
              <p:nvPr/>
            </p:nvSpPr>
            <p:spPr>
              <a:xfrm>
                <a:off x="4881718" y="3202640"/>
                <a:ext cx="1044575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dermal papillae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5D6A6EE-1A7C-A744-9C3E-BEB1CEF90B43}"/>
                  </a:ext>
                </a:extLst>
              </p:cNvPr>
              <p:cNvSpPr/>
              <p:nvPr/>
            </p:nvSpPr>
            <p:spPr>
              <a:xfrm>
                <a:off x="0" y="1347566"/>
                <a:ext cx="782955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epidermis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D464710-9D52-1146-901E-F61882B32EBB}"/>
                  </a:ext>
                </a:extLst>
              </p:cNvPr>
              <p:cNvSpPr/>
              <p:nvPr/>
            </p:nvSpPr>
            <p:spPr>
              <a:xfrm>
                <a:off x="190578" y="3032662"/>
                <a:ext cx="599440" cy="34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fontAlgn="base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dermis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32">
                <a:extLst>
                  <a:ext uri="{FF2B5EF4-FFF2-40B4-BE49-F238E27FC236}">
                    <a16:creationId xmlns:a16="http://schemas.microsoft.com/office/drawing/2014/main" id="{F08741E0-F6D3-114F-83D7-AC896A9936C9}"/>
                  </a:ext>
                </a:extLst>
              </p:cNvPr>
              <p:cNvSpPr txBox="1"/>
              <p:nvPr/>
            </p:nvSpPr>
            <p:spPr>
              <a:xfrm>
                <a:off x="4307921" y="3478366"/>
                <a:ext cx="635000" cy="319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400x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Text Box 149">
              <a:extLst>
                <a:ext uri="{FF2B5EF4-FFF2-40B4-BE49-F238E27FC236}">
                  <a16:creationId xmlns:a16="http://schemas.microsoft.com/office/drawing/2014/main" id="{CB9D56C5-F120-BD4D-A3A3-37B7A5C12B9D}"/>
                </a:ext>
              </a:extLst>
            </p:cNvPr>
            <p:cNvSpPr txBox="1"/>
            <p:nvPr/>
          </p:nvSpPr>
          <p:spPr>
            <a:xfrm>
              <a:off x="1092631" y="3649851"/>
              <a:ext cx="3316637" cy="27909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3: Slide of thick skin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D118F-17D0-68BD-368B-234EDB44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68758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735788" y="297627"/>
            <a:ext cx="10456212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Cells of the Epidermis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90" name="Google Shape;290;p41"/>
          <p:cNvSpPr txBox="1">
            <a:spLocks noGrp="1"/>
          </p:cNvSpPr>
          <p:nvPr>
            <p:ph idx="1"/>
          </p:nvPr>
        </p:nvSpPr>
        <p:spPr>
          <a:xfrm>
            <a:off x="1973925" y="1807702"/>
            <a:ext cx="4152473" cy="30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There are three  different types of cells in the epidermis:</a:t>
            </a:r>
          </a:p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lang="en-US" dirty="0"/>
          </a:p>
          <a:p>
            <a:pPr marL="841248" lvl="1" indent="-384048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000"/>
              <a:buChar char="■"/>
            </a:pPr>
            <a:r>
              <a:rPr lang="en-US" dirty="0"/>
              <a:t>Keratinocytes</a:t>
            </a:r>
          </a:p>
          <a:p>
            <a:pPr marL="841248" lvl="1" indent="-384048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000"/>
              <a:buChar char="■"/>
            </a:pPr>
            <a:r>
              <a:rPr lang="en-US" dirty="0"/>
              <a:t>Melanocytes</a:t>
            </a:r>
          </a:p>
          <a:p>
            <a:pPr marL="841248" lvl="1" indent="-384048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000"/>
              <a:buChar char="■"/>
            </a:pPr>
            <a:r>
              <a:rPr lang="en-US" dirty="0"/>
              <a:t>Markel cells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14E77-461F-6C48-A27B-8B1CFBB7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685" y="1659706"/>
            <a:ext cx="6412316" cy="49006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B4252-C268-0F42-9B4C-A61B9F0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0E574-4D75-3146-A41E-0AB340EB8B89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9970E-1952-574E-9B8C-24F657B3B08E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639382-6E2B-384E-B363-06675176D853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DB8EB6-38FC-C846-96A3-18E2A6A7D2FD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F8A07-4304-584F-B7D8-2F57B3FE1B3C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4DBCB-45C9-3E45-B6DC-830584BC0F2C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5BC9CC-5C5A-3646-88DE-FA7C961A4C7A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A8A7FC-8B2E-974D-ABA2-468A050EEF76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F81945-EE64-6243-8A51-34A1AB4A790F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A91AA-67E3-8947-A6E8-D1BDBBB400D7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13A1D-F968-1542-94B8-2F8536AD7FEC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C66DFD-BA4E-884B-9C0E-175186DCB3AB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73A0BB-86F6-FC44-84C2-7996C94A12CF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7E5BF9-D268-1741-8DB0-59BE3F793C48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88B736-D588-9048-AE96-6731FFC1E066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82D27E-B3A4-644D-86AA-9B4673721EE1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E7B009-0A66-7D49-9A79-2B5971FA6F27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2E41AF-A921-B440-A0A1-A3E69E7029E1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CF89C0-F95E-0143-9957-A11FD54E96C2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EA878E-694B-9742-97EA-F01A31E2ACD2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2426DA-6524-3E4F-B8F8-1B6227AAA3E7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B67352-4135-3F47-B610-2413CC377797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1A3D57-E07D-1A43-BCB2-A23FCF6EAF31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782E87-F7F2-154B-B1DD-D09ABF8E424B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F4C40A-14A5-1347-8D03-240EB822702D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F01889-46A4-C94D-9F71-A252DAD149E6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BACAA4-6ED5-344B-963F-F839D2E42D48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AB5151-F198-074D-8066-3F075F066CB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AB692-4463-5B6C-1911-958A765A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621876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944710" y="297627"/>
            <a:ext cx="1024729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Cells of the Epidermis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EE461-2859-4948-9196-2571912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384EC-B75E-2848-AAF2-BB889968BA60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3F07C-16DF-BE49-876C-1D3975EB5272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410C0-2BA6-A94A-AAD2-21545849EEA6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1B7E1-25B8-EF40-BDB5-5B0D805E8D9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E3B8-AEFA-7A4E-818A-AF74E3599648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3BF63-8DBC-ED40-9985-6A93980535CE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B122F-9720-2E4D-BA3A-4468F9A06885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4593-1FC5-D84D-B46A-64918ED65CC1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92492-AFD3-FC42-8329-390785B35755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C094B-63EB-F44C-A29F-8E309E7766DF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4AA2E-734F-5248-B531-BE4A4B764A8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7B5039-66CA-694B-8003-92E6EC9ED8F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5C611-970A-584C-A434-10B76F88C05C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5AF4D-B338-8944-8E27-FEBC112BC454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2C008-8414-C74B-BD8E-C7A601027B5D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1DDB5-E96B-0445-84FD-755BC65E114E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59AE7-504D-B848-9783-231996D42185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C9901-CC1A-6C4D-BB84-F6AFE2DBE1C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1CCD59-0D7B-C14E-9B80-BEED719DC643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ECFDE7-C3CD-814B-9BE8-0E24749B35ED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1E76C-43EE-0348-98BC-B70F78CC7D74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2C979-6224-8848-9A88-90F6D3FDC41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4BC3F-9A51-6948-B999-C98EF3C38D45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4073F7-87D3-1E45-A68C-9848F0FBEBF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CF9CA4-A51D-7544-9116-C41249E145D5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2CA46-C685-6D49-892A-8532437E29DC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7CBEF4-CFDE-7A4F-87E5-E8463B53F7A9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90;p41">
            <a:extLst>
              <a:ext uri="{FF2B5EF4-FFF2-40B4-BE49-F238E27FC236}">
                <a16:creationId xmlns:a16="http://schemas.microsoft.com/office/drawing/2014/main" id="{5AF4E100-1363-D349-85AA-9FD00BEE9D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4278" y="2974013"/>
            <a:ext cx="2913241" cy="18978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Identify the layers of the epidermis in the image of the skin model.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2863EF-9425-0641-940D-78FEE609555C}"/>
              </a:ext>
            </a:extLst>
          </p:cNvPr>
          <p:cNvGrpSpPr/>
          <p:nvPr/>
        </p:nvGrpSpPr>
        <p:grpSpPr>
          <a:xfrm>
            <a:off x="5623087" y="2072909"/>
            <a:ext cx="5975026" cy="3880623"/>
            <a:chOff x="1" y="0"/>
            <a:chExt cx="5088217" cy="334811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CEC0343-00D4-1646-A7CA-DC744159D70E}"/>
                </a:ext>
              </a:extLst>
            </p:cNvPr>
            <p:cNvGrpSpPr/>
            <p:nvPr/>
          </p:nvGrpSpPr>
          <p:grpSpPr>
            <a:xfrm>
              <a:off x="1" y="0"/>
              <a:ext cx="5088217" cy="2860451"/>
              <a:chOff x="0" y="0"/>
              <a:chExt cx="5824652" cy="3192536"/>
            </a:xfrm>
          </p:grpSpPr>
          <p:pic>
            <p:nvPicPr>
              <p:cNvPr id="40" name="Picture 3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E78C52E-D739-A04A-87C1-AB07EA1F3C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9524" y="157867"/>
                <a:ext cx="1776259" cy="2590127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6DF2078-F403-6D48-B752-8DC4F9998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15783" y="0"/>
                <a:ext cx="1755648" cy="2739756"/>
              </a:xfrm>
              <a:prstGeom prst="rect">
                <a:avLst/>
              </a:prstGeom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16055D6-06EF-7C4C-92CC-6C01ADBF17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91487" y="266007"/>
                <a:ext cx="1892232" cy="229462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F4798B9-2BC5-A440-AD93-CA761BEB57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47114" y="879951"/>
                <a:ext cx="1036605" cy="347596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94896C1A-9539-714B-9055-A41094E6A5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51226" y="1369878"/>
                <a:ext cx="1481875" cy="15576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01AC225-78EE-044D-A521-F0C65DE00B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87224" y="1615771"/>
                <a:ext cx="1537428" cy="33138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BDE7A62-DF7E-384C-A9B6-6F5E7ADF95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51226" y="2089490"/>
                <a:ext cx="1481875" cy="42511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86AC65D-5CDA-8C44-BB21-C6A852E70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963" y="484834"/>
                <a:ext cx="1210962" cy="57253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7F1B7BF-2D39-614F-9194-A9FC12CBE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1029124"/>
                <a:ext cx="1229497" cy="10238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B3CACCF-5446-2B4B-8FD3-3DE4BC5E8E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963" y="1290868"/>
                <a:ext cx="1396313" cy="23477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905D780-B575-D14B-BA70-119836FD6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6789" y="1473666"/>
                <a:ext cx="1075038" cy="79083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785B70-DD58-EB4E-AE99-B44ED0850E2D}"/>
                  </a:ext>
                </a:extLst>
              </p:cNvPr>
              <p:cNvCxnSpPr/>
              <p:nvPr/>
            </p:nvCxnSpPr>
            <p:spPr>
              <a:xfrm>
                <a:off x="1280593" y="3192536"/>
                <a:ext cx="137160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8BE3C81-FB13-594E-9C57-DEEFB2A64C6D}"/>
                  </a:ext>
                </a:extLst>
              </p:cNvPr>
              <p:cNvCxnSpPr/>
              <p:nvPr/>
            </p:nvCxnSpPr>
            <p:spPr>
              <a:xfrm>
                <a:off x="3034537" y="3192536"/>
                <a:ext cx="137160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 Box 8">
              <a:extLst>
                <a:ext uri="{FF2B5EF4-FFF2-40B4-BE49-F238E27FC236}">
                  <a16:creationId xmlns:a16="http://schemas.microsoft.com/office/drawing/2014/main" id="{E42EA754-4566-A74D-8566-2C81E77E912F}"/>
                </a:ext>
              </a:extLst>
            </p:cNvPr>
            <p:cNvSpPr txBox="1"/>
            <p:nvPr/>
          </p:nvSpPr>
          <p:spPr>
            <a:xfrm>
              <a:off x="1633560" y="3010486"/>
              <a:ext cx="2461846" cy="3376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Skin model to label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A78961E-EE6D-654E-A174-614E644378F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17FCF-9BA7-33A0-4C16-D170FFEE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294306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944710" y="297627"/>
            <a:ext cx="1024729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Cells of the Epidermis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EE461-2859-4948-9196-2571912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384EC-B75E-2848-AAF2-BB889968BA60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3F07C-16DF-BE49-876C-1D3975EB5272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410C0-2BA6-A94A-AAD2-21545849EEA6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1B7E1-25B8-EF40-BDB5-5B0D805E8D9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E3B8-AEFA-7A4E-818A-AF74E3599648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3BF63-8DBC-ED40-9985-6A93980535CE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B122F-9720-2E4D-BA3A-4468F9A06885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4593-1FC5-D84D-B46A-64918ED65CC1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92492-AFD3-FC42-8329-390785B35755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C094B-63EB-F44C-A29F-8E309E7766DF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4AA2E-734F-5248-B531-BE4A4B764A8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7B5039-66CA-694B-8003-92E6EC9ED8F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5C611-970A-584C-A434-10B76F88C05C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5AF4D-B338-8944-8E27-FEBC112BC454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2C008-8414-C74B-BD8E-C7A601027B5D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1DDB5-E96B-0445-84FD-755BC65E114E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59AE7-504D-B848-9783-231996D42185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C9901-CC1A-6C4D-BB84-F6AFE2DBE1C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1CCD59-0D7B-C14E-9B80-BEED719DC643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ECFDE7-C3CD-814B-9BE8-0E24749B35ED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1E76C-43EE-0348-98BC-B70F78CC7D74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2C979-6224-8848-9A88-90F6D3FDC41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4BC3F-9A51-6948-B999-C98EF3C38D45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4073F7-87D3-1E45-A68C-9848F0FBEBF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CF9CA4-A51D-7544-9116-C41249E145D5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2CA46-C685-6D49-892A-8532437E29DC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7CBEF4-CFDE-7A4F-87E5-E8463B53F7A9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90;p41">
            <a:extLst>
              <a:ext uri="{FF2B5EF4-FFF2-40B4-BE49-F238E27FC236}">
                <a16:creationId xmlns:a16="http://schemas.microsoft.com/office/drawing/2014/main" id="{5AF4E100-1363-D349-85AA-9FD00BEE9D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5726" y="2675843"/>
            <a:ext cx="2913241" cy="32776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There are two types of skin with some unique features, thin and thick skin. Draw an image of thin and thick skin under the microscope.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78961E-EE6D-654E-A174-614E644378F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EEDB28-8C2A-304C-B612-BEB564035374}"/>
              </a:ext>
            </a:extLst>
          </p:cNvPr>
          <p:cNvGrpSpPr/>
          <p:nvPr/>
        </p:nvGrpSpPr>
        <p:grpSpPr>
          <a:xfrm>
            <a:off x="5645584" y="2595221"/>
            <a:ext cx="6262215" cy="3358311"/>
            <a:chOff x="0" y="14067"/>
            <a:chExt cx="4852037" cy="234306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FEC5592-E505-0645-8563-25FA0CBAC32A}"/>
                </a:ext>
              </a:extLst>
            </p:cNvPr>
            <p:cNvGrpSpPr/>
            <p:nvPr/>
          </p:nvGrpSpPr>
          <p:grpSpPr>
            <a:xfrm>
              <a:off x="0" y="376517"/>
              <a:ext cx="2045461" cy="1980610"/>
              <a:chOff x="0" y="0"/>
              <a:chExt cx="2159000" cy="231140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7832EA6-2DFB-BE4A-AEF3-0A0D4845FBCB}"/>
                  </a:ext>
                </a:extLst>
              </p:cNvPr>
              <p:cNvSpPr/>
              <p:nvPr/>
            </p:nvSpPr>
            <p:spPr>
              <a:xfrm>
                <a:off x="0" y="0"/>
                <a:ext cx="2159000" cy="2146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4EA43F2-98AC-1044-BA94-6C86CFE7C439}"/>
                  </a:ext>
                </a:extLst>
              </p:cNvPr>
              <p:cNvCxnSpPr/>
              <p:nvPr/>
            </p:nvCxnSpPr>
            <p:spPr>
              <a:xfrm>
                <a:off x="165100" y="2311400"/>
                <a:ext cx="1854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B9F8FBA-5616-0540-B6CA-9904626352FB}"/>
                </a:ext>
              </a:extLst>
            </p:cNvPr>
            <p:cNvGrpSpPr/>
            <p:nvPr/>
          </p:nvGrpSpPr>
          <p:grpSpPr>
            <a:xfrm>
              <a:off x="2465294" y="376517"/>
              <a:ext cx="2045461" cy="1980610"/>
              <a:chOff x="0" y="0"/>
              <a:chExt cx="2159000" cy="23114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3960893-D3D3-5445-B622-C47D42B3C447}"/>
                  </a:ext>
                </a:extLst>
              </p:cNvPr>
              <p:cNvSpPr/>
              <p:nvPr/>
            </p:nvSpPr>
            <p:spPr>
              <a:xfrm>
                <a:off x="0" y="0"/>
                <a:ext cx="2159000" cy="2146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D03342E-A35B-904C-86FF-566F6F86F2D7}"/>
                  </a:ext>
                </a:extLst>
              </p:cNvPr>
              <p:cNvCxnSpPr/>
              <p:nvPr/>
            </p:nvCxnSpPr>
            <p:spPr>
              <a:xfrm>
                <a:off x="165100" y="2311400"/>
                <a:ext cx="1854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" name="Text Box 37">
              <a:extLst>
                <a:ext uri="{FF2B5EF4-FFF2-40B4-BE49-F238E27FC236}">
                  <a16:creationId xmlns:a16="http://schemas.microsoft.com/office/drawing/2014/main" id="{C9B5B8A4-F139-D449-ACAF-63C1A39CDF70}"/>
                </a:ext>
              </a:extLst>
            </p:cNvPr>
            <p:cNvSpPr txBox="1"/>
            <p:nvPr/>
          </p:nvSpPr>
          <p:spPr>
            <a:xfrm>
              <a:off x="339282" y="14067"/>
              <a:ext cx="4512755" cy="27790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Thick skin slide		        Thin skin slide 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3466E-B773-D990-0645-714C50F4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39598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925726" y="131333"/>
            <a:ext cx="908628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Structures of the Dermis and Hypodermis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EE461-2859-4948-9196-2571912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384EC-B75E-2848-AAF2-BB889968BA60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3F07C-16DF-BE49-876C-1D3975EB5272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410C0-2BA6-A94A-AAD2-21545849EEA6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1B7E1-25B8-EF40-BDB5-5B0D805E8D9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E3B8-AEFA-7A4E-818A-AF74E3599648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3BF63-8DBC-ED40-9985-6A93980535CE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B122F-9720-2E4D-BA3A-4468F9A06885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4593-1FC5-D84D-B46A-64918ED65CC1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92492-AFD3-FC42-8329-390785B35755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C094B-63EB-F44C-A29F-8E309E7766DF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4AA2E-734F-5248-B531-BE4A4B764A8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7B5039-66CA-694B-8003-92E6EC9ED8F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5C611-970A-584C-A434-10B76F88C05C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5AF4D-B338-8944-8E27-FEBC112BC454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2C008-8414-C74B-BD8E-C7A601027B5D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1DDB5-E96B-0445-84FD-755BC65E114E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59AE7-504D-B848-9783-231996D42185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C9901-CC1A-6C4D-BB84-F6AFE2DBE1C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1CCD59-0D7B-C14E-9B80-BEED719DC643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ECFDE7-C3CD-814B-9BE8-0E24749B35ED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1E76C-43EE-0348-98BC-B70F78CC7D74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2C979-6224-8848-9A88-90F6D3FDC41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4BC3F-9A51-6948-B999-C98EF3C38D45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4073F7-87D3-1E45-A68C-9848F0FBEBF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CF9CA4-A51D-7544-9116-C41249E145D5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2CA46-C685-6D49-892A-8532437E29DC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7CBEF4-CFDE-7A4F-87E5-E8463B53F7A9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90;p41">
            <a:extLst>
              <a:ext uri="{FF2B5EF4-FFF2-40B4-BE49-F238E27FC236}">
                <a16:creationId xmlns:a16="http://schemas.microsoft.com/office/drawing/2014/main" id="{5AF4E100-1363-D349-85AA-9FD00BEE9D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5726" y="2675843"/>
            <a:ext cx="3339082" cy="148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You will learn several different structures in the skin.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78961E-EE6D-654E-A174-614E644378F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2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2C1F719A-2C02-8248-9D94-B8996999815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473" y="1652678"/>
            <a:ext cx="6288639" cy="47036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C1813-0EEC-BFFA-ADB2-F2687008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62597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925726" y="131333"/>
            <a:ext cx="908628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Structures of the Dermis and Hypodermis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EE461-2859-4948-9196-2571912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384EC-B75E-2848-AAF2-BB889968BA60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3F07C-16DF-BE49-876C-1D3975EB5272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410C0-2BA6-A94A-AAD2-21545849EEA6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1B7E1-25B8-EF40-BDB5-5B0D805E8D9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E3B8-AEFA-7A4E-818A-AF74E3599648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3BF63-8DBC-ED40-9985-6A93980535CE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B122F-9720-2E4D-BA3A-4468F9A06885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4593-1FC5-D84D-B46A-64918ED65CC1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92492-AFD3-FC42-8329-390785B35755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C094B-63EB-F44C-A29F-8E309E7766DF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4AA2E-734F-5248-B531-BE4A4B764A8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7B5039-66CA-694B-8003-92E6EC9ED8F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5C611-970A-584C-A434-10B76F88C05C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5AF4D-B338-8944-8E27-FEBC112BC454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2C008-8414-C74B-BD8E-C7A601027B5D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1DDB5-E96B-0445-84FD-755BC65E114E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59AE7-504D-B848-9783-231996D42185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C9901-CC1A-6C4D-BB84-F6AFE2DBE1C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1CCD59-0D7B-C14E-9B80-BEED719DC643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ECFDE7-C3CD-814B-9BE8-0E24749B35ED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1E76C-43EE-0348-98BC-B70F78CC7D74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2C979-6224-8848-9A88-90F6D3FDC41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4BC3F-9A51-6948-B999-C98EF3C38D45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4073F7-87D3-1E45-A68C-9848F0FBEBF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CF9CA4-A51D-7544-9116-C41249E145D5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2CA46-C685-6D49-892A-8532437E29DC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7CBEF4-CFDE-7A4F-87E5-E8463B53F7A9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90;p41">
            <a:extLst>
              <a:ext uri="{FF2B5EF4-FFF2-40B4-BE49-F238E27FC236}">
                <a16:creationId xmlns:a16="http://schemas.microsoft.com/office/drawing/2014/main" id="{5AF4E100-1363-D349-85AA-9FD00BEE9D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5726" y="2675844"/>
            <a:ext cx="2913241" cy="17437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Can you identify these structures at high power on your microscope?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78961E-EE6D-654E-A174-614E644378F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CE2FA7-78DD-4D49-8F72-FFEFD309109D}"/>
              </a:ext>
            </a:extLst>
          </p:cNvPr>
          <p:cNvGrpSpPr/>
          <p:nvPr/>
        </p:nvGrpSpPr>
        <p:grpSpPr>
          <a:xfrm>
            <a:off x="5064408" y="1859081"/>
            <a:ext cx="3161029" cy="2115185"/>
            <a:chOff x="0" y="0"/>
            <a:chExt cx="3161653" cy="211551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3D3F63B-7379-944E-99B6-71107EB443BC}"/>
                </a:ext>
              </a:extLst>
            </p:cNvPr>
            <p:cNvGrpSpPr/>
            <p:nvPr/>
          </p:nvGrpSpPr>
          <p:grpSpPr>
            <a:xfrm>
              <a:off x="0" y="0"/>
              <a:ext cx="3161653" cy="1957705"/>
              <a:chOff x="0" y="0"/>
              <a:chExt cx="5144277" cy="3186025"/>
            </a:xfrm>
          </p:grpSpPr>
          <p:pic>
            <p:nvPicPr>
              <p:cNvPr id="44" name="Picture 43" descr="A picture containing text, fabric&#10;&#10;Description automatically generated">
                <a:extLst>
                  <a:ext uri="{FF2B5EF4-FFF2-40B4-BE49-F238E27FC236}">
                    <a16:creationId xmlns:a16="http://schemas.microsoft.com/office/drawing/2014/main" id="{B1E727B6-458E-3749-94B2-5C681A1FE6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2975528" cy="2994102"/>
              </a:xfrm>
              <a:prstGeom prst="rect">
                <a:avLst/>
              </a:prstGeom>
            </p:spPr>
          </p:pic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32AB0A8-5A26-A845-95FC-EA35875A42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09591" y="509456"/>
                <a:ext cx="117880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5CE4A64-F85A-B847-8972-4A898AFEE6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61991" y="868317"/>
                <a:ext cx="10925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4B6B51D-F413-8C49-8FBC-19FB0C9C74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5587" y="1460500"/>
                <a:ext cx="205280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25">
                <a:extLst>
                  <a:ext uri="{FF2B5EF4-FFF2-40B4-BE49-F238E27FC236}">
                    <a16:creationId xmlns:a16="http://schemas.microsoft.com/office/drawing/2014/main" id="{362980B6-73ED-1C48-8242-848646614504}"/>
                  </a:ext>
                </a:extLst>
              </p:cNvPr>
              <p:cNvSpPr txBox="1"/>
              <p:nvPr/>
            </p:nvSpPr>
            <p:spPr>
              <a:xfrm>
                <a:off x="2965184" y="282527"/>
                <a:ext cx="1946491" cy="5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sebaceous gland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26">
                <a:extLst>
                  <a:ext uri="{FF2B5EF4-FFF2-40B4-BE49-F238E27FC236}">
                    <a16:creationId xmlns:a16="http://schemas.microsoft.com/office/drawing/2014/main" id="{4DA55792-FD79-7D40-9E52-7E83A49CEE3A}"/>
                  </a:ext>
                </a:extLst>
              </p:cNvPr>
              <p:cNvSpPr txBox="1"/>
              <p:nvPr/>
            </p:nvSpPr>
            <p:spPr>
              <a:xfrm>
                <a:off x="2992185" y="648795"/>
                <a:ext cx="2152092" cy="570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arrector pili muscle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27">
                <a:extLst>
                  <a:ext uri="{FF2B5EF4-FFF2-40B4-BE49-F238E27FC236}">
                    <a16:creationId xmlns:a16="http://schemas.microsoft.com/office/drawing/2014/main" id="{59630A78-1CD4-B743-A7AE-2061BFFA018F}"/>
                  </a:ext>
                </a:extLst>
              </p:cNvPr>
              <p:cNvSpPr txBox="1"/>
              <p:nvPr/>
            </p:nvSpPr>
            <p:spPr>
              <a:xfrm>
                <a:off x="3029555" y="1296794"/>
                <a:ext cx="1279064" cy="5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hair follicle 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28">
                <a:extLst>
                  <a:ext uri="{FF2B5EF4-FFF2-40B4-BE49-F238E27FC236}">
                    <a16:creationId xmlns:a16="http://schemas.microsoft.com/office/drawing/2014/main" id="{97072BC3-6A9A-A74A-AB19-5B0D5A63A338}"/>
                  </a:ext>
                </a:extLst>
              </p:cNvPr>
              <p:cNvSpPr txBox="1"/>
              <p:nvPr/>
            </p:nvSpPr>
            <p:spPr>
              <a:xfrm>
                <a:off x="2386431" y="2666341"/>
                <a:ext cx="1032136" cy="51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400x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 Box 116">
              <a:extLst>
                <a:ext uri="{FF2B5EF4-FFF2-40B4-BE49-F238E27FC236}">
                  <a16:creationId xmlns:a16="http://schemas.microsoft.com/office/drawing/2014/main" id="{B2F0CDFF-EE84-0F4C-B06A-63AFE1F9A859}"/>
                </a:ext>
              </a:extLst>
            </p:cNvPr>
            <p:cNvSpPr txBox="1"/>
            <p:nvPr/>
          </p:nvSpPr>
          <p:spPr>
            <a:xfrm>
              <a:off x="0" y="1836378"/>
              <a:ext cx="1822391" cy="2791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5: Hair follicle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7AD389-4AEE-3445-B1D1-EEEE1B9DF662}"/>
              </a:ext>
            </a:extLst>
          </p:cNvPr>
          <p:cNvGrpSpPr/>
          <p:nvPr/>
        </p:nvGrpSpPr>
        <p:grpSpPr>
          <a:xfrm>
            <a:off x="8686712" y="1689663"/>
            <a:ext cx="3159124" cy="2533650"/>
            <a:chOff x="-77490" y="0"/>
            <a:chExt cx="3159349" cy="253390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B45169B-408C-7546-B07C-A3DA1CC4A6A3}"/>
                </a:ext>
              </a:extLst>
            </p:cNvPr>
            <p:cNvGrpSpPr/>
            <p:nvPr/>
          </p:nvGrpSpPr>
          <p:grpSpPr>
            <a:xfrm>
              <a:off x="0" y="0"/>
              <a:ext cx="3081859" cy="2403959"/>
              <a:chOff x="0" y="0"/>
              <a:chExt cx="3081859" cy="2403959"/>
            </a:xfrm>
          </p:grpSpPr>
          <p:pic>
            <p:nvPicPr>
              <p:cNvPr id="64" name="Picture 63" descr="Map&#10;&#10;Description automatically generated">
                <a:extLst>
                  <a:ext uri="{FF2B5EF4-FFF2-40B4-BE49-F238E27FC236}">
                    <a16:creationId xmlns:a16="http://schemas.microsoft.com/office/drawing/2014/main" id="{160725D9-0B5A-9141-8939-FE4E2EAF0C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828800" cy="2250329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5D40D5E-AD6B-1746-9CFA-44F96E7213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1093" y="924652"/>
                <a:ext cx="10242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10">
                <a:extLst>
                  <a:ext uri="{FF2B5EF4-FFF2-40B4-BE49-F238E27FC236}">
                    <a16:creationId xmlns:a16="http://schemas.microsoft.com/office/drawing/2014/main" id="{B5733093-A754-684E-A333-24CC3E718D7D}"/>
                  </a:ext>
                </a:extLst>
              </p:cNvPr>
              <p:cNvSpPr txBox="1"/>
              <p:nvPr/>
            </p:nvSpPr>
            <p:spPr>
              <a:xfrm>
                <a:off x="1511380" y="2084554"/>
                <a:ext cx="635000" cy="319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400x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9E200E0-844E-5244-B101-0D1E2265D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2143" y="1821479"/>
                <a:ext cx="2872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TextBox 14">
                <a:extLst>
                  <a:ext uri="{FF2B5EF4-FFF2-40B4-BE49-F238E27FC236}">
                    <a16:creationId xmlns:a16="http://schemas.microsoft.com/office/drawing/2014/main" id="{2ACA72BD-E682-7A46-9F91-033A60876F00}"/>
                  </a:ext>
                </a:extLst>
              </p:cNvPr>
              <p:cNvSpPr txBox="1"/>
              <p:nvPr/>
            </p:nvSpPr>
            <p:spPr>
              <a:xfrm>
                <a:off x="1885519" y="1628945"/>
                <a:ext cx="1196340" cy="50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apocrine sweat gland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16">
                <a:extLst>
                  <a:ext uri="{FF2B5EF4-FFF2-40B4-BE49-F238E27FC236}">
                    <a16:creationId xmlns:a16="http://schemas.microsoft.com/office/drawing/2014/main" id="{E0C19810-AF7F-984D-B876-55563F0229A8}"/>
                  </a:ext>
                </a:extLst>
              </p:cNvPr>
              <p:cNvSpPr txBox="1"/>
              <p:nvPr/>
            </p:nvSpPr>
            <p:spPr>
              <a:xfrm>
                <a:off x="1885449" y="778160"/>
                <a:ext cx="1196340" cy="350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sebaceous gland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3" name="Text Box 123">
              <a:extLst>
                <a:ext uri="{FF2B5EF4-FFF2-40B4-BE49-F238E27FC236}">
                  <a16:creationId xmlns:a16="http://schemas.microsoft.com/office/drawing/2014/main" id="{00802F83-8CE1-E64C-AEBA-9A45786F0ED3}"/>
                </a:ext>
              </a:extLst>
            </p:cNvPr>
            <p:cNvSpPr txBox="1"/>
            <p:nvPr/>
          </p:nvSpPr>
          <p:spPr>
            <a:xfrm>
              <a:off x="-77490" y="2254810"/>
              <a:ext cx="2510726" cy="27909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6: Glands of the skin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85C6F2-9531-2F42-813C-2F9C202E05E2}"/>
              </a:ext>
            </a:extLst>
          </p:cNvPr>
          <p:cNvGrpSpPr/>
          <p:nvPr/>
        </p:nvGrpSpPr>
        <p:grpSpPr>
          <a:xfrm>
            <a:off x="6090958" y="4330623"/>
            <a:ext cx="2752090" cy="2316481"/>
            <a:chOff x="-46495" y="0"/>
            <a:chExt cx="2752700" cy="23169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D362A7D-C6C0-4848-BE18-453B3B29AD56}"/>
                </a:ext>
              </a:extLst>
            </p:cNvPr>
            <p:cNvGrpSpPr/>
            <p:nvPr/>
          </p:nvGrpSpPr>
          <p:grpSpPr>
            <a:xfrm>
              <a:off x="7749" y="0"/>
              <a:ext cx="2698456" cy="1982946"/>
              <a:chOff x="0" y="0"/>
              <a:chExt cx="2698456" cy="1982946"/>
            </a:xfrm>
          </p:grpSpPr>
          <p:pic>
            <p:nvPicPr>
              <p:cNvPr id="57" name="Picture 5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D8570173-A7A0-6046-BBA9-AFDAC4B5A1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545336" cy="1829146"/>
              </a:xfrm>
              <a:prstGeom prst="rect">
                <a:avLst/>
              </a:prstGeom>
            </p:spPr>
          </p:pic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4AF86AD-2EEC-8F41-ACBB-4341618EE5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5187" y="1008022"/>
                <a:ext cx="72451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TextBox 4">
                <a:extLst>
                  <a:ext uri="{FF2B5EF4-FFF2-40B4-BE49-F238E27FC236}">
                    <a16:creationId xmlns:a16="http://schemas.microsoft.com/office/drawing/2014/main" id="{D07BB5B0-C659-174D-A51D-20065A0B61AB}"/>
                  </a:ext>
                </a:extLst>
              </p:cNvPr>
              <p:cNvSpPr txBox="1"/>
              <p:nvPr/>
            </p:nvSpPr>
            <p:spPr>
              <a:xfrm>
                <a:off x="1502751" y="807891"/>
                <a:ext cx="1195705" cy="50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tactile (Meissner) corpuscle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">
                <a:extLst>
                  <a:ext uri="{FF2B5EF4-FFF2-40B4-BE49-F238E27FC236}">
                    <a16:creationId xmlns:a16="http://schemas.microsoft.com/office/drawing/2014/main" id="{FD5D92DF-6319-E447-95FB-2D849C0645BA}"/>
                  </a:ext>
                </a:extLst>
              </p:cNvPr>
              <p:cNvSpPr txBox="1"/>
              <p:nvPr/>
            </p:nvSpPr>
            <p:spPr>
              <a:xfrm>
                <a:off x="1227805" y="1663541"/>
                <a:ext cx="634365" cy="319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fontAlgn="base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400x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Text Box 125">
              <a:extLst>
                <a:ext uri="{FF2B5EF4-FFF2-40B4-BE49-F238E27FC236}">
                  <a16:creationId xmlns:a16="http://schemas.microsoft.com/office/drawing/2014/main" id="{970826A8-CDF0-B24D-BFE7-D94999C92F79}"/>
                </a:ext>
              </a:extLst>
            </p:cNvPr>
            <p:cNvSpPr txBox="1"/>
            <p:nvPr/>
          </p:nvSpPr>
          <p:spPr>
            <a:xfrm>
              <a:off x="-46495" y="1844298"/>
              <a:ext cx="2208342" cy="472699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7: Tactile (Meissner) corpuscle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21D826-9C4C-C213-3D8D-EAB85024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8820" y="6303401"/>
            <a:ext cx="4114800" cy="365125"/>
          </a:xfrm>
        </p:spPr>
        <p:txBody>
          <a:bodyPr/>
          <a:lstStyle/>
          <a:p>
            <a:r>
              <a:rPr lang="en-US" dirty="0"/>
              <a:t>Bio141 OER Lab Manual © 2022 by H. </a:t>
            </a:r>
            <a:r>
              <a:rPr lang="en-US" dirty="0" err="1"/>
              <a:t>Wangerin</a:t>
            </a:r>
            <a:r>
              <a:rPr lang="en-US" dirty="0"/>
              <a:t>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47464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1925726" y="131333"/>
            <a:ext cx="908628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Source Sans Pro"/>
              <a:buNone/>
            </a:pPr>
            <a:r>
              <a:rPr lang="en-US" sz="3600" dirty="0"/>
              <a:t>Layers and Structures of the Dermis and Hypodermis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EE461-2859-4948-9196-2571912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384EC-B75E-2848-AAF2-BB889968BA60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3F07C-16DF-BE49-876C-1D3975EB5272}"/>
              </a:ext>
            </a:extLst>
          </p:cNvPr>
          <p:cNvSpPr txBox="1"/>
          <p:nvPr/>
        </p:nvSpPr>
        <p:spPr>
          <a:xfrm rot="16200000">
            <a:off x="-2867799" y="3499875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halkduster" panose="03050602040202020205" pitchFamily="66" charset="77"/>
              </a:rPr>
              <a:t>Integument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D410C0-2BA6-A94A-AAD2-21545849EEA6}"/>
              </a:ext>
            </a:extLst>
          </p:cNvPr>
          <p:cNvSpPr/>
          <p:nvPr/>
        </p:nvSpPr>
        <p:spPr>
          <a:xfrm rot="5400000">
            <a:off x="6823088" y="-4255627"/>
            <a:ext cx="298173" cy="11028069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1B7E1-25B8-EF40-BDB5-5B0D805E8D9E}"/>
              </a:ext>
            </a:extLst>
          </p:cNvPr>
          <p:cNvSpPr/>
          <p:nvPr/>
        </p:nvSpPr>
        <p:spPr>
          <a:xfrm>
            <a:off x="872444" y="3312"/>
            <a:ext cx="572439" cy="6877878"/>
          </a:xfrm>
          <a:prstGeom prst="rect">
            <a:avLst/>
          </a:prstGeom>
          <a:solidFill>
            <a:schemeClr val="accent4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E3B8-AEFA-7A4E-818A-AF74E3599648}"/>
              </a:ext>
            </a:extLst>
          </p:cNvPr>
          <p:cNvSpPr/>
          <p:nvPr/>
        </p:nvSpPr>
        <p:spPr>
          <a:xfrm>
            <a:off x="881734" y="6569765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3BF63-8DBC-ED40-9985-6A93980535CE}"/>
              </a:ext>
            </a:extLst>
          </p:cNvPr>
          <p:cNvSpPr/>
          <p:nvPr/>
        </p:nvSpPr>
        <p:spPr>
          <a:xfrm>
            <a:off x="1158661" y="6264967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B122F-9720-2E4D-BA3A-4468F9A06885}"/>
              </a:ext>
            </a:extLst>
          </p:cNvPr>
          <p:cNvSpPr/>
          <p:nvPr/>
        </p:nvSpPr>
        <p:spPr>
          <a:xfrm>
            <a:off x="1165289" y="3279913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4593-1FC5-D84D-B46A-64918ED65CC1}"/>
              </a:ext>
            </a:extLst>
          </p:cNvPr>
          <p:cNvSpPr/>
          <p:nvPr/>
        </p:nvSpPr>
        <p:spPr>
          <a:xfrm>
            <a:off x="882450" y="53472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92492-AFD3-FC42-8329-390785B35755}"/>
              </a:ext>
            </a:extLst>
          </p:cNvPr>
          <p:cNvSpPr/>
          <p:nvPr/>
        </p:nvSpPr>
        <p:spPr>
          <a:xfrm>
            <a:off x="1167627" y="5658682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BC094B-63EB-F44C-A29F-8E309E7766DF}"/>
              </a:ext>
            </a:extLst>
          </p:cNvPr>
          <p:cNvSpPr/>
          <p:nvPr/>
        </p:nvSpPr>
        <p:spPr>
          <a:xfrm>
            <a:off x="1165289" y="503914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84AA2E-734F-5248-B531-BE4A4B764A89}"/>
              </a:ext>
            </a:extLst>
          </p:cNvPr>
          <p:cNvSpPr/>
          <p:nvPr/>
        </p:nvSpPr>
        <p:spPr>
          <a:xfrm>
            <a:off x="872445" y="4731030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7B5039-66CA-694B-8003-92E6EC9ED8FE}"/>
              </a:ext>
            </a:extLst>
          </p:cNvPr>
          <p:cNvSpPr/>
          <p:nvPr/>
        </p:nvSpPr>
        <p:spPr>
          <a:xfrm>
            <a:off x="889078" y="4121438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15C611-970A-584C-A434-10B76F88C05C}"/>
              </a:ext>
            </a:extLst>
          </p:cNvPr>
          <p:cNvSpPr/>
          <p:nvPr/>
        </p:nvSpPr>
        <p:spPr>
          <a:xfrm>
            <a:off x="1161003" y="4432857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5AF4D-B338-8944-8E27-FEBC112BC454}"/>
              </a:ext>
            </a:extLst>
          </p:cNvPr>
          <p:cNvSpPr/>
          <p:nvPr/>
        </p:nvSpPr>
        <p:spPr>
          <a:xfrm>
            <a:off x="1165289" y="3833192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72C008-8414-C74B-BD8E-C7A601027B5D}"/>
              </a:ext>
            </a:extLst>
          </p:cNvPr>
          <p:cNvSpPr/>
          <p:nvPr/>
        </p:nvSpPr>
        <p:spPr>
          <a:xfrm>
            <a:off x="872445" y="353833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1DDB5-E96B-0445-84FD-755BC65E114E}"/>
              </a:ext>
            </a:extLst>
          </p:cNvPr>
          <p:cNvSpPr/>
          <p:nvPr/>
        </p:nvSpPr>
        <p:spPr>
          <a:xfrm>
            <a:off x="889078" y="2915488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A59AE7-504D-B848-9783-231996D42185}"/>
              </a:ext>
            </a:extLst>
          </p:cNvPr>
          <p:cNvSpPr/>
          <p:nvPr/>
        </p:nvSpPr>
        <p:spPr>
          <a:xfrm>
            <a:off x="869294" y="5953532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C9901-CC1A-6C4D-BB84-F6AFE2DBE1C2}"/>
              </a:ext>
            </a:extLst>
          </p:cNvPr>
          <p:cNvSpPr/>
          <p:nvPr/>
        </p:nvSpPr>
        <p:spPr>
          <a:xfrm>
            <a:off x="1171917" y="2607367"/>
            <a:ext cx="279592" cy="298173"/>
          </a:xfrm>
          <a:prstGeom prst="rect">
            <a:avLst/>
          </a:prstGeom>
          <a:solidFill>
            <a:srgbClr val="FBE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1CCD59-0D7B-C14E-9B80-BEED719DC643}"/>
              </a:ext>
            </a:extLst>
          </p:cNvPr>
          <p:cNvSpPr/>
          <p:nvPr/>
        </p:nvSpPr>
        <p:spPr>
          <a:xfrm>
            <a:off x="879073" y="2299255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ECFDE7-C3CD-814B-9BE8-0E24749B35ED}"/>
              </a:ext>
            </a:extLst>
          </p:cNvPr>
          <p:cNvSpPr/>
          <p:nvPr/>
        </p:nvSpPr>
        <p:spPr>
          <a:xfrm>
            <a:off x="882454" y="1689663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1E76C-43EE-0348-98BC-B70F78CC7D74}"/>
              </a:ext>
            </a:extLst>
          </p:cNvPr>
          <p:cNvSpPr/>
          <p:nvPr/>
        </p:nvSpPr>
        <p:spPr>
          <a:xfrm>
            <a:off x="1167631" y="2001082"/>
            <a:ext cx="279592" cy="2981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E2C979-6224-8848-9A88-90F6D3FDC41F}"/>
              </a:ext>
            </a:extLst>
          </p:cNvPr>
          <p:cNvSpPr/>
          <p:nvPr/>
        </p:nvSpPr>
        <p:spPr>
          <a:xfrm>
            <a:off x="1165292" y="1394794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4BC3F-9A51-6948-B999-C98EF3C38D45}"/>
              </a:ext>
            </a:extLst>
          </p:cNvPr>
          <p:cNvSpPr/>
          <p:nvPr/>
        </p:nvSpPr>
        <p:spPr>
          <a:xfrm>
            <a:off x="885700" y="1099934"/>
            <a:ext cx="279592" cy="2981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4073F7-87D3-1E45-A68C-9848F0FBEBFF}"/>
              </a:ext>
            </a:extLst>
          </p:cNvPr>
          <p:cNvSpPr/>
          <p:nvPr/>
        </p:nvSpPr>
        <p:spPr>
          <a:xfrm>
            <a:off x="1161006" y="801761"/>
            <a:ext cx="279592" cy="298173"/>
          </a:xfrm>
          <a:prstGeom prst="rect">
            <a:avLst/>
          </a:prstGeom>
          <a:solidFill>
            <a:srgbClr val="FFB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CF9CA4-A51D-7544-9116-C41249E145D5}"/>
              </a:ext>
            </a:extLst>
          </p:cNvPr>
          <p:cNvSpPr/>
          <p:nvPr/>
        </p:nvSpPr>
        <p:spPr>
          <a:xfrm>
            <a:off x="879076" y="510213"/>
            <a:ext cx="279592" cy="2981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2CA46-C685-6D49-892A-8532437E29DC}"/>
              </a:ext>
            </a:extLst>
          </p:cNvPr>
          <p:cNvSpPr/>
          <p:nvPr/>
        </p:nvSpPr>
        <p:spPr>
          <a:xfrm>
            <a:off x="1167634" y="198788"/>
            <a:ext cx="279592" cy="2981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7CBEF4-CFDE-7A4F-87E5-E8463B53F7A9}"/>
              </a:ext>
            </a:extLst>
          </p:cNvPr>
          <p:cNvSpPr/>
          <p:nvPr/>
        </p:nvSpPr>
        <p:spPr>
          <a:xfrm>
            <a:off x="895964" y="-9940"/>
            <a:ext cx="275953" cy="18222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290;p41">
            <a:extLst>
              <a:ext uri="{FF2B5EF4-FFF2-40B4-BE49-F238E27FC236}">
                <a16:creationId xmlns:a16="http://schemas.microsoft.com/office/drawing/2014/main" id="{5AF4E100-1363-D349-85AA-9FD00BEE9D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48026" y="3144117"/>
            <a:ext cx="2650895" cy="14859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Label the structures on the skin model.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78961E-EE6D-654E-A174-614E644378FF}"/>
              </a:ext>
            </a:extLst>
          </p:cNvPr>
          <p:cNvSpPr txBox="1"/>
          <p:nvPr/>
        </p:nvSpPr>
        <p:spPr>
          <a:xfrm>
            <a:off x="10497619" y="371566"/>
            <a:ext cx="105349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Activity 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AE9E4D6-93FB-5E4D-B5E1-7F6D4D6D6601}"/>
              </a:ext>
            </a:extLst>
          </p:cNvPr>
          <p:cNvGrpSpPr/>
          <p:nvPr/>
        </p:nvGrpSpPr>
        <p:grpSpPr>
          <a:xfrm>
            <a:off x="4838968" y="2448341"/>
            <a:ext cx="6862834" cy="3505191"/>
            <a:chOff x="0" y="0"/>
            <a:chExt cx="5852795" cy="268861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66DB9E0-B02D-2740-B8A4-3FE51524C666}"/>
                </a:ext>
              </a:extLst>
            </p:cNvPr>
            <p:cNvGrpSpPr/>
            <p:nvPr/>
          </p:nvGrpSpPr>
          <p:grpSpPr>
            <a:xfrm>
              <a:off x="0" y="0"/>
              <a:ext cx="5852795" cy="2598420"/>
              <a:chOff x="0" y="0"/>
              <a:chExt cx="6921910" cy="3613738"/>
            </a:xfrm>
          </p:grpSpPr>
          <p:pic>
            <p:nvPicPr>
              <p:cNvPr id="72" name="Picture 7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37B656D-3D5F-4C47-BFBE-56F2743EC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3043" y="288300"/>
                <a:ext cx="5943600" cy="3325438"/>
              </a:xfrm>
              <a:prstGeom prst="rect">
                <a:avLst/>
              </a:prstGeom>
            </p:spPr>
          </p:pic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621A7B9-84C7-C348-BE43-79DD35BF9F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00687" y="0"/>
                <a:ext cx="1208454" cy="1261207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92E6696D-83D3-FC41-B539-DA89AB707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9141" y="0"/>
                <a:ext cx="178304" cy="1339172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60CB60B0-E778-9A4A-B568-7D13C079C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58642" y="2832931"/>
                <a:ext cx="1325356" cy="0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58ED357C-CACC-DA48-A27F-297AC3BC5C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4867" y="90854"/>
                <a:ext cx="641335" cy="1545599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84CD3678-420E-5149-8C9A-DDFFE3F16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5136" y="90854"/>
                <a:ext cx="914680" cy="2085295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FB181545-4102-524B-8F20-1BB533DA53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6823" y="90854"/>
                <a:ext cx="0" cy="1611053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A571051-500C-934D-850B-85899C6DFF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51084" y="1072768"/>
                <a:ext cx="570826" cy="364727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FAB3B417-4C0F-884F-B198-4E1944F142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93234" y="1011981"/>
                <a:ext cx="1028676" cy="425514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56C62D3D-09DA-F440-BA01-983181F5B5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1645540"/>
                <a:ext cx="1342236" cy="15493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34DBDA04-309A-F442-85AB-BB453A1236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107" y="2284636"/>
                <a:ext cx="1930698" cy="42678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36E4CA5-941D-C44D-9EAB-2CAECA3412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08066" y="415986"/>
                <a:ext cx="334669" cy="517408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1CF11F10-01FD-A444-880C-5998CBA286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1964" y="415985"/>
                <a:ext cx="113186" cy="515541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C8DECFA6-C0C9-DD4C-8162-6D7959FAB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5150" y="425820"/>
                <a:ext cx="115379" cy="501536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D77906D8-EACA-EB4E-AEB7-30FF1FDD44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9548" y="2832931"/>
                <a:ext cx="1437624" cy="116256"/>
              </a:xfrm>
              <a:prstGeom prst="straightConnector1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 Box 18">
              <a:extLst>
                <a:ext uri="{FF2B5EF4-FFF2-40B4-BE49-F238E27FC236}">
                  <a16:creationId xmlns:a16="http://schemas.microsoft.com/office/drawing/2014/main" id="{F24224F0-4CE9-5146-A521-35148B49883E}"/>
                </a:ext>
              </a:extLst>
            </p:cNvPr>
            <p:cNvSpPr txBox="1"/>
            <p:nvPr/>
          </p:nvSpPr>
          <p:spPr>
            <a:xfrm>
              <a:off x="1830167" y="2392876"/>
              <a:ext cx="1877441" cy="29574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Skin model to label 2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50574-1236-6960-8116-5333D526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Bio141 OER Lab Manual © 2022 by H. Wangerin, P. Rodgers, G. Backus is licensed under CC BY-NC-SA 4.0 </a:t>
            </a:r>
          </a:p>
        </p:txBody>
      </p:sp>
    </p:spTree>
    <p:extLst>
      <p:ext uri="{BB962C8B-B14F-4D97-AF65-F5344CB8AC3E}">
        <p14:creationId xmlns:p14="http://schemas.microsoft.com/office/powerpoint/2010/main" val="837476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9754</TotalTime>
  <Words>797</Words>
  <Application>Microsoft Macintosh PowerPoint</Application>
  <PresentationFormat>Widescreen</PresentationFormat>
  <Paragraphs>121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 Light</vt:lpstr>
      <vt:lpstr>Arial</vt:lpstr>
      <vt:lpstr>Chalkduster</vt:lpstr>
      <vt:lpstr>Source Sans Pro</vt:lpstr>
      <vt:lpstr>Calibri</vt:lpstr>
      <vt:lpstr>Office Theme</vt:lpstr>
      <vt:lpstr>Integument Lab </vt:lpstr>
      <vt:lpstr>Case Study: Cancer is Only Skin Deep</vt:lpstr>
      <vt:lpstr>Layers and Cells of the Epidermis</vt:lpstr>
      <vt:lpstr>Layers and Cells of the Epidermis</vt:lpstr>
      <vt:lpstr>Layers and Cells of the Epidermis</vt:lpstr>
      <vt:lpstr>Layers and Cells of the Epidermis</vt:lpstr>
      <vt:lpstr>Layers and Structures of the Dermis and Hypodermis</vt:lpstr>
      <vt:lpstr>Layers and Structures of the Dermis and Hypodermis</vt:lpstr>
      <vt:lpstr>Layers and Structures of the Dermis and Hypodermis</vt:lpstr>
      <vt:lpstr>Layers and Structures of the Dermis and Hypodermis</vt:lpstr>
      <vt:lpstr>Putting it all Together (work in pairs)</vt:lpstr>
      <vt:lpstr>Lab Clean-Up: Before you leave be sure 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(Unit 6) and Integument (Unit 7) </dc:title>
  <cp:lastModifiedBy>Gillian Backus</cp:lastModifiedBy>
  <cp:revision>162</cp:revision>
  <dcterms:modified xsi:type="dcterms:W3CDTF">2023-03-24T19:04:19Z</dcterms:modified>
</cp:coreProperties>
</file>