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80" r:id="rId1"/>
  </p:sldMasterIdLst>
  <p:notesMasterIdLst>
    <p:notesMasterId r:id="rId20"/>
  </p:notesMasterIdLst>
  <p:sldIdLst>
    <p:sldId id="256" r:id="rId2"/>
    <p:sldId id="309" r:id="rId3"/>
    <p:sldId id="338" r:id="rId4"/>
    <p:sldId id="356" r:id="rId5"/>
    <p:sldId id="359" r:id="rId6"/>
    <p:sldId id="357" r:id="rId7"/>
    <p:sldId id="380" r:id="rId8"/>
    <p:sldId id="381" r:id="rId9"/>
    <p:sldId id="360" r:id="rId10"/>
    <p:sldId id="361" r:id="rId11"/>
    <p:sldId id="382" r:id="rId12"/>
    <p:sldId id="383" r:id="rId13"/>
    <p:sldId id="384" r:id="rId14"/>
    <p:sldId id="358" r:id="rId15"/>
    <p:sldId id="386" r:id="rId16"/>
    <p:sldId id="387" r:id="rId17"/>
    <p:sldId id="388" r:id="rId18"/>
    <p:sldId id="299"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halkduster" panose="03050602040202020205" pitchFamily="66" charset="77"/>
      <p:regular r:id="rId27"/>
    </p:embeddedFont>
    <p:embeddedFont>
      <p:font typeface="Source Sans Pro" panose="020B0503030403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a:srgbClr val="FBEA82"/>
    <a:srgbClr val="FFB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3265"/>
  </p:normalViewPr>
  <p:slideViewPr>
    <p:cSldViewPr snapToGrid="0" snapToObjects="1">
      <p:cViewPr varScale="1">
        <p:scale>
          <a:sx n="107" d="100"/>
          <a:sy n="107" d="100"/>
        </p:scale>
        <p:origin x="17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1T15:23:55.80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0 0,'37'0,"-5"0,-19 0,0 0,1 0,-1 0,0 0,-1 0,1 6,-1-5,0 10,1-10,0 5,0-6,8 0,-6 0,13 0,-13 0,5 0,-7 0,1 6,-1-5,0 5,0-6,-1 0,1 0,-1 0,1 0,1 0,6 0,2 0,7 0,-6 0,-3 0,0 0,-4 0,4 0,-7 0,0 0,0 0,-1 0,1 0,7 0,2 0,16 0,-6 0,6 0,-9 0,-6 0,4 0,-12 0,6 0,-8 0,0 0,0 0,-1 0,7 0,3 0,16 0,-6 0,14 0,-6 0,0 0,6 0,-15 0,0 0,-3 0,-13 0,6 0,-8 0,0 0,0 0,0 0,0 0,0 0,0 0,7 0,11 0,1 0,6 0,-9-6,9 4,-14-5,13 7,-22 0,5 0,-6-6,-1 5,0-5,0 6,0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1T15:23:55.807"/>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0 1,'61'0,"-7"0,-31 0,4 0,-4 0,6 0,-6 0,4 0,-11 0,11 0,-12 0,6 0,-8 0,1 0,-1 0,-1 0,1 0,-1 0,0 0,0 0,1 0,16 0,-5 0,22 0,-5 0,7 0,1 0,-9 0,-2 0,-9 0,-6 0,-3 0,-6 0,-1 0,0 0,0 0,0 0,-1 0,1 0,7 0,11 0,0 0,16 0,-15 0,6 0,-9 0,-7 0,-1 0,-8 0,1 0,-1 0,0 0,-1 0,1 0,7 0,11 0,9 0,9 0,-1 0,-8 0,-2 0,-15 0,-3 0,-7 0,1 0,-1 0,-1 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1T15:23:55.808"/>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1,'42'0,"-1"0,-12 0,0 0,9 0,3 0,-9 0,5 0,-15 0,16 0,-13 6,11-5,-14 12,0-12,6 6,-13-7,6 6,-1-5,-5 5,13-6,-13 0,12 7,-11-6,11 6,-12-7,6 0,-1 0,-4 0,11 0,2 0,2 0,4 0,-5 0,-1 0,1 0,-1 0,1 0,-1 0,9 0,-6 0,-1 0,-3 0,-13 0,5 0,-6 0,-1 0,0 0,0 0,0 0,-1 0,0 0,8 0,11 0,9 0,8-7,-7 5,5-13,-6 14,-7-13,3 13,-21-5,6 6,-8 0,1 0,-7 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1T15:23:55.809"/>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0,'36'0,"-4"0,-19 0,8 0,-6 0,6 0,-8 0,0 0,1 0,-1 0,0 0,1 0,-1 0,0 0,1 0,-1 0,0 0,8 0,-6 0,6 0,-8 0,0 0,1 0,-1 0,0 0,1 0,6 0,-5 0,6 0,-8 0,0 0,1 0,-1 0,0 0,1 0,-1 0,1 0,-1 0,0 0,1 0,-1 0,0 0,1 0,-1 0,0 0,1 0,-1 0,0 0,1 0,-1 0,0 0,1 0,-1 0,0 0,1 0,-1 0,0 0,1 0,-1 0,0 6,1-4,-1 4,0-6,1 0,6 0,-5 5,13-3,-6 4,13-6,-11 0,10 0,-19 0,6 0,-8 0,8 0,-6 0,5 0,-6 0,-1 0,0 0,0 0,1 0,-1 0,0 0,8 0,-6 0,6 0,-8 0,0 0,1 0,-1 0,7 0,-5 0,6 0,-8 0,1 0,5 0,-4 0,4 0,-6 0,1 0,-1 0,0 0,1 0,-1 0,0 0,0 0,0 0,-1 0,0 0,0 0,0 0,0 0,0 0,0 0,0 0,0 0,0 0,1 0,-1 0,1 0,8 0,-6 0,13 0,-13 0,6 0,-8 0,0 0,0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1T15:25:51.964"/>
    </inkml:context>
    <inkml:brush xml:id="br0">
      <inkml:brushProperty name="width" value="0.5" units="cm"/>
      <inkml:brushProperty name="height" value="1" units="cm"/>
      <inkml:brushProperty name="color" value="#68369A"/>
      <inkml:brushProperty name="tip" value="rectangle"/>
      <inkml:brushProperty name="rasterOp" value="maskPen"/>
    </inkml:brush>
  </inkml:definitions>
  <inkml:trace contextRef="#ctx0" brushRef="#br0">10 135,'70'0,"-10"0,-40-11,3 8,8-8,-4 11,16-6,-22 4,10-4,-8 6,3 0,2 0,0 0,-4 0,3 0,1 0,-4 0,3 0,1 0,-5 0,5 0,0 0,-5 0,5 0,1 0,-5 0,4 0,-4 0,3 0,-2 0,3 0,1 0,-5 0,5 0,0 0,-9 0,13 0,-12 0,14 0,-9 0,4 0,-5 0,5 0,-4 0,9 0,-9 0,-2 0,10 0,-18 0,18 0,-4 0,-9 0,14 0,-11-5,2 4,4-4,0 5,-10 0,14-6,-14 5,15-11,-10 11,-1-5,13 6,-20 0,26-5,-18 4,6-4,4-1,-14 5,7-5,-4 6,2 0,4 0,-5-5,5 3,-4-3,4 5,-5 0,5 0,-4 0,4 0,-5 0,0 0,5 0,-4 0,3-5,-4 3,-2-3,5 5,-4 0,4 0,-1-5,-3 4,3-4,1 5,-4 0,3 0,-6 19,-4-4,-1 16,-5-8,0-1,1 1,-1-1,0 6,5-5,-3-1,3-1,0 2,-3 1,-2 3,-1-4,-8 4,8-4,-9 4,9-1,-36-7,2 3,-27-16,5 6,5-4,0 5,-9 2,7-8,1 6,3-6,5 6,0-6,-5 6,12-12,-6 5,8 0,-7-5,5 5,-5-1,7-3,-8 3,6-5,-5 0,2 0,3 0,-3 0,5 0,0 0,-7 0,5 0,-6 0,8 6,0-5,-7 5,5-6,-5 0,0 0,5 0,-5 5,-1-4,7 5,-7-6,1 0,5 0,-12 0,12 0,-13 0,13 0,-12 0,12 0,-5 0,-1 0,6 0,-12 0,12 0,-12 0,12 0,-5 0,7 0,0 0,-1 0,-10 0,8 0,-8 0,11 0,0 0,-6 0,5 0,-4 0,5 0,0 0,0 0,-1 0,1 0,0 0,0 0,0 0,0 0,0 0,-1 0,-4 0,-1 0,6 0,-4 0,0 0,7 0,-11 0,10 0,-1 0,-14 0,18 0,-12 0,9 0,-1 0,-9 0,10 0,-4 0,0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68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940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C9FF-AD25-9549-BE38-7BA44B6E1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E6F8A9-7580-524C-B40F-F809385FC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749B7C-40C6-D54C-95E4-3EDBE00361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470259-7D95-5045-816D-154B8447C240}"/>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6" name="Slide Number Placeholder 5">
            <a:extLst>
              <a:ext uri="{FF2B5EF4-FFF2-40B4-BE49-F238E27FC236}">
                <a16:creationId xmlns:a16="http://schemas.microsoft.com/office/drawing/2014/main" id="{14421775-06F4-B642-BE26-7A6B9B152A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1102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B9EF-C203-5F41-9A85-2CBA74BF9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F0F2E8-021A-3A45-9100-2D9A6BEB1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E7210-6271-3441-9986-ADC4188D30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D3F9ABF-B277-BE46-AFDA-7F15C3E4AE05}"/>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6" name="Slide Number Placeholder 5">
            <a:extLst>
              <a:ext uri="{FF2B5EF4-FFF2-40B4-BE49-F238E27FC236}">
                <a16:creationId xmlns:a16="http://schemas.microsoft.com/office/drawing/2014/main" id="{2F6FE10B-4683-E945-A511-91C157215F3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6942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FCE39-6D24-DF47-AA95-E5D9FF543B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F5974-3025-594C-8864-8A72AB5F6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A1DB5-E2E2-9046-A2FA-8A2B8DFB2D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ABED53-4102-4440-9AA3-4967487191E6}"/>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6" name="Slide Number Placeholder 5">
            <a:extLst>
              <a:ext uri="{FF2B5EF4-FFF2-40B4-BE49-F238E27FC236}">
                <a16:creationId xmlns:a16="http://schemas.microsoft.com/office/drawing/2014/main" id="{6CB9234D-7C7B-2749-A75F-7E24B98F27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146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AF22-43EC-1B47-979E-636942ECA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76426-F1E4-5844-AE05-5A98BD44BD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3B990-C4DC-044A-B082-1C24E84AC6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5ACC9FD-035B-BC41-B162-3F67D3AD40B4}"/>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6" name="Slide Number Placeholder 5">
            <a:extLst>
              <a:ext uri="{FF2B5EF4-FFF2-40B4-BE49-F238E27FC236}">
                <a16:creationId xmlns:a16="http://schemas.microsoft.com/office/drawing/2014/main" id="{5973CEC7-55FE-7045-B640-6D0EF98A5E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1370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F833-285C-B24A-91B9-95C3176FBE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509FC-B4F6-E648-853A-405726FFA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28B04-86FB-AD4D-8BC3-BB4DA4DAA4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13101B1-9E08-3A44-9EEF-17E48A381E1A}"/>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6" name="Slide Number Placeholder 5">
            <a:extLst>
              <a:ext uri="{FF2B5EF4-FFF2-40B4-BE49-F238E27FC236}">
                <a16:creationId xmlns:a16="http://schemas.microsoft.com/office/drawing/2014/main" id="{44E98CB6-60E5-5243-B539-4A6EC886138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6418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BA4E-A048-AF4A-A0FB-BAC4EFC4E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05A30-FECE-FA46-AF39-BE22C73449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21302-A2AF-6D4B-B6DB-D6177B2D3F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3B27F6-2124-5747-AA1F-7600C9E820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B403183-5176-6A43-8F63-CA9E95D527BD}"/>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7" name="Slide Number Placeholder 6">
            <a:extLst>
              <a:ext uri="{FF2B5EF4-FFF2-40B4-BE49-F238E27FC236}">
                <a16:creationId xmlns:a16="http://schemas.microsoft.com/office/drawing/2014/main" id="{35FF82FA-A3FA-7A49-AE17-61C6FD8E948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510766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E5EF-8C1F-C146-9F5E-530E064850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E2CABA-001B-5F45-A94D-1AEABBB70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95E60C-0F35-9F43-B3CD-B1E01D7898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EBA03-E0C0-224E-A799-0FA80ED051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F11C04-612C-2545-955A-966E3C315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F33102-9AC4-A942-B7F0-1C48726B602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232A776-8F51-9B45-AFD7-B6F7CD2B11BA}"/>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9" name="Slide Number Placeholder 8">
            <a:extLst>
              <a:ext uri="{FF2B5EF4-FFF2-40B4-BE49-F238E27FC236}">
                <a16:creationId xmlns:a16="http://schemas.microsoft.com/office/drawing/2014/main" id="{949C5742-7C84-2644-8698-5CE683DFBD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960192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7DCC-0159-FE43-BDF4-220A36825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4946F1-6FFB-4D40-A233-A7159F82C3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955369B-405E-4F44-AE42-55B5E0260079}"/>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5" name="Slide Number Placeholder 4">
            <a:extLst>
              <a:ext uri="{FF2B5EF4-FFF2-40B4-BE49-F238E27FC236}">
                <a16:creationId xmlns:a16="http://schemas.microsoft.com/office/drawing/2014/main" id="{F1260D94-4AB2-724A-B97B-AE1437486DC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4422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E3B1-D8AC-8C45-9E47-A79E68BBB67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F6DFA86-2615-874E-9280-50DB6631DAFF}"/>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4" name="Slide Number Placeholder 3">
            <a:extLst>
              <a:ext uri="{FF2B5EF4-FFF2-40B4-BE49-F238E27FC236}">
                <a16:creationId xmlns:a16="http://schemas.microsoft.com/office/drawing/2014/main" id="{226D1EFB-FE24-9148-BB2F-1320E2883C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6489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631D-F1B0-F545-8BC8-04A95F46FF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8D64B8-A4C1-BB47-9FD0-F88E7C91E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ACC0F8-B9AC-EC42-A47E-14CEF8745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ED58A-F3CB-F44F-B3CA-DA550B0ECFB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5057CD6-9043-D846-85AD-CF78A3264CD3}"/>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7" name="Slide Number Placeholder 6">
            <a:extLst>
              <a:ext uri="{FF2B5EF4-FFF2-40B4-BE49-F238E27FC236}">
                <a16:creationId xmlns:a16="http://schemas.microsoft.com/office/drawing/2014/main" id="{BCFD1FED-AF73-4146-BC16-62DC4436C58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026017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D869-010E-7B44-963E-0919DE25D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F2ABEB-FB69-D441-880A-F1E828262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189A84-7221-9342-B80C-5BEAE7F19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2A225-6792-7B41-B49B-F642A7946E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827D43A-7D62-4A4C-8242-4F0DE14D57EF}"/>
              </a:ext>
            </a:extLst>
          </p:cNvPr>
          <p:cNvSpPr>
            <a:spLocks noGrp="1"/>
          </p:cNvSpPr>
          <p:nvPr>
            <p:ph type="ftr" sz="quarter" idx="11"/>
          </p:nvPr>
        </p:nvSpPr>
        <p:spPr/>
        <p:txBody>
          <a:bodyPr/>
          <a:lstStyle/>
          <a:p>
            <a:r>
              <a:rPr lang="en-US"/>
              <a:t>Bio141 OER Lab Manual © 2022 by H. Wangerin, P. Rodgers, G. Backus is licensed under CC BY-NC-SA 4.0 </a:t>
            </a:r>
            <a:endParaRPr lang="en-US" dirty="0"/>
          </a:p>
        </p:txBody>
      </p:sp>
      <p:sp>
        <p:nvSpPr>
          <p:cNvPr id="7" name="Slide Number Placeholder 6">
            <a:extLst>
              <a:ext uri="{FF2B5EF4-FFF2-40B4-BE49-F238E27FC236}">
                <a16:creationId xmlns:a16="http://schemas.microsoft.com/office/drawing/2014/main" id="{0C745E83-D5EE-9344-845C-72418BEE82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8053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28B909-40D2-9A44-A93D-B4352A43F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91AA6-160A-4049-82CA-38469D852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AB640-E939-9C45-A003-0947BE8C99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B378B1E-30C6-B04A-9EEA-34404B5E5C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Bio141 OER Lab Manual © 2022 by H. Wangerin, P. Rodgers, G. Backus is licensed under CC BY-NC-SA 4.0 </a:t>
            </a:r>
          </a:p>
        </p:txBody>
      </p:sp>
      <p:sp>
        <p:nvSpPr>
          <p:cNvPr id="6" name="Slide Number Placeholder 5">
            <a:extLst>
              <a:ext uri="{FF2B5EF4-FFF2-40B4-BE49-F238E27FC236}">
                <a16:creationId xmlns:a16="http://schemas.microsoft.com/office/drawing/2014/main" id="{64BE9EBB-ACDC-0041-B1DD-96B358C5E9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628232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file:////var/folders/d8/tzz5rl0x0rl8w45gmztg20nc0000gp/T/com.microsoft.Word/WebArchiveCopyPasteTempFiles/0fd56610fa928e3dfe50aff851aff19bcc915f10"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2.xml"/><Relationship Id="rId10" Type="http://schemas.openxmlformats.org/officeDocument/2006/relationships/image" Target="../media/image13.png"/><Relationship Id="rId4" Type="http://schemas.openxmlformats.org/officeDocument/2006/relationships/image" Target="../media/image100.png"/><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92"/>
        <p:cNvGrpSpPr/>
        <p:nvPr/>
      </p:nvGrpSpPr>
      <p:grpSpPr>
        <a:xfrm>
          <a:off x="0" y="0"/>
          <a:ext cx="0" cy="0"/>
          <a:chOff x="0" y="0"/>
          <a:chExt cx="0" cy="0"/>
        </a:xfrm>
      </p:grpSpPr>
      <p:sp>
        <p:nvSpPr>
          <p:cNvPr id="6" name="Title 5">
            <a:extLst>
              <a:ext uri="{FF2B5EF4-FFF2-40B4-BE49-F238E27FC236}">
                <a16:creationId xmlns:a16="http://schemas.microsoft.com/office/drawing/2014/main" id="{F2E4C61D-A6E2-4B4C-A9B0-C4D881F59288}"/>
              </a:ext>
            </a:extLst>
          </p:cNvPr>
          <p:cNvSpPr>
            <a:spLocks noGrp="1"/>
          </p:cNvSpPr>
          <p:nvPr>
            <p:ph type="ctrTitle"/>
          </p:nvPr>
        </p:nvSpPr>
        <p:spPr>
          <a:xfrm>
            <a:off x="389792" y="1429700"/>
            <a:ext cx="11488615" cy="2387600"/>
          </a:xfrm>
        </p:spPr>
        <p:txBody>
          <a:bodyPr>
            <a:normAutofit/>
          </a:bodyPr>
          <a:lstStyle/>
          <a:p>
            <a:r>
              <a:rPr lang="en-US" dirty="0"/>
              <a:t>Introduction to Bones</a:t>
            </a:r>
          </a:p>
        </p:txBody>
      </p:sp>
      <p:pic>
        <p:nvPicPr>
          <p:cNvPr id="4" name="Picture 3">
            <a:extLst>
              <a:ext uri="{FF2B5EF4-FFF2-40B4-BE49-F238E27FC236}">
                <a16:creationId xmlns:a16="http://schemas.microsoft.com/office/drawing/2014/main" id="{63AAACC2-6F9F-084B-80B4-9D2D3257C74F}"/>
              </a:ext>
            </a:extLst>
          </p:cNvPr>
          <p:cNvPicPr>
            <a:picLocks noChangeAspect="1"/>
          </p:cNvPicPr>
          <p:nvPr/>
        </p:nvPicPr>
        <p:blipFill>
          <a:blip r:embed="rId3">
            <a:alphaModFix amt="35000"/>
          </a:blip>
          <a:stretch>
            <a:fillRect/>
          </a:stretch>
        </p:blipFill>
        <p:spPr>
          <a:xfrm>
            <a:off x="-12700" y="6362700"/>
            <a:ext cx="3149600" cy="482600"/>
          </a:xfrm>
          <a:prstGeom prst="rect">
            <a:avLst/>
          </a:prstGeom>
        </p:spPr>
      </p:pic>
      <p:sp>
        <p:nvSpPr>
          <p:cNvPr id="5" name="Rectangle 4">
            <a:extLst>
              <a:ext uri="{FF2B5EF4-FFF2-40B4-BE49-F238E27FC236}">
                <a16:creationId xmlns:a16="http://schemas.microsoft.com/office/drawing/2014/main" id="{5D7E6F4B-CF05-BB4C-BF4C-68D144D70506}"/>
              </a:ext>
            </a:extLst>
          </p:cNvPr>
          <p:cNvSpPr/>
          <p:nvPr/>
        </p:nvSpPr>
        <p:spPr>
          <a:xfrm>
            <a:off x="-94113" y="-27432"/>
            <a:ext cx="1485928" cy="1320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7DD225-2F77-F744-BEC8-0370D0D0BB8F}"/>
              </a:ext>
            </a:extLst>
          </p:cNvPr>
          <p:cNvSpPr/>
          <p:nvPr/>
        </p:nvSpPr>
        <p:spPr>
          <a:xfrm>
            <a:off x="865491" y="752245"/>
            <a:ext cx="1485928" cy="132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9037201-CB00-8F46-A368-B6D579264B8E}"/>
              </a:ext>
            </a:extLst>
          </p:cNvPr>
          <p:cNvSpPr/>
          <p:nvPr/>
        </p:nvSpPr>
        <p:spPr>
          <a:xfrm>
            <a:off x="1925877" y="87"/>
            <a:ext cx="1485928" cy="1320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476B4F-7828-6E4F-A2A3-8B200F2C334A}"/>
              </a:ext>
            </a:extLst>
          </p:cNvPr>
          <p:cNvSpPr/>
          <p:nvPr/>
        </p:nvSpPr>
        <p:spPr>
          <a:xfrm>
            <a:off x="3070718" y="776604"/>
            <a:ext cx="1485928" cy="1320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8E6057C8-C106-D048-A8E2-A16AFCCEC53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
        <p:nvSpPr>
          <p:cNvPr id="7" name="Footer Placeholder 6">
            <a:extLst>
              <a:ext uri="{FF2B5EF4-FFF2-40B4-BE49-F238E27FC236}">
                <a16:creationId xmlns:a16="http://schemas.microsoft.com/office/drawing/2014/main" id="{CFC9F6F7-75A0-0C77-8E09-4B851F890051}"/>
              </a:ext>
            </a:extLst>
          </p:cNvPr>
          <p:cNvSpPr>
            <a:spLocks noGrp="1"/>
          </p:cNvSpPr>
          <p:nvPr>
            <p:ph type="ftr" sz="quarter" idx="11"/>
          </p:nvPr>
        </p:nvSpPr>
        <p:spPr/>
        <p:txBody>
          <a:bodyPr/>
          <a:lstStyle/>
          <a:p>
            <a:r>
              <a:rPr lang="en-US"/>
              <a:t>Bio141 OER Lab Manual © 2022 by H. Wangerin, P. Rodgers, G. Backus is licensed under CC BY-NC-SA 4.0 </a:t>
            </a:r>
          </a:p>
        </p:txBody>
      </p:sp>
    </p:spTree>
  </p:cSld>
  <p:clrMapOvr>
    <a:overrideClrMapping bg1="lt1" tx1="dk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a:xfrm>
            <a:off x="8689430" y="6356350"/>
            <a:ext cx="2743200" cy="365125"/>
          </a:xfrm>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3CF36E51-F2D0-C340-8E4E-3CCA99A77FDC}"/>
              </a:ext>
            </a:extLst>
          </p:cNvPr>
          <p:cNvSpPr>
            <a:spLocks noGrp="1"/>
          </p:cNvSpPr>
          <p:nvPr>
            <p:ph type="title"/>
          </p:nvPr>
        </p:nvSpPr>
        <p:spPr>
          <a:xfrm>
            <a:off x="1357715" y="-28558"/>
            <a:ext cx="9963202" cy="1485900"/>
          </a:xfrm>
        </p:spPr>
        <p:txBody>
          <a:bodyPr>
            <a:normAutofit/>
          </a:bodyPr>
          <a:lstStyle/>
          <a:p>
            <a:r>
              <a:rPr lang="en-US" sz="3200" dirty="0"/>
              <a:t>Examining the Microscopic Histology of Bone</a:t>
            </a:r>
          </a:p>
        </p:txBody>
      </p:sp>
      <p:sp>
        <p:nvSpPr>
          <p:cNvPr id="39" name="TextBox 38">
            <a:extLst>
              <a:ext uri="{FF2B5EF4-FFF2-40B4-BE49-F238E27FC236}">
                <a16:creationId xmlns:a16="http://schemas.microsoft.com/office/drawing/2014/main" id="{B7E87E36-9C3C-1940-8BEE-AA81EFA6F01F}"/>
              </a:ext>
            </a:extLst>
          </p:cNvPr>
          <p:cNvSpPr txBox="1"/>
          <p:nvPr/>
        </p:nvSpPr>
        <p:spPr>
          <a:xfrm>
            <a:off x="1460563" y="1908936"/>
            <a:ext cx="2866328" cy="1015663"/>
          </a:xfrm>
          <a:prstGeom prst="rect">
            <a:avLst/>
          </a:prstGeom>
          <a:solidFill>
            <a:schemeClr val="accent2">
              <a:lumMod val="40000"/>
              <a:lumOff val="60000"/>
            </a:schemeClr>
          </a:solidFill>
        </p:spPr>
        <p:txBody>
          <a:bodyPr wrap="square" rtlCol="0">
            <a:spAutoFit/>
          </a:bodyPr>
          <a:lstStyle/>
          <a:p>
            <a:r>
              <a:rPr lang="en-US" sz="2000" dirty="0">
                <a:solidFill>
                  <a:schemeClr val="tx1"/>
                </a:solidFill>
              </a:rPr>
              <a:t>Osteons are an organized arrangement of osteocytes and lamellae.</a:t>
            </a:r>
          </a:p>
        </p:txBody>
      </p:sp>
      <p:pic>
        <p:nvPicPr>
          <p:cNvPr id="41" name="Picture 40">
            <a:extLst>
              <a:ext uri="{FF2B5EF4-FFF2-40B4-BE49-F238E27FC236}">
                <a16:creationId xmlns:a16="http://schemas.microsoft.com/office/drawing/2014/main" id="{8244C890-E7B2-ED49-B1C0-B3A864AB11FA}"/>
              </a:ext>
            </a:extLst>
          </p:cNvPr>
          <p:cNvPicPr/>
          <p:nvPr/>
        </p:nvPicPr>
        <p:blipFill>
          <a:blip r:embed="rId2">
            <a:extLst>
              <a:ext uri="{28A0092B-C50C-407E-A947-70E740481C1C}">
                <a14:useLocalDpi xmlns:a14="http://schemas.microsoft.com/office/drawing/2010/main"/>
              </a:ext>
            </a:extLst>
          </a:blip>
          <a:stretch>
            <a:fillRect/>
          </a:stretch>
        </p:blipFill>
        <p:spPr>
          <a:xfrm>
            <a:off x="1287732" y="4134240"/>
            <a:ext cx="3498228" cy="2527817"/>
          </a:xfrm>
          <a:prstGeom prst="rect">
            <a:avLst/>
          </a:prstGeom>
        </p:spPr>
      </p:pic>
      <p:cxnSp>
        <p:nvCxnSpPr>
          <p:cNvPr id="42" name="Straight Arrow Connector 41">
            <a:extLst>
              <a:ext uri="{FF2B5EF4-FFF2-40B4-BE49-F238E27FC236}">
                <a16:creationId xmlns:a16="http://schemas.microsoft.com/office/drawing/2014/main" id="{A7C10535-ABFE-6A46-AE15-4B57A20BB5DB}"/>
              </a:ext>
            </a:extLst>
          </p:cNvPr>
          <p:cNvCxnSpPr>
            <a:cxnSpLocks/>
          </p:cNvCxnSpPr>
          <p:nvPr/>
        </p:nvCxnSpPr>
        <p:spPr>
          <a:xfrm flipV="1">
            <a:off x="3214937" y="2171700"/>
            <a:ext cx="1635063" cy="29041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1E7C3D5-9177-244A-831A-1B74FB11472C}"/>
              </a:ext>
            </a:extLst>
          </p:cNvPr>
          <p:cNvCxnSpPr>
            <a:cxnSpLocks/>
          </p:cNvCxnSpPr>
          <p:nvPr/>
        </p:nvCxnSpPr>
        <p:spPr>
          <a:xfrm>
            <a:off x="3409261" y="5381133"/>
            <a:ext cx="1639262" cy="12809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7AF870C-5AF0-B64D-82FC-D4FD890A9A1F}"/>
              </a:ext>
            </a:extLst>
          </p:cNvPr>
          <p:cNvSpPr txBox="1"/>
          <p:nvPr/>
        </p:nvSpPr>
        <p:spPr>
          <a:xfrm>
            <a:off x="10383755" y="26894"/>
            <a:ext cx="1080745" cy="369332"/>
          </a:xfrm>
          <a:prstGeom prst="rect">
            <a:avLst/>
          </a:prstGeom>
          <a:solidFill>
            <a:schemeClr val="accent2">
              <a:lumMod val="40000"/>
              <a:lumOff val="60000"/>
            </a:schemeClr>
          </a:solidFill>
        </p:spPr>
        <p:txBody>
          <a:bodyPr wrap="none" rtlCol="0">
            <a:spAutoFit/>
          </a:bodyPr>
          <a:lstStyle/>
          <a:p>
            <a:r>
              <a:rPr lang="en-US" sz="1800" b="1" dirty="0"/>
              <a:t>Activity 3</a:t>
            </a:r>
          </a:p>
        </p:txBody>
      </p:sp>
      <p:pic>
        <p:nvPicPr>
          <p:cNvPr id="38" name="Picture 37" descr="A picture containing building material, stone&#10;&#10;Description automatically generated">
            <a:extLst>
              <a:ext uri="{FF2B5EF4-FFF2-40B4-BE49-F238E27FC236}">
                <a16:creationId xmlns:a16="http://schemas.microsoft.com/office/drawing/2014/main" id="{A23D18EA-1BA8-844B-8167-9C1EB70CD1FF}"/>
              </a:ext>
            </a:extLst>
          </p:cNvPr>
          <p:cNvPicPr/>
          <p:nvPr/>
        </p:nvPicPr>
        <p:blipFill>
          <a:blip r:embed="rId3" cstate="print">
            <a:extLst>
              <a:ext uri="{28A0092B-C50C-407E-A947-70E740481C1C}">
                <a14:useLocalDpi xmlns:a14="http://schemas.microsoft.com/office/drawing/2010/main"/>
              </a:ext>
            </a:extLst>
          </a:blip>
          <a:stretch>
            <a:fillRect/>
          </a:stretch>
        </p:blipFill>
        <p:spPr>
          <a:xfrm>
            <a:off x="5115714" y="2120589"/>
            <a:ext cx="5808413" cy="4571307"/>
          </a:xfrm>
          <a:prstGeom prst="rect">
            <a:avLst/>
          </a:prstGeom>
        </p:spPr>
      </p:pic>
      <p:sp>
        <p:nvSpPr>
          <p:cNvPr id="3" name="Footer Placeholder 2">
            <a:extLst>
              <a:ext uri="{FF2B5EF4-FFF2-40B4-BE49-F238E27FC236}">
                <a16:creationId xmlns:a16="http://schemas.microsoft.com/office/drawing/2014/main" id="{46A0DBF1-6ABC-281E-CA98-8C58253E9004}"/>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18564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a:xfrm>
            <a:off x="8689430" y="6356350"/>
            <a:ext cx="2743200" cy="365125"/>
          </a:xfrm>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3CF36E51-F2D0-C340-8E4E-3CCA99A77FDC}"/>
              </a:ext>
            </a:extLst>
          </p:cNvPr>
          <p:cNvSpPr>
            <a:spLocks noGrp="1"/>
          </p:cNvSpPr>
          <p:nvPr>
            <p:ph type="title"/>
          </p:nvPr>
        </p:nvSpPr>
        <p:spPr>
          <a:xfrm>
            <a:off x="1357715" y="-28558"/>
            <a:ext cx="9963202" cy="1485900"/>
          </a:xfrm>
        </p:spPr>
        <p:txBody>
          <a:bodyPr>
            <a:normAutofit/>
          </a:bodyPr>
          <a:lstStyle/>
          <a:p>
            <a:r>
              <a:rPr lang="en-US" sz="3200" dirty="0"/>
              <a:t>Examining the Microscopic Histology of Bone</a:t>
            </a:r>
          </a:p>
        </p:txBody>
      </p:sp>
      <p:sp>
        <p:nvSpPr>
          <p:cNvPr id="39" name="TextBox 38">
            <a:extLst>
              <a:ext uri="{FF2B5EF4-FFF2-40B4-BE49-F238E27FC236}">
                <a16:creationId xmlns:a16="http://schemas.microsoft.com/office/drawing/2014/main" id="{B7E87E36-9C3C-1940-8BEE-AA81EFA6F01F}"/>
              </a:ext>
            </a:extLst>
          </p:cNvPr>
          <p:cNvSpPr txBox="1"/>
          <p:nvPr/>
        </p:nvSpPr>
        <p:spPr>
          <a:xfrm>
            <a:off x="1460562" y="1908936"/>
            <a:ext cx="10003937" cy="707886"/>
          </a:xfrm>
          <a:prstGeom prst="rect">
            <a:avLst/>
          </a:prstGeom>
          <a:solidFill>
            <a:schemeClr val="accent2">
              <a:lumMod val="40000"/>
              <a:lumOff val="60000"/>
            </a:schemeClr>
          </a:solidFill>
        </p:spPr>
        <p:txBody>
          <a:bodyPr wrap="square" rtlCol="0">
            <a:spAutoFit/>
          </a:bodyPr>
          <a:lstStyle/>
          <a:p>
            <a:r>
              <a:rPr lang="en-US" sz="2000" dirty="0">
                <a:solidFill>
                  <a:schemeClr val="tx1"/>
                </a:solidFill>
              </a:rPr>
              <a:t>You will label the images of the model in your lab manual. These models are also available for you to view in lab as well.</a:t>
            </a:r>
          </a:p>
        </p:txBody>
      </p:sp>
      <p:sp>
        <p:nvSpPr>
          <p:cNvPr id="44" name="TextBox 43">
            <a:extLst>
              <a:ext uri="{FF2B5EF4-FFF2-40B4-BE49-F238E27FC236}">
                <a16:creationId xmlns:a16="http://schemas.microsoft.com/office/drawing/2014/main" id="{87AF870C-5AF0-B64D-82FC-D4FD890A9A1F}"/>
              </a:ext>
            </a:extLst>
          </p:cNvPr>
          <p:cNvSpPr txBox="1"/>
          <p:nvPr/>
        </p:nvSpPr>
        <p:spPr>
          <a:xfrm>
            <a:off x="10383755" y="26894"/>
            <a:ext cx="1080745" cy="369332"/>
          </a:xfrm>
          <a:prstGeom prst="rect">
            <a:avLst/>
          </a:prstGeom>
          <a:solidFill>
            <a:schemeClr val="accent2">
              <a:lumMod val="40000"/>
              <a:lumOff val="60000"/>
            </a:schemeClr>
          </a:solidFill>
        </p:spPr>
        <p:txBody>
          <a:bodyPr wrap="none" rtlCol="0">
            <a:spAutoFit/>
          </a:bodyPr>
          <a:lstStyle/>
          <a:p>
            <a:r>
              <a:rPr lang="en-US" sz="1800" b="1" dirty="0"/>
              <a:t>Activity 3</a:t>
            </a:r>
          </a:p>
        </p:txBody>
      </p:sp>
      <p:grpSp>
        <p:nvGrpSpPr>
          <p:cNvPr id="40" name="Group 39">
            <a:extLst>
              <a:ext uri="{FF2B5EF4-FFF2-40B4-BE49-F238E27FC236}">
                <a16:creationId xmlns:a16="http://schemas.microsoft.com/office/drawing/2014/main" id="{F380F712-3E9E-EC43-A0D2-ED4F887408D7}"/>
              </a:ext>
            </a:extLst>
          </p:cNvPr>
          <p:cNvGrpSpPr/>
          <p:nvPr/>
        </p:nvGrpSpPr>
        <p:grpSpPr>
          <a:xfrm>
            <a:off x="2953702" y="3053458"/>
            <a:ext cx="6284596" cy="3045460"/>
            <a:chOff x="0" y="0"/>
            <a:chExt cx="6284808" cy="3045727"/>
          </a:xfrm>
        </p:grpSpPr>
        <p:grpSp>
          <p:nvGrpSpPr>
            <p:cNvPr id="45" name="Group 44">
              <a:extLst>
                <a:ext uri="{FF2B5EF4-FFF2-40B4-BE49-F238E27FC236}">
                  <a16:creationId xmlns:a16="http://schemas.microsoft.com/office/drawing/2014/main" id="{1CCD6192-DFA0-4D44-8D47-91B9C75A60C6}"/>
                </a:ext>
              </a:extLst>
            </p:cNvPr>
            <p:cNvGrpSpPr/>
            <p:nvPr/>
          </p:nvGrpSpPr>
          <p:grpSpPr>
            <a:xfrm>
              <a:off x="0" y="0"/>
              <a:ext cx="6284808" cy="2580640"/>
              <a:chOff x="0" y="0"/>
              <a:chExt cx="9429865" cy="3886140"/>
            </a:xfrm>
          </p:grpSpPr>
          <p:pic>
            <p:nvPicPr>
              <p:cNvPr id="47" name="Picture 46" descr="A picture containing device&#10;&#10;Description automatically generated">
                <a:extLst>
                  <a:ext uri="{FF2B5EF4-FFF2-40B4-BE49-F238E27FC236}">
                    <a16:creationId xmlns:a16="http://schemas.microsoft.com/office/drawing/2014/main" id="{A8CD40EA-AABB-9C4E-A4B0-890F0B233B4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4799" y="0"/>
                <a:ext cx="4305622" cy="3886140"/>
              </a:xfrm>
              <a:prstGeom prst="rect">
                <a:avLst/>
              </a:prstGeom>
            </p:spPr>
          </p:pic>
          <p:cxnSp>
            <p:nvCxnSpPr>
              <p:cNvPr id="48" name="Straight Arrow Connector 47">
                <a:extLst>
                  <a:ext uri="{FF2B5EF4-FFF2-40B4-BE49-F238E27FC236}">
                    <a16:creationId xmlns:a16="http://schemas.microsoft.com/office/drawing/2014/main" id="{4F9D173B-9863-5043-9A26-4CBC64B1D41F}"/>
                  </a:ext>
                </a:extLst>
              </p:cNvPr>
              <p:cNvCxnSpPr/>
              <p:nvPr/>
            </p:nvCxnSpPr>
            <p:spPr>
              <a:xfrm flipH="1">
                <a:off x="3404667" y="168699"/>
                <a:ext cx="1205754" cy="51707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590CEBF8-E1F2-9841-AE6E-9DBA67FEA92D}"/>
                  </a:ext>
                </a:extLst>
              </p:cNvPr>
              <p:cNvCxnSpPr/>
              <p:nvPr/>
            </p:nvCxnSpPr>
            <p:spPr>
              <a:xfrm flipH="1">
                <a:off x="3867310" y="1006899"/>
                <a:ext cx="1205754" cy="51707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F793BC5-C5A5-C849-96E5-7AB523EE915D}"/>
                  </a:ext>
                </a:extLst>
              </p:cNvPr>
              <p:cNvCxnSpPr/>
              <p:nvPr/>
            </p:nvCxnSpPr>
            <p:spPr>
              <a:xfrm flipH="1">
                <a:off x="4079582" y="1684534"/>
                <a:ext cx="1205754" cy="51707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1F559723-A523-7A48-B497-B829B119D3A2}"/>
                  </a:ext>
                </a:extLst>
              </p:cNvPr>
              <p:cNvCxnSpPr>
                <a:cxnSpLocks/>
              </p:cNvCxnSpPr>
              <p:nvPr/>
            </p:nvCxnSpPr>
            <p:spPr>
              <a:xfrm>
                <a:off x="802981" y="364640"/>
                <a:ext cx="1132115" cy="111034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52" name="Oval 51">
                <a:extLst>
                  <a:ext uri="{FF2B5EF4-FFF2-40B4-BE49-F238E27FC236}">
                    <a16:creationId xmlns:a16="http://schemas.microsoft.com/office/drawing/2014/main" id="{88ED662C-5240-B647-B6C7-3A45EC59D4AA}"/>
                  </a:ext>
                </a:extLst>
              </p:cNvPr>
              <p:cNvSpPr/>
              <p:nvPr/>
            </p:nvSpPr>
            <p:spPr>
              <a:xfrm>
                <a:off x="1766368" y="1317110"/>
                <a:ext cx="1077685" cy="10885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Left Brace 52">
                <a:extLst>
                  <a:ext uri="{FF2B5EF4-FFF2-40B4-BE49-F238E27FC236}">
                    <a16:creationId xmlns:a16="http://schemas.microsoft.com/office/drawing/2014/main" id="{573A15BF-C200-4648-955B-E47F9C40E7BA}"/>
                  </a:ext>
                </a:extLst>
              </p:cNvPr>
              <p:cNvSpPr/>
              <p:nvPr/>
            </p:nvSpPr>
            <p:spPr>
              <a:xfrm>
                <a:off x="1491503" y="2658757"/>
                <a:ext cx="108857" cy="26673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a:p>
            </p:txBody>
          </p:sp>
          <p:cxnSp>
            <p:nvCxnSpPr>
              <p:cNvPr id="54" name="Straight Arrow Connector 53">
                <a:extLst>
                  <a:ext uri="{FF2B5EF4-FFF2-40B4-BE49-F238E27FC236}">
                    <a16:creationId xmlns:a16="http://schemas.microsoft.com/office/drawing/2014/main" id="{398490EA-7E25-654F-9DF7-064096C04208}"/>
                  </a:ext>
                </a:extLst>
              </p:cNvPr>
              <p:cNvCxnSpPr>
                <a:cxnSpLocks/>
              </p:cNvCxnSpPr>
              <p:nvPr/>
            </p:nvCxnSpPr>
            <p:spPr>
              <a:xfrm>
                <a:off x="0" y="1943069"/>
                <a:ext cx="1491503" cy="84905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489D2C28-EA8D-5645-B879-8842DF8ED554}"/>
                  </a:ext>
                </a:extLst>
              </p:cNvPr>
              <p:cNvCxnSpPr>
                <a:cxnSpLocks/>
              </p:cNvCxnSpPr>
              <p:nvPr/>
            </p:nvCxnSpPr>
            <p:spPr>
              <a:xfrm flipH="1">
                <a:off x="3570513" y="1006899"/>
                <a:ext cx="1502551" cy="40413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26DA73F3-E8C5-0142-85D6-6FF0F3930311}"/>
                  </a:ext>
                </a:extLst>
              </p:cNvPr>
              <p:cNvCxnSpPr>
                <a:cxnSpLocks/>
              </p:cNvCxnSpPr>
              <p:nvPr/>
            </p:nvCxnSpPr>
            <p:spPr>
              <a:xfrm flipH="1">
                <a:off x="2718867" y="168699"/>
                <a:ext cx="1891554" cy="51707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57" name="Left Brace 56">
                <a:extLst>
                  <a:ext uri="{FF2B5EF4-FFF2-40B4-BE49-F238E27FC236}">
                    <a16:creationId xmlns:a16="http://schemas.microsoft.com/office/drawing/2014/main" id="{2F2986DA-4B46-1046-95EA-79F5EDBE4D2A}"/>
                  </a:ext>
                </a:extLst>
              </p:cNvPr>
              <p:cNvSpPr/>
              <p:nvPr/>
            </p:nvSpPr>
            <p:spPr>
              <a:xfrm>
                <a:off x="1690167" y="3001659"/>
                <a:ext cx="108857" cy="26673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a:p>
            </p:txBody>
          </p:sp>
          <p:cxnSp>
            <p:nvCxnSpPr>
              <p:cNvPr id="58" name="Straight Arrow Connector 57">
                <a:extLst>
                  <a:ext uri="{FF2B5EF4-FFF2-40B4-BE49-F238E27FC236}">
                    <a16:creationId xmlns:a16="http://schemas.microsoft.com/office/drawing/2014/main" id="{7CFD9F11-DD62-294F-A539-CC14782438A9}"/>
                  </a:ext>
                </a:extLst>
              </p:cNvPr>
              <p:cNvCxnSpPr>
                <a:cxnSpLocks/>
              </p:cNvCxnSpPr>
              <p:nvPr/>
            </p:nvCxnSpPr>
            <p:spPr>
              <a:xfrm>
                <a:off x="0" y="1943069"/>
                <a:ext cx="1744516" cy="1202842"/>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pic>
            <p:nvPicPr>
              <p:cNvPr id="59" name="Picture 58" descr="A picture containing stone&#10;&#10;Description automatically generated">
                <a:extLst>
                  <a:ext uri="{FF2B5EF4-FFF2-40B4-BE49-F238E27FC236}">
                    <a16:creationId xmlns:a16="http://schemas.microsoft.com/office/drawing/2014/main" id="{D7F49589-9DD6-034E-9939-161AE8F3BB1A}"/>
                  </a:ext>
                </a:extLst>
              </p:cNvPr>
              <p:cNvPicPr>
                <a:picLocks noChangeAspect="1"/>
              </p:cNvPicPr>
              <p:nvPr/>
            </p:nvPicPr>
            <p:blipFill rotWithShape="1">
              <a:blip r:embed="rId3">
                <a:extLst>
                  <a:ext uri="{28A0092B-C50C-407E-A947-70E740481C1C}">
                    <a14:useLocalDpi xmlns:a14="http://schemas.microsoft.com/office/drawing/2010/main"/>
                  </a:ext>
                </a:extLst>
              </a:blip>
              <a:srcRect l="-2"/>
              <a:stretch/>
            </p:blipFill>
            <p:spPr>
              <a:xfrm>
                <a:off x="6626362" y="893099"/>
                <a:ext cx="2803503" cy="2993041"/>
              </a:xfrm>
              <a:prstGeom prst="rect">
                <a:avLst/>
              </a:prstGeom>
            </p:spPr>
          </p:pic>
          <p:cxnSp>
            <p:nvCxnSpPr>
              <p:cNvPr id="60" name="Straight Arrow Connector 59">
                <a:extLst>
                  <a:ext uri="{FF2B5EF4-FFF2-40B4-BE49-F238E27FC236}">
                    <a16:creationId xmlns:a16="http://schemas.microsoft.com/office/drawing/2014/main" id="{463FA9A4-CB0E-ED46-A9AF-AA674A120905}"/>
                  </a:ext>
                </a:extLst>
              </p:cNvPr>
              <p:cNvCxnSpPr>
                <a:cxnSpLocks/>
              </p:cNvCxnSpPr>
              <p:nvPr/>
            </p:nvCxnSpPr>
            <p:spPr>
              <a:xfrm flipV="1">
                <a:off x="5803818" y="2327260"/>
                <a:ext cx="1460992" cy="110488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358187F4-7C74-8543-A814-0AA0904816E3}"/>
                  </a:ext>
                </a:extLst>
              </p:cNvPr>
              <p:cNvCxnSpPr>
                <a:cxnSpLocks/>
              </p:cNvCxnSpPr>
              <p:nvPr/>
            </p:nvCxnSpPr>
            <p:spPr>
              <a:xfrm flipV="1">
                <a:off x="5803818" y="2742143"/>
                <a:ext cx="2722478" cy="69000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sp>
          <p:nvSpPr>
            <p:cNvPr id="46" name="Text Box 163">
              <a:extLst>
                <a:ext uri="{FF2B5EF4-FFF2-40B4-BE49-F238E27FC236}">
                  <a16:creationId xmlns:a16="http://schemas.microsoft.com/office/drawing/2014/main" id="{EF822CA8-27C9-B54E-BF72-6C87C0269E10}"/>
                </a:ext>
              </a:extLst>
            </p:cNvPr>
            <p:cNvSpPr txBox="1"/>
            <p:nvPr/>
          </p:nvSpPr>
          <p:spPr>
            <a:xfrm>
              <a:off x="2269069" y="2784613"/>
              <a:ext cx="2147262" cy="26111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a:effectLst/>
                  <a:latin typeface="Arial" panose="020B0604020202020204" pitchFamily="34" charset="0"/>
                  <a:ea typeface="Calibri" panose="020F0502020204030204" pitchFamily="34" charset="0"/>
                  <a:cs typeface="Arial" panose="020B0604020202020204" pitchFamily="34" charset="0"/>
                </a:rPr>
                <a:t>Osteon models to label</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3" name="Footer Placeholder 2">
            <a:extLst>
              <a:ext uri="{FF2B5EF4-FFF2-40B4-BE49-F238E27FC236}">
                <a16:creationId xmlns:a16="http://schemas.microsoft.com/office/drawing/2014/main" id="{25B54BB3-0FA9-64AC-C0F7-76DF06E9855C}"/>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281698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a:xfrm>
            <a:off x="8689430" y="6356350"/>
            <a:ext cx="2743200" cy="365125"/>
          </a:xfrm>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3CF36E51-F2D0-C340-8E4E-3CCA99A77FDC}"/>
              </a:ext>
            </a:extLst>
          </p:cNvPr>
          <p:cNvSpPr>
            <a:spLocks noGrp="1"/>
          </p:cNvSpPr>
          <p:nvPr>
            <p:ph type="title"/>
          </p:nvPr>
        </p:nvSpPr>
        <p:spPr>
          <a:xfrm>
            <a:off x="1357715" y="-28558"/>
            <a:ext cx="9963202" cy="1485900"/>
          </a:xfrm>
        </p:spPr>
        <p:txBody>
          <a:bodyPr>
            <a:normAutofit/>
          </a:bodyPr>
          <a:lstStyle/>
          <a:p>
            <a:r>
              <a:rPr lang="en-US" sz="3200" dirty="0"/>
              <a:t>Examining the Microscopic Histology of Bone</a:t>
            </a:r>
          </a:p>
        </p:txBody>
      </p:sp>
      <p:sp>
        <p:nvSpPr>
          <p:cNvPr id="39" name="TextBox 38">
            <a:extLst>
              <a:ext uri="{FF2B5EF4-FFF2-40B4-BE49-F238E27FC236}">
                <a16:creationId xmlns:a16="http://schemas.microsoft.com/office/drawing/2014/main" id="{B7E87E36-9C3C-1940-8BEE-AA81EFA6F01F}"/>
              </a:ext>
            </a:extLst>
          </p:cNvPr>
          <p:cNvSpPr txBox="1"/>
          <p:nvPr/>
        </p:nvSpPr>
        <p:spPr>
          <a:xfrm>
            <a:off x="1460562" y="1908936"/>
            <a:ext cx="10003937" cy="1015663"/>
          </a:xfrm>
          <a:prstGeom prst="rect">
            <a:avLst/>
          </a:prstGeom>
          <a:solidFill>
            <a:schemeClr val="accent2">
              <a:lumMod val="40000"/>
              <a:lumOff val="60000"/>
            </a:schemeClr>
          </a:solidFill>
        </p:spPr>
        <p:txBody>
          <a:bodyPr wrap="square" rtlCol="0">
            <a:spAutoFit/>
          </a:bodyPr>
          <a:lstStyle/>
          <a:p>
            <a:r>
              <a:rPr lang="en-US" sz="2000" dirty="0">
                <a:solidFill>
                  <a:schemeClr val="tx1"/>
                </a:solidFill>
              </a:rPr>
              <a:t>Next draw an image of an osteon under a microscope. See if you can identify the different parts. Don’t forget that this tissue is dead so you will not see osteocytes but instead the spaces for the osteocytes in the bone matrix</a:t>
            </a:r>
          </a:p>
        </p:txBody>
      </p:sp>
      <p:sp>
        <p:nvSpPr>
          <p:cNvPr id="44" name="TextBox 43">
            <a:extLst>
              <a:ext uri="{FF2B5EF4-FFF2-40B4-BE49-F238E27FC236}">
                <a16:creationId xmlns:a16="http://schemas.microsoft.com/office/drawing/2014/main" id="{87AF870C-5AF0-B64D-82FC-D4FD890A9A1F}"/>
              </a:ext>
            </a:extLst>
          </p:cNvPr>
          <p:cNvSpPr txBox="1"/>
          <p:nvPr/>
        </p:nvSpPr>
        <p:spPr>
          <a:xfrm>
            <a:off x="10383755" y="26894"/>
            <a:ext cx="1080745" cy="369332"/>
          </a:xfrm>
          <a:prstGeom prst="rect">
            <a:avLst/>
          </a:prstGeom>
          <a:solidFill>
            <a:schemeClr val="accent2">
              <a:lumMod val="40000"/>
              <a:lumOff val="60000"/>
            </a:schemeClr>
          </a:solidFill>
        </p:spPr>
        <p:txBody>
          <a:bodyPr wrap="none" rtlCol="0">
            <a:spAutoFit/>
          </a:bodyPr>
          <a:lstStyle/>
          <a:p>
            <a:r>
              <a:rPr lang="en-US" sz="1800" b="1" dirty="0"/>
              <a:t>Activity 3</a:t>
            </a:r>
          </a:p>
        </p:txBody>
      </p:sp>
      <p:grpSp>
        <p:nvGrpSpPr>
          <p:cNvPr id="62" name="Group 61">
            <a:extLst>
              <a:ext uri="{FF2B5EF4-FFF2-40B4-BE49-F238E27FC236}">
                <a16:creationId xmlns:a16="http://schemas.microsoft.com/office/drawing/2014/main" id="{F209EFBF-6297-1246-AF6D-D860640720CD}"/>
              </a:ext>
            </a:extLst>
          </p:cNvPr>
          <p:cNvGrpSpPr/>
          <p:nvPr/>
        </p:nvGrpSpPr>
        <p:grpSpPr>
          <a:xfrm>
            <a:off x="2564131" y="3875965"/>
            <a:ext cx="1762760" cy="1838960"/>
            <a:chOff x="0" y="0"/>
            <a:chExt cx="2159000" cy="2311400"/>
          </a:xfrm>
        </p:grpSpPr>
        <p:sp>
          <p:nvSpPr>
            <p:cNvPr id="63" name="Oval 62">
              <a:extLst>
                <a:ext uri="{FF2B5EF4-FFF2-40B4-BE49-F238E27FC236}">
                  <a16:creationId xmlns:a16="http://schemas.microsoft.com/office/drawing/2014/main" id="{EFF8E10A-4696-A740-A35A-DC67606A10CE}"/>
                </a:ext>
              </a:extLst>
            </p:cNvPr>
            <p:cNvSpPr/>
            <p:nvPr/>
          </p:nvSpPr>
          <p:spPr>
            <a:xfrm>
              <a:off x="0" y="0"/>
              <a:ext cx="2159000" cy="2146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4" name="Straight Connector 63">
              <a:extLst>
                <a:ext uri="{FF2B5EF4-FFF2-40B4-BE49-F238E27FC236}">
                  <a16:creationId xmlns:a16="http://schemas.microsoft.com/office/drawing/2014/main" id="{C52F9B6D-9DAE-5F42-84CF-0AB4033D3D58}"/>
                </a:ext>
              </a:extLst>
            </p:cNvPr>
            <p:cNvCxnSpPr/>
            <p:nvPr/>
          </p:nvCxnSpPr>
          <p:spPr>
            <a:xfrm>
              <a:off x="165100" y="2311400"/>
              <a:ext cx="18542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pic>
        <p:nvPicPr>
          <p:cNvPr id="65" name="Picture 64" descr="A picture containing building material, stone&#10;&#10;Description automatically generated">
            <a:extLst>
              <a:ext uri="{FF2B5EF4-FFF2-40B4-BE49-F238E27FC236}">
                <a16:creationId xmlns:a16="http://schemas.microsoft.com/office/drawing/2014/main" id="{9AD1D2F1-8D61-0A40-923A-0CE30AA76F68}"/>
              </a:ext>
            </a:extLst>
          </p:cNvPr>
          <p:cNvPicPr/>
          <p:nvPr/>
        </p:nvPicPr>
        <p:blipFill>
          <a:blip r:embed="rId2" cstate="print">
            <a:extLst>
              <a:ext uri="{28A0092B-C50C-407E-A947-70E740481C1C}">
                <a14:useLocalDpi xmlns:a14="http://schemas.microsoft.com/office/drawing/2010/main"/>
              </a:ext>
            </a:extLst>
          </a:blip>
          <a:stretch>
            <a:fillRect/>
          </a:stretch>
        </p:blipFill>
        <p:spPr>
          <a:xfrm>
            <a:off x="5761092" y="3297285"/>
            <a:ext cx="4512155" cy="3265855"/>
          </a:xfrm>
          <a:prstGeom prst="rect">
            <a:avLst/>
          </a:prstGeom>
        </p:spPr>
      </p:pic>
      <p:sp>
        <p:nvSpPr>
          <p:cNvPr id="3" name="Footer Placeholder 2">
            <a:extLst>
              <a:ext uri="{FF2B5EF4-FFF2-40B4-BE49-F238E27FC236}">
                <a16:creationId xmlns:a16="http://schemas.microsoft.com/office/drawing/2014/main" id="{EE583506-DDFB-C36C-E553-9C5818C44122}"/>
              </a:ext>
            </a:extLst>
          </p:cNvPr>
          <p:cNvSpPr>
            <a:spLocks noGrp="1"/>
          </p:cNvSpPr>
          <p:nvPr>
            <p:ph type="ftr" sz="quarter" idx="11"/>
          </p:nvPr>
        </p:nvSpPr>
        <p:spPr>
          <a:xfrm>
            <a:off x="1388111" y="6405229"/>
            <a:ext cx="4114800" cy="365125"/>
          </a:xfrm>
        </p:spPr>
        <p:txBody>
          <a:bodyPr/>
          <a:lstStyle/>
          <a:p>
            <a:r>
              <a:rPr lang="en-US" dirty="0"/>
              <a:t>Bio141 OER Lab Manual © 2022 by H. </a:t>
            </a:r>
            <a:r>
              <a:rPr lang="en-US" dirty="0" err="1"/>
              <a:t>Wangerin</a:t>
            </a:r>
            <a:r>
              <a:rPr lang="en-US" dirty="0"/>
              <a:t>, P. Rodgers, G. Backus is licensed under CC BY-NC-SA 4.0 </a:t>
            </a:r>
          </a:p>
        </p:txBody>
      </p:sp>
    </p:spTree>
    <p:extLst>
      <p:ext uri="{BB962C8B-B14F-4D97-AF65-F5344CB8AC3E}">
        <p14:creationId xmlns:p14="http://schemas.microsoft.com/office/powerpoint/2010/main" val="90467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a:xfrm>
            <a:off x="8689430" y="6356350"/>
            <a:ext cx="2743200" cy="365125"/>
          </a:xfrm>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3CF36E51-F2D0-C340-8E4E-3CCA99A77FDC}"/>
              </a:ext>
            </a:extLst>
          </p:cNvPr>
          <p:cNvSpPr>
            <a:spLocks noGrp="1"/>
          </p:cNvSpPr>
          <p:nvPr>
            <p:ph type="title"/>
          </p:nvPr>
        </p:nvSpPr>
        <p:spPr>
          <a:xfrm>
            <a:off x="1357715" y="-28558"/>
            <a:ext cx="9963202" cy="1485900"/>
          </a:xfrm>
        </p:spPr>
        <p:txBody>
          <a:bodyPr>
            <a:normAutofit/>
          </a:bodyPr>
          <a:lstStyle/>
          <a:p>
            <a:r>
              <a:rPr lang="en-US" sz="3200" dirty="0"/>
              <a:t>Examining the Microscopic Histology of Bone</a:t>
            </a:r>
          </a:p>
        </p:txBody>
      </p:sp>
      <p:sp>
        <p:nvSpPr>
          <p:cNvPr id="39" name="TextBox 38">
            <a:extLst>
              <a:ext uri="{FF2B5EF4-FFF2-40B4-BE49-F238E27FC236}">
                <a16:creationId xmlns:a16="http://schemas.microsoft.com/office/drawing/2014/main" id="{B7E87E36-9C3C-1940-8BEE-AA81EFA6F01F}"/>
              </a:ext>
            </a:extLst>
          </p:cNvPr>
          <p:cNvSpPr txBox="1"/>
          <p:nvPr/>
        </p:nvSpPr>
        <p:spPr>
          <a:xfrm>
            <a:off x="1460562" y="1908936"/>
            <a:ext cx="7441391" cy="400110"/>
          </a:xfrm>
          <a:prstGeom prst="rect">
            <a:avLst/>
          </a:prstGeom>
          <a:solidFill>
            <a:schemeClr val="accent2">
              <a:lumMod val="40000"/>
              <a:lumOff val="60000"/>
            </a:schemeClr>
          </a:solidFill>
        </p:spPr>
        <p:txBody>
          <a:bodyPr wrap="square" rtlCol="0">
            <a:spAutoFit/>
          </a:bodyPr>
          <a:lstStyle/>
          <a:p>
            <a:r>
              <a:rPr lang="en-US" sz="2000" dirty="0">
                <a:solidFill>
                  <a:schemeClr val="tx1"/>
                </a:solidFill>
              </a:rPr>
              <a:t>Now trace the flow of blood and nutrients though compact bone.</a:t>
            </a:r>
          </a:p>
        </p:txBody>
      </p:sp>
      <p:sp>
        <p:nvSpPr>
          <p:cNvPr id="44" name="TextBox 43">
            <a:extLst>
              <a:ext uri="{FF2B5EF4-FFF2-40B4-BE49-F238E27FC236}">
                <a16:creationId xmlns:a16="http://schemas.microsoft.com/office/drawing/2014/main" id="{87AF870C-5AF0-B64D-82FC-D4FD890A9A1F}"/>
              </a:ext>
            </a:extLst>
          </p:cNvPr>
          <p:cNvSpPr txBox="1"/>
          <p:nvPr/>
        </p:nvSpPr>
        <p:spPr>
          <a:xfrm>
            <a:off x="10383755" y="26894"/>
            <a:ext cx="1080745" cy="369332"/>
          </a:xfrm>
          <a:prstGeom prst="rect">
            <a:avLst/>
          </a:prstGeom>
          <a:solidFill>
            <a:schemeClr val="accent2">
              <a:lumMod val="40000"/>
              <a:lumOff val="60000"/>
            </a:schemeClr>
          </a:solidFill>
        </p:spPr>
        <p:txBody>
          <a:bodyPr wrap="none" rtlCol="0">
            <a:spAutoFit/>
          </a:bodyPr>
          <a:lstStyle/>
          <a:p>
            <a:r>
              <a:rPr lang="en-US" sz="1800" b="1" dirty="0"/>
              <a:t>Activity 3</a:t>
            </a:r>
          </a:p>
        </p:txBody>
      </p:sp>
      <p:grpSp>
        <p:nvGrpSpPr>
          <p:cNvPr id="38" name="Group 37">
            <a:extLst>
              <a:ext uri="{FF2B5EF4-FFF2-40B4-BE49-F238E27FC236}">
                <a16:creationId xmlns:a16="http://schemas.microsoft.com/office/drawing/2014/main" id="{ED6D2AC3-0461-9048-94D1-9A405CB69481}"/>
              </a:ext>
            </a:extLst>
          </p:cNvPr>
          <p:cNvGrpSpPr/>
          <p:nvPr/>
        </p:nvGrpSpPr>
        <p:grpSpPr>
          <a:xfrm>
            <a:off x="2438399" y="2988951"/>
            <a:ext cx="7315201" cy="2701290"/>
            <a:chOff x="0" y="0"/>
            <a:chExt cx="7315201" cy="2701396"/>
          </a:xfrm>
        </p:grpSpPr>
        <p:grpSp>
          <p:nvGrpSpPr>
            <p:cNvPr id="40" name="Group 39">
              <a:extLst>
                <a:ext uri="{FF2B5EF4-FFF2-40B4-BE49-F238E27FC236}">
                  <a16:creationId xmlns:a16="http://schemas.microsoft.com/office/drawing/2014/main" id="{7130E4D3-00CB-C640-8814-067468BEFB5A}"/>
                </a:ext>
              </a:extLst>
            </p:cNvPr>
            <p:cNvGrpSpPr/>
            <p:nvPr/>
          </p:nvGrpSpPr>
          <p:grpSpPr>
            <a:xfrm>
              <a:off x="0" y="0"/>
              <a:ext cx="7315201" cy="2438400"/>
              <a:chOff x="0" y="0"/>
              <a:chExt cx="7315732" cy="2438620"/>
            </a:xfrm>
          </p:grpSpPr>
          <p:pic>
            <p:nvPicPr>
              <p:cNvPr id="42" name="Picture 41" descr="A picture containing stone&#10;&#10;Description automatically generated">
                <a:extLst>
                  <a:ext uri="{FF2B5EF4-FFF2-40B4-BE49-F238E27FC236}">
                    <a16:creationId xmlns:a16="http://schemas.microsoft.com/office/drawing/2014/main" id="{602AA7DE-FDDB-3449-B9B5-026C4EC9608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1322" y="689508"/>
                <a:ext cx="2988085" cy="1749112"/>
              </a:xfrm>
              <a:prstGeom prst="rect">
                <a:avLst/>
              </a:prstGeom>
            </p:spPr>
          </p:pic>
          <p:pic>
            <p:nvPicPr>
              <p:cNvPr id="43" name="Picture 42">
                <a:extLst>
                  <a:ext uri="{FF2B5EF4-FFF2-40B4-BE49-F238E27FC236}">
                    <a16:creationId xmlns:a16="http://schemas.microsoft.com/office/drawing/2014/main" id="{EC1D0641-6C51-5849-B506-64A89A42270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10806" y="224381"/>
                <a:ext cx="3904926" cy="2165407"/>
              </a:xfrm>
              <a:prstGeom prst="rect">
                <a:avLst/>
              </a:prstGeom>
            </p:spPr>
          </p:pic>
          <p:cxnSp>
            <p:nvCxnSpPr>
              <p:cNvPr id="45" name="Straight Arrow Connector 44">
                <a:extLst>
                  <a:ext uri="{FF2B5EF4-FFF2-40B4-BE49-F238E27FC236}">
                    <a16:creationId xmlns:a16="http://schemas.microsoft.com/office/drawing/2014/main" id="{226BE1DD-0156-4F4C-8F40-8E76ECD574E9}"/>
                  </a:ext>
                </a:extLst>
              </p:cNvPr>
              <p:cNvCxnSpPr>
                <a:cxnSpLocks/>
              </p:cNvCxnSpPr>
              <p:nvPr/>
            </p:nvCxnSpPr>
            <p:spPr>
              <a:xfrm>
                <a:off x="181672" y="689507"/>
                <a:ext cx="379162" cy="1040424"/>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D4AEBEE3-AE5D-1048-8186-74AE127D67EB}"/>
                  </a:ext>
                </a:extLst>
              </p:cNvPr>
              <p:cNvCxnSpPr>
                <a:cxnSpLocks/>
              </p:cNvCxnSpPr>
              <p:nvPr/>
            </p:nvCxnSpPr>
            <p:spPr>
              <a:xfrm>
                <a:off x="6945737" y="284112"/>
                <a:ext cx="0" cy="540256"/>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47" name="TextBox 7">
                <a:extLst>
                  <a:ext uri="{FF2B5EF4-FFF2-40B4-BE49-F238E27FC236}">
                    <a16:creationId xmlns:a16="http://schemas.microsoft.com/office/drawing/2014/main" id="{64641F0C-1156-F74F-8C6C-6CB5242A5EBC}"/>
                  </a:ext>
                </a:extLst>
              </p:cNvPr>
              <p:cNvSpPr txBox="1"/>
              <p:nvPr/>
            </p:nvSpPr>
            <p:spPr>
              <a:xfrm>
                <a:off x="6808551" y="70990"/>
                <a:ext cx="273685"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8" name="TextBox 8">
                <a:extLst>
                  <a:ext uri="{FF2B5EF4-FFF2-40B4-BE49-F238E27FC236}">
                    <a16:creationId xmlns:a16="http://schemas.microsoft.com/office/drawing/2014/main" id="{3EC39C68-D9A5-1E43-BEA1-44CD0CE29091}"/>
                  </a:ext>
                </a:extLst>
              </p:cNvPr>
              <p:cNvSpPr txBox="1"/>
              <p:nvPr/>
            </p:nvSpPr>
            <p:spPr>
              <a:xfrm>
                <a:off x="0" y="443735"/>
                <a:ext cx="273050"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8839F421-FD49-DE45-8A49-43BC78ACAE77}"/>
                  </a:ext>
                </a:extLst>
              </p:cNvPr>
              <p:cNvCxnSpPr>
                <a:cxnSpLocks/>
              </p:cNvCxnSpPr>
              <p:nvPr/>
            </p:nvCxnSpPr>
            <p:spPr>
              <a:xfrm>
                <a:off x="1240139" y="849996"/>
                <a:ext cx="379162" cy="1040424"/>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50" name="TextBox 10">
                <a:extLst>
                  <a:ext uri="{FF2B5EF4-FFF2-40B4-BE49-F238E27FC236}">
                    <a16:creationId xmlns:a16="http://schemas.microsoft.com/office/drawing/2014/main" id="{14AD1B73-9845-7040-A6D5-5BEED722FB8B}"/>
                  </a:ext>
                </a:extLst>
              </p:cNvPr>
              <p:cNvSpPr txBox="1"/>
              <p:nvPr/>
            </p:nvSpPr>
            <p:spPr>
              <a:xfrm>
                <a:off x="1103692" y="600213"/>
                <a:ext cx="273685"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1A68AB7F-248F-C543-AFEE-39CE6F5EC697}"/>
                  </a:ext>
                </a:extLst>
              </p:cNvPr>
              <p:cNvCxnSpPr>
                <a:cxnSpLocks/>
              </p:cNvCxnSpPr>
              <p:nvPr/>
            </p:nvCxnSpPr>
            <p:spPr>
              <a:xfrm>
                <a:off x="6115346" y="195615"/>
                <a:ext cx="163136" cy="1564789"/>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52" name="TextBox 12">
                <a:extLst>
                  <a:ext uri="{FF2B5EF4-FFF2-40B4-BE49-F238E27FC236}">
                    <a16:creationId xmlns:a16="http://schemas.microsoft.com/office/drawing/2014/main" id="{AD9469FF-4229-1B45-B1E9-3ABCEE22E4EE}"/>
                  </a:ext>
                </a:extLst>
              </p:cNvPr>
              <p:cNvSpPr txBox="1"/>
              <p:nvPr/>
            </p:nvSpPr>
            <p:spPr>
              <a:xfrm>
                <a:off x="5978220" y="0"/>
                <a:ext cx="273050"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B1DD9C30-828C-F64D-90D2-5C4F7EF8C6D2}"/>
                  </a:ext>
                </a:extLst>
              </p:cNvPr>
              <p:cNvCxnSpPr>
                <a:cxnSpLocks/>
              </p:cNvCxnSpPr>
              <p:nvPr/>
            </p:nvCxnSpPr>
            <p:spPr>
              <a:xfrm flipH="1">
                <a:off x="1992454" y="731006"/>
                <a:ext cx="7542" cy="503328"/>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54" name="TextBox 16">
                <a:extLst>
                  <a:ext uri="{FF2B5EF4-FFF2-40B4-BE49-F238E27FC236}">
                    <a16:creationId xmlns:a16="http://schemas.microsoft.com/office/drawing/2014/main" id="{203EB4A0-53C1-A147-98C0-578CAE37999D}"/>
                  </a:ext>
                </a:extLst>
              </p:cNvPr>
              <p:cNvSpPr txBox="1"/>
              <p:nvPr/>
            </p:nvSpPr>
            <p:spPr>
              <a:xfrm>
                <a:off x="1868191" y="493847"/>
                <a:ext cx="273685"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D0D13CF5-E744-344C-ADA7-1621D6B77719}"/>
                  </a:ext>
                </a:extLst>
              </p:cNvPr>
              <p:cNvCxnSpPr>
                <a:cxnSpLocks/>
              </p:cNvCxnSpPr>
              <p:nvPr/>
            </p:nvCxnSpPr>
            <p:spPr>
              <a:xfrm>
                <a:off x="4401616" y="302627"/>
                <a:ext cx="428960" cy="896587"/>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56" name="TextBox 19">
                <a:extLst>
                  <a:ext uri="{FF2B5EF4-FFF2-40B4-BE49-F238E27FC236}">
                    <a16:creationId xmlns:a16="http://schemas.microsoft.com/office/drawing/2014/main" id="{DBBB4BB5-5DAA-8E49-BB7B-856626427D85}"/>
                  </a:ext>
                </a:extLst>
              </p:cNvPr>
              <p:cNvSpPr txBox="1"/>
              <p:nvPr/>
            </p:nvSpPr>
            <p:spPr>
              <a:xfrm>
                <a:off x="4271220" y="78896"/>
                <a:ext cx="273685"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642CF204-5AD3-E84B-8266-74F3AE74215A}"/>
                  </a:ext>
                </a:extLst>
              </p:cNvPr>
              <p:cNvCxnSpPr>
                <a:cxnSpLocks/>
              </p:cNvCxnSpPr>
              <p:nvPr/>
            </p:nvCxnSpPr>
            <p:spPr>
              <a:xfrm flipH="1">
                <a:off x="2308559" y="722305"/>
                <a:ext cx="7542" cy="503328"/>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58" name="TextBox 25">
                <a:extLst>
                  <a:ext uri="{FF2B5EF4-FFF2-40B4-BE49-F238E27FC236}">
                    <a16:creationId xmlns:a16="http://schemas.microsoft.com/office/drawing/2014/main" id="{0F39975C-AB1A-8441-BFE6-F4C49CC4DCE8}"/>
                  </a:ext>
                </a:extLst>
              </p:cNvPr>
              <p:cNvSpPr txBox="1"/>
              <p:nvPr/>
            </p:nvSpPr>
            <p:spPr>
              <a:xfrm>
                <a:off x="2173907" y="454728"/>
                <a:ext cx="273685"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T</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B9DC3B18-3DE6-224D-BA99-D82E5833D650}"/>
                  </a:ext>
                </a:extLst>
              </p:cNvPr>
              <p:cNvCxnSpPr>
                <a:cxnSpLocks/>
              </p:cNvCxnSpPr>
              <p:nvPr/>
            </p:nvCxnSpPr>
            <p:spPr>
              <a:xfrm>
                <a:off x="2316100" y="731006"/>
                <a:ext cx="86388" cy="503328"/>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8B148D9-986A-324D-8CBA-120A4591F351}"/>
                  </a:ext>
                </a:extLst>
              </p:cNvPr>
              <p:cNvCxnSpPr>
                <a:cxnSpLocks/>
              </p:cNvCxnSpPr>
              <p:nvPr/>
            </p:nvCxnSpPr>
            <p:spPr>
              <a:xfrm flipH="1">
                <a:off x="4150326" y="533015"/>
                <a:ext cx="3060" cy="570875"/>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61" name="TextBox 29">
                <a:extLst>
                  <a:ext uri="{FF2B5EF4-FFF2-40B4-BE49-F238E27FC236}">
                    <a16:creationId xmlns:a16="http://schemas.microsoft.com/office/drawing/2014/main" id="{19A0CB41-F8E7-ED47-B68F-F1F66A6DE69B}"/>
                  </a:ext>
                </a:extLst>
              </p:cNvPr>
              <p:cNvSpPr txBox="1"/>
              <p:nvPr/>
            </p:nvSpPr>
            <p:spPr>
              <a:xfrm>
                <a:off x="4011155" y="309196"/>
                <a:ext cx="273050"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T</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AA11004D-2FB3-1540-B689-6FC81C52C042}"/>
                  </a:ext>
                </a:extLst>
              </p:cNvPr>
              <p:cNvCxnSpPr>
                <a:cxnSpLocks/>
              </p:cNvCxnSpPr>
              <p:nvPr/>
            </p:nvCxnSpPr>
            <p:spPr>
              <a:xfrm>
                <a:off x="4153385" y="541716"/>
                <a:ext cx="161812" cy="509010"/>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67" name="Oval 66">
                <a:extLst>
                  <a:ext uri="{FF2B5EF4-FFF2-40B4-BE49-F238E27FC236}">
                    <a16:creationId xmlns:a16="http://schemas.microsoft.com/office/drawing/2014/main" id="{21CB266B-6103-4447-BE48-4C55F73E31E9}"/>
                  </a:ext>
                </a:extLst>
              </p:cNvPr>
              <p:cNvSpPr/>
              <p:nvPr/>
            </p:nvSpPr>
            <p:spPr>
              <a:xfrm>
                <a:off x="4049583" y="1163189"/>
                <a:ext cx="83688" cy="6199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8" name="Oval 67">
                <a:extLst>
                  <a:ext uri="{FF2B5EF4-FFF2-40B4-BE49-F238E27FC236}">
                    <a16:creationId xmlns:a16="http://schemas.microsoft.com/office/drawing/2014/main" id="{CC776A75-CE08-D648-B6E7-1E36E131E949}"/>
                  </a:ext>
                </a:extLst>
              </p:cNvPr>
              <p:cNvSpPr/>
              <p:nvPr/>
            </p:nvSpPr>
            <p:spPr>
              <a:xfrm>
                <a:off x="4170660" y="1256463"/>
                <a:ext cx="83688" cy="6199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9" name="Oval 68">
                <a:extLst>
                  <a:ext uri="{FF2B5EF4-FFF2-40B4-BE49-F238E27FC236}">
                    <a16:creationId xmlns:a16="http://schemas.microsoft.com/office/drawing/2014/main" id="{E2175823-BC10-9746-9D3E-EB45183EA0BD}"/>
                  </a:ext>
                </a:extLst>
              </p:cNvPr>
              <p:cNvSpPr/>
              <p:nvPr/>
            </p:nvSpPr>
            <p:spPr>
              <a:xfrm>
                <a:off x="2754196" y="1242265"/>
                <a:ext cx="83688" cy="6199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0" name="Oval 69">
                <a:extLst>
                  <a:ext uri="{FF2B5EF4-FFF2-40B4-BE49-F238E27FC236}">
                    <a16:creationId xmlns:a16="http://schemas.microsoft.com/office/drawing/2014/main" id="{75ABDDFD-B64D-7E46-B283-30D2CF845112}"/>
                  </a:ext>
                </a:extLst>
              </p:cNvPr>
              <p:cNvSpPr/>
              <p:nvPr/>
            </p:nvSpPr>
            <p:spPr>
              <a:xfrm>
                <a:off x="3005690" y="1261194"/>
                <a:ext cx="83688" cy="6199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71" name="Straight Arrow Connector 70">
                <a:extLst>
                  <a:ext uri="{FF2B5EF4-FFF2-40B4-BE49-F238E27FC236}">
                    <a16:creationId xmlns:a16="http://schemas.microsoft.com/office/drawing/2014/main" id="{CDBBEC18-8CC1-E745-B29D-52751E76BEA5}"/>
                  </a:ext>
                </a:extLst>
              </p:cNvPr>
              <p:cNvCxnSpPr>
                <a:cxnSpLocks/>
              </p:cNvCxnSpPr>
              <p:nvPr/>
            </p:nvCxnSpPr>
            <p:spPr>
              <a:xfrm flipH="1">
                <a:off x="2807274" y="703261"/>
                <a:ext cx="89268" cy="539004"/>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72" name="TextBox 38">
                <a:extLst>
                  <a:ext uri="{FF2B5EF4-FFF2-40B4-BE49-F238E27FC236}">
                    <a16:creationId xmlns:a16="http://schemas.microsoft.com/office/drawing/2014/main" id="{B37C158D-0923-304C-A977-19958C408A6B}"/>
                  </a:ext>
                </a:extLst>
              </p:cNvPr>
              <p:cNvSpPr txBox="1"/>
              <p:nvPr/>
            </p:nvSpPr>
            <p:spPr>
              <a:xfrm>
                <a:off x="2759650" y="484052"/>
                <a:ext cx="273050"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73" name="Straight Arrow Connector 72">
                <a:extLst>
                  <a:ext uri="{FF2B5EF4-FFF2-40B4-BE49-F238E27FC236}">
                    <a16:creationId xmlns:a16="http://schemas.microsoft.com/office/drawing/2014/main" id="{A554380D-FCD4-6D45-9E5A-7E0E03B36837}"/>
                  </a:ext>
                </a:extLst>
              </p:cNvPr>
              <p:cNvCxnSpPr>
                <a:cxnSpLocks/>
              </p:cNvCxnSpPr>
              <p:nvPr/>
            </p:nvCxnSpPr>
            <p:spPr>
              <a:xfrm>
                <a:off x="2896542" y="703261"/>
                <a:ext cx="149941" cy="552758"/>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02B4E457-402E-C247-AB9A-5922DA6629C5}"/>
                  </a:ext>
                </a:extLst>
              </p:cNvPr>
              <p:cNvCxnSpPr>
                <a:cxnSpLocks/>
              </p:cNvCxnSpPr>
              <p:nvPr/>
            </p:nvCxnSpPr>
            <p:spPr>
              <a:xfrm>
                <a:off x="3431591" y="936382"/>
                <a:ext cx="728801" cy="367874"/>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542B1B71-56F6-BB44-8B65-1B5E126F394C}"/>
                  </a:ext>
                </a:extLst>
              </p:cNvPr>
              <p:cNvCxnSpPr>
                <a:cxnSpLocks/>
              </p:cNvCxnSpPr>
              <p:nvPr/>
            </p:nvCxnSpPr>
            <p:spPr>
              <a:xfrm>
                <a:off x="3431591" y="932543"/>
                <a:ext cx="642830" cy="265338"/>
              </a:xfrm>
              <a:prstGeom prst="straightConnector1">
                <a:avLst/>
              </a:prstGeom>
              <a:ln w="2540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76" name="TextBox 47">
                <a:extLst>
                  <a:ext uri="{FF2B5EF4-FFF2-40B4-BE49-F238E27FC236}">
                    <a16:creationId xmlns:a16="http://schemas.microsoft.com/office/drawing/2014/main" id="{8F4EDCC9-1FF6-8348-9105-D4A5CA18EF78}"/>
                  </a:ext>
                </a:extLst>
              </p:cNvPr>
              <p:cNvSpPr txBox="1"/>
              <p:nvPr/>
            </p:nvSpPr>
            <p:spPr>
              <a:xfrm>
                <a:off x="3191448" y="760626"/>
                <a:ext cx="187960" cy="366395"/>
              </a:xfrm>
              <a:prstGeom prst="rect">
                <a:avLst/>
              </a:prstGeom>
              <a:noFill/>
            </p:spPr>
            <p:txBody>
              <a:bodyPr wrap="square" rtlCol="0">
                <a:spAutoFit/>
              </a:bodyPr>
              <a:lstStyle/>
              <a:p>
                <a:pPr marL="0" marR="0">
                  <a:lnSpc>
                    <a:spcPct val="107000"/>
                  </a:lnSpc>
                  <a:spcBef>
                    <a:spcPts val="0"/>
                  </a:spcBef>
                  <a:spcAft>
                    <a:spcPts val="800"/>
                  </a:spcAft>
                </a:pPr>
                <a:r>
                  <a:rPr lang="en-US" sz="11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41" name="Text Box 165">
              <a:extLst>
                <a:ext uri="{FF2B5EF4-FFF2-40B4-BE49-F238E27FC236}">
                  <a16:creationId xmlns:a16="http://schemas.microsoft.com/office/drawing/2014/main" id="{AD928092-75F5-5B41-9687-704355B2ADD2}"/>
                </a:ext>
              </a:extLst>
            </p:cNvPr>
            <p:cNvSpPr txBox="1"/>
            <p:nvPr/>
          </p:nvSpPr>
          <p:spPr>
            <a:xfrm>
              <a:off x="2753996" y="2440306"/>
              <a:ext cx="2272568" cy="2610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a:effectLst/>
                  <a:latin typeface="Arial" panose="020B0604020202020204" pitchFamily="34" charset="0"/>
                  <a:ea typeface="Calibri" panose="020F0502020204030204" pitchFamily="34" charset="0"/>
                  <a:cs typeface="Arial" panose="020B0604020202020204" pitchFamily="34" charset="0"/>
                </a:rPr>
                <a:t>Osteon models nutrient flow</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3" name="Footer Placeholder 2">
            <a:extLst>
              <a:ext uri="{FF2B5EF4-FFF2-40B4-BE49-F238E27FC236}">
                <a16:creationId xmlns:a16="http://schemas.microsoft.com/office/drawing/2014/main" id="{F1E75EAC-578F-1454-1F1C-C7D6A3D1C308}"/>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325151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3517D4D-05AB-6F45-B3FC-F70F1107365D}"/>
              </a:ext>
            </a:extLst>
          </p:cNvPr>
          <p:cNvSpPr>
            <a:spLocks noGrp="1"/>
          </p:cNvSpPr>
          <p:nvPr>
            <p:ph type="title"/>
          </p:nvPr>
        </p:nvSpPr>
        <p:spPr>
          <a:xfrm>
            <a:off x="1170556" y="-84336"/>
            <a:ext cx="9963202" cy="1485900"/>
          </a:xfrm>
        </p:spPr>
        <p:txBody>
          <a:bodyPr>
            <a:normAutofit/>
          </a:bodyPr>
          <a:lstStyle/>
          <a:p>
            <a:r>
              <a:rPr lang="en-US" sz="3200" dirty="0"/>
              <a:t>Examining the Components of Bone</a:t>
            </a:r>
          </a:p>
        </p:txBody>
      </p:sp>
      <p:sp>
        <p:nvSpPr>
          <p:cNvPr id="38" name="TextBox 37">
            <a:extLst>
              <a:ext uri="{FF2B5EF4-FFF2-40B4-BE49-F238E27FC236}">
                <a16:creationId xmlns:a16="http://schemas.microsoft.com/office/drawing/2014/main" id="{A9612307-F9B2-4B45-BA16-CAF85E3BC47D}"/>
              </a:ext>
            </a:extLst>
          </p:cNvPr>
          <p:cNvSpPr txBox="1"/>
          <p:nvPr/>
        </p:nvSpPr>
        <p:spPr>
          <a:xfrm>
            <a:off x="1185189" y="2001082"/>
            <a:ext cx="3737691" cy="4031873"/>
          </a:xfrm>
          <a:prstGeom prst="rect">
            <a:avLst/>
          </a:prstGeom>
          <a:noFill/>
        </p:spPr>
        <p:txBody>
          <a:bodyPr wrap="square" rtlCol="0">
            <a:spAutoFit/>
          </a:bodyPr>
          <a:lstStyle/>
          <a:p>
            <a:r>
              <a:rPr lang="en-US" sz="2000" dirty="0">
                <a:solidFill>
                  <a:schemeClr val="tx1"/>
                </a:solidFill>
              </a:rPr>
              <a:t>The bone matrix is composed of collagenous proteins and hard minerals.</a:t>
            </a:r>
          </a:p>
          <a:p>
            <a:endParaRPr lang="en-US" sz="2000" dirty="0">
              <a:solidFill>
                <a:schemeClr val="tx1"/>
              </a:solidFill>
            </a:endParaRPr>
          </a:p>
          <a:p>
            <a:r>
              <a:rPr lang="en-US" sz="2000" b="1" dirty="0">
                <a:solidFill>
                  <a:srgbClr val="7030A0"/>
                </a:solidFill>
              </a:rPr>
              <a:t>Osteoclast cells</a:t>
            </a:r>
            <a:r>
              <a:rPr lang="en-US" sz="2000" dirty="0">
                <a:solidFill>
                  <a:schemeClr val="tx1"/>
                </a:solidFill>
              </a:rPr>
              <a:t> reabsorb bone matrix by dissolving the minerals in acid and digesting the proteins with enzymes. </a:t>
            </a:r>
          </a:p>
          <a:p>
            <a:endParaRPr lang="en-US" sz="2000" dirty="0">
              <a:solidFill>
                <a:schemeClr val="tx1"/>
              </a:solidFill>
            </a:endParaRPr>
          </a:p>
          <a:p>
            <a:r>
              <a:rPr lang="en-US" sz="2000" dirty="0">
                <a:solidFill>
                  <a:schemeClr val="tx1"/>
                </a:solidFill>
              </a:rPr>
              <a:t>We will mimic the two processes of bone reabsorption using a chicken bone</a:t>
            </a:r>
          </a:p>
          <a:p>
            <a:endParaRPr lang="en-US" sz="1600" dirty="0"/>
          </a:p>
        </p:txBody>
      </p:sp>
      <p:pic>
        <p:nvPicPr>
          <p:cNvPr id="39" name="Picture 38">
            <a:extLst>
              <a:ext uri="{FF2B5EF4-FFF2-40B4-BE49-F238E27FC236}">
                <a16:creationId xmlns:a16="http://schemas.microsoft.com/office/drawing/2014/main" id="{8AA08094-1046-C840-8C0A-89CFBCCCC721}"/>
              </a:ext>
            </a:extLst>
          </p:cNvPr>
          <p:cNvPicPr>
            <a:picLocks noChangeAspect="1"/>
          </p:cNvPicPr>
          <p:nvPr/>
        </p:nvPicPr>
        <p:blipFill>
          <a:blip r:embed="rId2"/>
          <a:stretch>
            <a:fillRect/>
          </a:stretch>
        </p:blipFill>
        <p:spPr>
          <a:xfrm>
            <a:off x="4916255" y="1402249"/>
            <a:ext cx="7273403" cy="511463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FBC5DB2-2FEB-D740-90B9-6B5FBA04AF22}"/>
                  </a:ext>
                </a:extLst>
              </p14:cNvPr>
              <p14:cNvContentPartPr/>
              <p14:nvPr/>
            </p14:nvContentPartPr>
            <p14:xfrm>
              <a:off x="10689753" y="5882897"/>
              <a:ext cx="1073160" cy="238320"/>
            </p14:xfrm>
          </p:contentPart>
        </mc:Choice>
        <mc:Fallback xmlns="">
          <p:pic>
            <p:nvPicPr>
              <p:cNvPr id="3" name="Ink 2">
                <a:extLst>
                  <a:ext uri="{FF2B5EF4-FFF2-40B4-BE49-F238E27FC236}">
                    <a16:creationId xmlns:a16="http://schemas.microsoft.com/office/drawing/2014/main" id="{1FBC5DB2-2FEB-D740-90B9-6B5FBA04AF22}"/>
                  </a:ext>
                </a:extLst>
              </p:cNvPr>
              <p:cNvPicPr/>
              <p:nvPr/>
            </p:nvPicPr>
            <p:blipFill>
              <a:blip r:embed="rId4"/>
              <a:stretch>
                <a:fillRect/>
              </a:stretch>
            </p:blipFill>
            <p:spPr>
              <a:xfrm>
                <a:off x="10599783" y="5702897"/>
                <a:ext cx="1252740" cy="597960"/>
              </a:xfrm>
              <a:prstGeom prst="rect">
                <a:avLst/>
              </a:prstGeom>
            </p:spPr>
          </p:pic>
        </mc:Fallback>
      </mc:AlternateContent>
      <p:sp>
        <p:nvSpPr>
          <p:cNvPr id="40" name="TextBox 39">
            <a:extLst>
              <a:ext uri="{FF2B5EF4-FFF2-40B4-BE49-F238E27FC236}">
                <a16:creationId xmlns:a16="http://schemas.microsoft.com/office/drawing/2014/main" id="{7796F9F7-F633-6142-8097-B8D77DC8A21E}"/>
              </a:ext>
            </a:extLst>
          </p:cNvPr>
          <p:cNvSpPr txBox="1"/>
          <p:nvPr/>
        </p:nvSpPr>
        <p:spPr>
          <a:xfrm>
            <a:off x="10383755" y="26894"/>
            <a:ext cx="1080745" cy="369332"/>
          </a:xfrm>
          <a:prstGeom prst="rect">
            <a:avLst/>
          </a:prstGeom>
          <a:solidFill>
            <a:schemeClr val="bg1"/>
          </a:solidFill>
        </p:spPr>
        <p:txBody>
          <a:bodyPr wrap="none" rtlCol="0">
            <a:spAutoFit/>
          </a:bodyPr>
          <a:lstStyle/>
          <a:p>
            <a:r>
              <a:rPr lang="en-US" sz="1800" b="1" dirty="0"/>
              <a:t>Activity </a:t>
            </a:r>
            <a:r>
              <a:rPr lang="en-US" b="1" dirty="0"/>
              <a:t>4</a:t>
            </a:r>
            <a:endParaRPr lang="en-US" sz="1800" b="1" dirty="0"/>
          </a:p>
        </p:txBody>
      </p:sp>
      <p:sp>
        <p:nvSpPr>
          <p:cNvPr id="4" name="Footer Placeholder 3">
            <a:extLst>
              <a:ext uri="{FF2B5EF4-FFF2-40B4-BE49-F238E27FC236}">
                <a16:creationId xmlns:a16="http://schemas.microsoft.com/office/drawing/2014/main" id="{20D8B9CC-C104-E734-1C27-6CC7E180F7C5}"/>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119855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3517D4D-05AB-6F45-B3FC-F70F1107365D}"/>
              </a:ext>
            </a:extLst>
          </p:cNvPr>
          <p:cNvSpPr>
            <a:spLocks noGrp="1"/>
          </p:cNvSpPr>
          <p:nvPr>
            <p:ph type="title"/>
          </p:nvPr>
        </p:nvSpPr>
        <p:spPr>
          <a:xfrm>
            <a:off x="1170556" y="-84336"/>
            <a:ext cx="9963202" cy="1485900"/>
          </a:xfrm>
        </p:spPr>
        <p:txBody>
          <a:bodyPr>
            <a:normAutofit/>
          </a:bodyPr>
          <a:lstStyle/>
          <a:p>
            <a:r>
              <a:rPr lang="en-US" sz="3200" dirty="0"/>
              <a:t>Examining the Components of Bone</a:t>
            </a:r>
          </a:p>
        </p:txBody>
      </p:sp>
      <p:sp>
        <p:nvSpPr>
          <p:cNvPr id="38" name="TextBox 37">
            <a:extLst>
              <a:ext uri="{FF2B5EF4-FFF2-40B4-BE49-F238E27FC236}">
                <a16:creationId xmlns:a16="http://schemas.microsoft.com/office/drawing/2014/main" id="{A9612307-F9B2-4B45-BA16-CAF85E3BC47D}"/>
              </a:ext>
            </a:extLst>
          </p:cNvPr>
          <p:cNvSpPr txBox="1"/>
          <p:nvPr/>
        </p:nvSpPr>
        <p:spPr>
          <a:xfrm>
            <a:off x="1830732" y="2704417"/>
            <a:ext cx="3737691" cy="1261884"/>
          </a:xfrm>
          <a:prstGeom prst="rect">
            <a:avLst/>
          </a:prstGeom>
          <a:noFill/>
        </p:spPr>
        <p:txBody>
          <a:bodyPr wrap="square" rtlCol="0">
            <a:spAutoFit/>
          </a:bodyPr>
          <a:lstStyle/>
          <a:p>
            <a:r>
              <a:rPr lang="en-US" sz="2000" dirty="0">
                <a:solidFill>
                  <a:schemeClr val="tx1"/>
                </a:solidFill>
              </a:rPr>
              <a:t>Hormones help to regulate the activity of osteoclasts and osteoblasts.</a:t>
            </a:r>
          </a:p>
          <a:p>
            <a:endParaRPr lang="en-US" sz="1600" dirty="0"/>
          </a:p>
        </p:txBody>
      </p:sp>
      <p:sp>
        <p:nvSpPr>
          <p:cNvPr id="40" name="TextBox 39">
            <a:extLst>
              <a:ext uri="{FF2B5EF4-FFF2-40B4-BE49-F238E27FC236}">
                <a16:creationId xmlns:a16="http://schemas.microsoft.com/office/drawing/2014/main" id="{7796F9F7-F633-6142-8097-B8D77DC8A21E}"/>
              </a:ext>
            </a:extLst>
          </p:cNvPr>
          <p:cNvSpPr txBox="1"/>
          <p:nvPr/>
        </p:nvSpPr>
        <p:spPr>
          <a:xfrm>
            <a:off x="10383755" y="26894"/>
            <a:ext cx="1080745" cy="369332"/>
          </a:xfrm>
          <a:prstGeom prst="rect">
            <a:avLst/>
          </a:prstGeom>
          <a:solidFill>
            <a:schemeClr val="bg1"/>
          </a:solidFill>
        </p:spPr>
        <p:txBody>
          <a:bodyPr wrap="none" rtlCol="0">
            <a:spAutoFit/>
          </a:bodyPr>
          <a:lstStyle/>
          <a:p>
            <a:r>
              <a:rPr lang="en-US" sz="1800" b="1" dirty="0"/>
              <a:t>Activity </a:t>
            </a:r>
            <a:r>
              <a:rPr lang="en-US" b="1" dirty="0"/>
              <a:t>4</a:t>
            </a:r>
            <a:endParaRPr lang="en-US" sz="1800" b="1" dirty="0"/>
          </a:p>
        </p:txBody>
      </p:sp>
      <p:sp>
        <p:nvSpPr>
          <p:cNvPr id="4" name="Rectangle 2">
            <a:extLst>
              <a:ext uri="{FF2B5EF4-FFF2-40B4-BE49-F238E27FC236}">
                <a16:creationId xmlns:a16="http://schemas.microsoft.com/office/drawing/2014/main" id="{CD2BBBCF-BC89-9142-8EF6-A44F0ED8F786}"/>
              </a:ext>
            </a:extLst>
          </p:cNvPr>
          <p:cNvSpPr>
            <a:spLocks noChangeArrowheads="1"/>
          </p:cNvSpPr>
          <p:nvPr/>
        </p:nvSpPr>
        <p:spPr bwMode="auto">
          <a:xfrm>
            <a:off x="6257453" y="17604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60" descr="In this illustration, the two mechanisms that maintain calcium homeostasis are shown as two semicircles that are combined, one on top of each other, to make a complete circle. Homeostasis occurs along the diameter of the circle, at the border between the two semicircles. At homoeostasis, normal calcium levels are 10 milligrams per deciliter. The upper semicircle represents the mechanism that reduces elevated calcium levels in the blood when the levels are too high. First, the thyroid gland releases calcitonin. Calcitonin activity inhibits osteoclasts and decreases the reabsorption of calcium ions in the kidney. These two actions cause calcium ion levels in the blood to drop back to homeostasis. The lower semicircle represents the mechanisms that increase calcium levels in the blood when the levels are too low. First, the parathyroid glands release PTH. PTH stimulates osteoclast activity, causing calcium ions to be released from bone. PTH also increases the reabsorption of calcium by the kidney. In addition, PTH also increases calcium absorption in the small intestines via Vitamin D synthesis. These three actions cause calcium ion levels in the blood to increase.">
            <a:extLst>
              <a:ext uri="{FF2B5EF4-FFF2-40B4-BE49-F238E27FC236}">
                <a16:creationId xmlns:a16="http://schemas.microsoft.com/office/drawing/2014/main" id="{68E228F8-ABBE-2A4C-BF7B-F3F85E8AAFC4}"/>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5549899" y="1796644"/>
            <a:ext cx="5348897" cy="476649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A928263-1BDF-7E1D-D0A6-05CB30578AE5}"/>
              </a:ext>
            </a:extLst>
          </p:cNvPr>
          <p:cNvSpPr>
            <a:spLocks noGrp="1"/>
          </p:cNvSpPr>
          <p:nvPr>
            <p:ph type="ftr" sz="quarter" idx="11"/>
          </p:nvPr>
        </p:nvSpPr>
        <p:spPr>
          <a:xfrm>
            <a:off x="1453623" y="6356350"/>
            <a:ext cx="4114800" cy="365125"/>
          </a:xfrm>
        </p:spPr>
        <p:txBody>
          <a:bodyPr/>
          <a:lstStyle/>
          <a:p>
            <a:r>
              <a:rPr lang="en-US" dirty="0"/>
              <a:t>Bio141 OER Lab Manual © 2022 by H. </a:t>
            </a:r>
            <a:r>
              <a:rPr lang="en-US" dirty="0" err="1"/>
              <a:t>Wangerin</a:t>
            </a:r>
            <a:r>
              <a:rPr lang="en-US" dirty="0"/>
              <a:t>, P. Rodgers, G. Backus is licensed under CC BY-NC-SA 4.0 </a:t>
            </a:r>
          </a:p>
        </p:txBody>
      </p:sp>
    </p:spTree>
    <p:extLst>
      <p:ext uri="{BB962C8B-B14F-4D97-AF65-F5344CB8AC3E}">
        <p14:creationId xmlns:p14="http://schemas.microsoft.com/office/powerpoint/2010/main" val="382688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3517D4D-05AB-6F45-B3FC-F70F1107365D}"/>
              </a:ext>
            </a:extLst>
          </p:cNvPr>
          <p:cNvSpPr>
            <a:spLocks noGrp="1"/>
          </p:cNvSpPr>
          <p:nvPr>
            <p:ph type="title"/>
          </p:nvPr>
        </p:nvSpPr>
        <p:spPr>
          <a:xfrm>
            <a:off x="1170556" y="-84336"/>
            <a:ext cx="9963202" cy="1485900"/>
          </a:xfrm>
        </p:spPr>
        <p:txBody>
          <a:bodyPr>
            <a:normAutofit/>
          </a:bodyPr>
          <a:lstStyle/>
          <a:p>
            <a:r>
              <a:rPr lang="en-US" sz="3200" dirty="0"/>
              <a:t>Examining the Components of Bone</a:t>
            </a:r>
          </a:p>
        </p:txBody>
      </p:sp>
      <p:sp>
        <p:nvSpPr>
          <p:cNvPr id="38" name="TextBox 37">
            <a:extLst>
              <a:ext uri="{FF2B5EF4-FFF2-40B4-BE49-F238E27FC236}">
                <a16:creationId xmlns:a16="http://schemas.microsoft.com/office/drawing/2014/main" id="{A9612307-F9B2-4B45-BA16-CAF85E3BC47D}"/>
              </a:ext>
            </a:extLst>
          </p:cNvPr>
          <p:cNvSpPr txBox="1"/>
          <p:nvPr/>
        </p:nvSpPr>
        <p:spPr>
          <a:xfrm>
            <a:off x="1679126" y="1637605"/>
            <a:ext cx="9785374" cy="954107"/>
          </a:xfrm>
          <a:prstGeom prst="rect">
            <a:avLst/>
          </a:prstGeom>
          <a:noFill/>
        </p:spPr>
        <p:txBody>
          <a:bodyPr wrap="square" rtlCol="0">
            <a:spAutoFit/>
          </a:bodyPr>
          <a:lstStyle/>
          <a:p>
            <a:r>
              <a:rPr lang="en-US" sz="2000" dirty="0">
                <a:solidFill>
                  <a:schemeClr val="tx1"/>
                </a:solidFill>
              </a:rPr>
              <a:t>Now observe the raw, acid-soaked and baked bone and make observations about their different bone textures.</a:t>
            </a:r>
          </a:p>
          <a:p>
            <a:endParaRPr lang="en-US" sz="1600" dirty="0"/>
          </a:p>
        </p:txBody>
      </p:sp>
      <p:sp>
        <p:nvSpPr>
          <p:cNvPr id="40" name="TextBox 39">
            <a:extLst>
              <a:ext uri="{FF2B5EF4-FFF2-40B4-BE49-F238E27FC236}">
                <a16:creationId xmlns:a16="http://schemas.microsoft.com/office/drawing/2014/main" id="{7796F9F7-F633-6142-8097-B8D77DC8A21E}"/>
              </a:ext>
            </a:extLst>
          </p:cNvPr>
          <p:cNvSpPr txBox="1"/>
          <p:nvPr/>
        </p:nvSpPr>
        <p:spPr>
          <a:xfrm>
            <a:off x="10383755" y="26894"/>
            <a:ext cx="1080745" cy="369332"/>
          </a:xfrm>
          <a:prstGeom prst="rect">
            <a:avLst/>
          </a:prstGeom>
          <a:solidFill>
            <a:schemeClr val="bg1"/>
          </a:solidFill>
        </p:spPr>
        <p:txBody>
          <a:bodyPr wrap="none" rtlCol="0">
            <a:spAutoFit/>
          </a:bodyPr>
          <a:lstStyle/>
          <a:p>
            <a:r>
              <a:rPr lang="en-US" sz="1800" b="1" dirty="0"/>
              <a:t>Activity </a:t>
            </a:r>
            <a:r>
              <a:rPr lang="en-US" b="1" dirty="0"/>
              <a:t>4</a:t>
            </a:r>
            <a:endParaRPr lang="en-US" sz="1800" b="1" dirty="0"/>
          </a:p>
        </p:txBody>
      </p:sp>
      <p:sp>
        <p:nvSpPr>
          <p:cNvPr id="4" name="Rectangle 2">
            <a:extLst>
              <a:ext uri="{FF2B5EF4-FFF2-40B4-BE49-F238E27FC236}">
                <a16:creationId xmlns:a16="http://schemas.microsoft.com/office/drawing/2014/main" id="{CD2BBBCF-BC89-9142-8EF6-A44F0ED8F786}"/>
              </a:ext>
            </a:extLst>
          </p:cNvPr>
          <p:cNvSpPr>
            <a:spLocks noChangeArrowheads="1"/>
          </p:cNvSpPr>
          <p:nvPr/>
        </p:nvSpPr>
        <p:spPr bwMode="auto">
          <a:xfrm>
            <a:off x="6257453" y="17604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a:extLst>
              <a:ext uri="{FF2B5EF4-FFF2-40B4-BE49-F238E27FC236}">
                <a16:creationId xmlns:a16="http://schemas.microsoft.com/office/drawing/2014/main" id="{CE8FE605-778C-B64C-B017-51C040633CFB}"/>
              </a:ext>
            </a:extLst>
          </p:cNvPr>
          <p:cNvGraphicFramePr>
            <a:graphicFrameLocks noGrp="1"/>
          </p:cNvGraphicFramePr>
          <p:nvPr>
            <p:extLst>
              <p:ext uri="{D42A27DB-BD31-4B8C-83A1-F6EECF244321}">
                <p14:modId xmlns:p14="http://schemas.microsoft.com/office/powerpoint/2010/main" val="3080262499"/>
              </p:ext>
            </p:extLst>
          </p:nvPr>
        </p:nvGraphicFramePr>
        <p:xfrm>
          <a:off x="2790264" y="2868083"/>
          <a:ext cx="6864723" cy="2656998"/>
        </p:xfrm>
        <a:graphic>
          <a:graphicData uri="http://schemas.openxmlformats.org/drawingml/2006/table">
            <a:tbl>
              <a:tblPr firstRow="1" firstCol="1" bandRow="1">
                <a:tableStyleId>{5C22544A-7EE6-4342-B048-85BDC9FD1C3A}</a:tableStyleId>
              </a:tblPr>
              <a:tblGrid>
                <a:gridCol w="1854213">
                  <a:extLst>
                    <a:ext uri="{9D8B030D-6E8A-4147-A177-3AD203B41FA5}">
                      <a16:colId xmlns:a16="http://schemas.microsoft.com/office/drawing/2014/main" val="1958789494"/>
                    </a:ext>
                  </a:extLst>
                </a:gridCol>
                <a:gridCol w="1578148">
                  <a:extLst>
                    <a:ext uri="{9D8B030D-6E8A-4147-A177-3AD203B41FA5}">
                      <a16:colId xmlns:a16="http://schemas.microsoft.com/office/drawing/2014/main" val="3058829299"/>
                    </a:ext>
                  </a:extLst>
                </a:gridCol>
                <a:gridCol w="1716181">
                  <a:extLst>
                    <a:ext uri="{9D8B030D-6E8A-4147-A177-3AD203B41FA5}">
                      <a16:colId xmlns:a16="http://schemas.microsoft.com/office/drawing/2014/main" val="331427425"/>
                    </a:ext>
                  </a:extLst>
                </a:gridCol>
                <a:gridCol w="1716181">
                  <a:extLst>
                    <a:ext uri="{9D8B030D-6E8A-4147-A177-3AD203B41FA5}">
                      <a16:colId xmlns:a16="http://schemas.microsoft.com/office/drawing/2014/main" val="1155784946"/>
                    </a:ext>
                  </a:extLst>
                </a:gridCol>
              </a:tblGrid>
              <a:tr h="586014">
                <a:tc>
                  <a:txBody>
                    <a:bodyPr/>
                    <a:lstStyle/>
                    <a:p>
                      <a:pPr marL="0" marR="0" fontAlgn="base">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fontAlgn="base">
                        <a:lnSpc>
                          <a:spcPct val="107000"/>
                        </a:lnSpc>
                        <a:spcBef>
                          <a:spcPts val="0"/>
                        </a:spcBef>
                        <a:spcAft>
                          <a:spcPts val="0"/>
                        </a:spcAft>
                      </a:pPr>
                      <a:r>
                        <a:rPr lang="en-US" sz="1800">
                          <a:effectLst/>
                        </a:rPr>
                        <a:t>Raw Bone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fontAlgn="base">
                        <a:lnSpc>
                          <a:spcPct val="107000"/>
                        </a:lnSpc>
                        <a:spcBef>
                          <a:spcPts val="0"/>
                        </a:spcBef>
                        <a:spcAft>
                          <a:spcPts val="0"/>
                        </a:spcAft>
                      </a:pPr>
                      <a:r>
                        <a:rPr lang="en-US" sz="1800">
                          <a:effectLst/>
                        </a:rPr>
                        <a:t>Acid-Soaked Bone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fontAlgn="base">
                        <a:lnSpc>
                          <a:spcPct val="107000"/>
                        </a:lnSpc>
                        <a:spcBef>
                          <a:spcPts val="0"/>
                        </a:spcBef>
                        <a:spcAft>
                          <a:spcPts val="0"/>
                        </a:spcAft>
                      </a:pPr>
                      <a:r>
                        <a:rPr lang="en-US" sz="1800">
                          <a:effectLst/>
                        </a:rPr>
                        <a:t>Baked Bone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042113391"/>
                  </a:ext>
                </a:extLst>
              </a:tr>
              <a:tr h="1185318">
                <a:tc>
                  <a:txBody>
                    <a:bodyPr/>
                    <a:lstStyle/>
                    <a:p>
                      <a:pPr marL="0" marR="0" algn="ctr" fontAlgn="base">
                        <a:lnSpc>
                          <a:spcPct val="107000"/>
                        </a:lnSpc>
                        <a:spcBef>
                          <a:spcPts val="0"/>
                        </a:spcBef>
                        <a:spcAft>
                          <a:spcPts val="0"/>
                        </a:spcAft>
                      </a:pPr>
                      <a:r>
                        <a:rPr lang="en-US" sz="1800">
                          <a:effectLst/>
                        </a:rPr>
                        <a:t>Observations on texture </a:t>
                      </a:r>
                    </a:p>
                    <a:p>
                      <a:pPr marL="0" marR="0" fontAlgn="base">
                        <a:lnSpc>
                          <a:spcPct val="107000"/>
                        </a:lnSpc>
                        <a:spcBef>
                          <a:spcPts val="0"/>
                        </a:spcBef>
                        <a:spcAft>
                          <a:spcPts val="0"/>
                        </a:spcAft>
                      </a:pPr>
                      <a:r>
                        <a:rPr lang="en-US" sz="1800">
                          <a:effectLst/>
                        </a:rPr>
                        <a:t> </a:t>
                      </a:r>
                    </a:p>
                    <a:p>
                      <a:pPr marL="0" marR="0" fontAlgn="base">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fontAlgn="base">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fontAlgn="base">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fontAlgn="base">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208394696"/>
                  </a:ext>
                </a:extLst>
              </a:tr>
              <a:tr h="885666">
                <a:tc>
                  <a:txBody>
                    <a:bodyPr/>
                    <a:lstStyle/>
                    <a:p>
                      <a:pPr marL="0" marR="0" algn="ctr" fontAlgn="base">
                        <a:lnSpc>
                          <a:spcPct val="107000"/>
                        </a:lnSpc>
                        <a:spcBef>
                          <a:spcPts val="0"/>
                        </a:spcBef>
                        <a:spcAft>
                          <a:spcPts val="0"/>
                        </a:spcAft>
                      </a:pPr>
                      <a:r>
                        <a:rPr lang="en-US" sz="1800">
                          <a:effectLst/>
                        </a:rPr>
                        <a:t>Component missing in bone matrix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457200" marR="0" fontAlgn="base">
                        <a:lnSpc>
                          <a:spcPct val="107000"/>
                        </a:lnSpc>
                        <a:spcBef>
                          <a:spcPts val="0"/>
                        </a:spcBef>
                        <a:spcAft>
                          <a:spcPts val="0"/>
                        </a:spcAft>
                      </a:pPr>
                      <a:r>
                        <a:rPr lang="en-US" sz="1800">
                          <a:effectLst/>
                        </a:rPr>
                        <a:t>X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fontAlgn="base">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fontAlgn="base">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222813219"/>
                  </a:ext>
                </a:extLst>
              </a:tr>
            </a:tbl>
          </a:graphicData>
        </a:graphic>
      </p:graphicFrame>
      <p:sp>
        <p:nvSpPr>
          <p:cNvPr id="5" name="Footer Placeholder 4">
            <a:extLst>
              <a:ext uri="{FF2B5EF4-FFF2-40B4-BE49-F238E27FC236}">
                <a16:creationId xmlns:a16="http://schemas.microsoft.com/office/drawing/2014/main" id="{B39DCF5A-24DC-FE31-7CCC-18F998133591}"/>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171030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3517D4D-05AB-6F45-B3FC-F70F1107365D}"/>
              </a:ext>
            </a:extLst>
          </p:cNvPr>
          <p:cNvSpPr>
            <a:spLocks noGrp="1"/>
          </p:cNvSpPr>
          <p:nvPr>
            <p:ph type="title"/>
          </p:nvPr>
        </p:nvSpPr>
        <p:spPr>
          <a:xfrm>
            <a:off x="1170556" y="-84336"/>
            <a:ext cx="9963202" cy="1485900"/>
          </a:xfrm>
        </p:spPr>
        <p:txBody>
          <a:bodyPr>
            <a:normAutofit/>
          </a:bodyPr>
          <a:lstStyle/>
          <a:p>
            <a:r>
              <a:rPr lang="en-US" sz="3200" dirty="0"/>
              <a:t>Examining the Components of Bone</a:t>
            </a:r>
          </a:p>
        </p:txBody>
      </p:sp>
      <p:sp>
        <p:nvSpPr>
          <p:cNvPr id="38" name="TextBox 37">
            <a:extLst>
              <a:ext uri="{FF2B5EF4-FFF2-40B4-BE49-F238E27FC236}">
                <a16:creationId xmlns:a16="http://schemas.microsoft.com/office/drawing/2014/main" id="{A9612307-F9B2-4B45-BA16-CAF85E3BC47D}"/>
              </a:ext>
            </a:extLst>
          </p:cNvPr>
          <p:cNvSpPr txBox="1"/>
          <p:nvPr/>
        </p:nvSpPr>
        <p:spPr>
          <a:xfrm>
            <a:off x="1679126" y="1637605"/>
            <a:ext cx="9785374" cy="1015663"/>
          </a:xfrm>
          <a:prstGeom prst="rect">
            <a:avLst/>
          </a:prstGeom>
          <a:solidFill>
            <a:srgbClr val="D883FF"/>
          </a:solidFill>
        </p:spPr>
        <p:txBody>
          <a:bodyPr wrap="square" rtlCol="0">
            <a:spAutoFit/>
          </a:bodyPr>
          <a:lstStyle/>
          <a:p>
            <a:r>
              <a:rPr lang="en-US" sz="2000" dirty="0">
                <a:solidFill>
                  <a:schemeClr val="tx1"/>
                </a:solidFill>
              </a:rPr>
              <a:t>Read through this section and look at your patient data. </a:t>
            </a:r>
            <a:r>
              <a:rPr lang="en-US" sz="2000" dirty="0"/>
              <a:t>In lab today you will determine which values are abnormal. In the post-lab you will reflect on what these values mean for potential bone surgery on this patient.</a:t>
            </a:r>
            <a:endParaRPr lang="en-US" sz="1600" dirty="0"/>
          </a:p>
        </p:txBody>
      </p:sp>
      <p:sp>
        <p:nvSpPr>
          <p:cNvPr id="40" name="TextBox 39">
            <a:extLst>
              <a:ext uri="{FF2B5EF4-FFF2-40B4-BE49-F238E27FC236}">
                <a16:creationId xmlns:a16="http://schemas.microsoft.com/office/drawing/2014/main" id="{7796F9F7-F633-6142-8097-B8D77DC8A21E}"/>
              </a:ext>
            </a:extLst>
          </p:cNvPr>
          <p:cNvSpPr txBox="1"/>
          <p:nvPr/>
        </p:nvSpPr>
        <p:spPr>
          <a:xfrm>
            <a:off x="9529481" y="118493"/>
            <a:ext cx="2237023" cy="369332"/>
          </a:xfrm>
          <a:prstGeom prst="rect">
            <a:avLst/>
          </a:prstGeom>
          <a:solidFill>
            <a:srgbClr val="D883FF"/>
          </a:solidFill>
        </p:spPr>
        <p:txBody>
          <a:bodyPr wrap="none" rtlCol="0">
            <a:spAutoFit/>
          </a:bodyPr>
          <a:lstStyle/>
          <a:p>
            <a:r>
              <a:rPr lang="en-US" sz="1800" b="1" dirty="0"/>
              <a:t>Putting it all Together</a:t>
            </a:r>
          </a:p>
        </p:txBody>
      </p:sp>
      <p:sp>
        <p:nvSpPr>
          <p:cNvPr id="4" name="Rectangle 2">
            <a:extLst>
              <a:ext uri="{FF2B5EF4-FFF2-40B4-BE49-F238E27FC236}">
                <a16:creationId xmlns:a16="http://schemas.microsoft.com/office/drawing/2014/main" id="{CD2BBBCF-BC89-9142-8EF6-A44F0ED8F786}"/>
              </a:ext>
            </a:extLst>
          </p:cNvPr>
          <p:cNvSpPr>
            <a:spLocks noChangeArrowheads="1"/>
          </p:cNvSpPr>
          <p:nvPr/>
        </p:nvSpPr>
        <p:spPr bwMode="auto">
          <a:xfrm>
            <a:off x="6257453" y="17604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e 4">
            <a:extLst>
              <a:ext uri="{FF2B5EF4-FFF2-40B4-BE49-F238E27FC236}">
                <a16:creationId xmlns:a16="http://schemas.microsoft.com/office/drawing/2014/main" id="{C1C50528-92E8-A745-BA1E-ED1C776A22AC}"/>
              </a:ext>
            </a:extLst>
          </p:cNvPr>
          <p:cNvGraphicFramePr>
            <a:graphicFrameLocks noGrp="1"/>
          </p:cNvGraphicFramePr>
          <p:nvPr>
            <p:extLst>
              <p:ext uri="{D42A27DB-BD31-4B8C-83A1-F6EECF244321}">
                <p14:modId xmlns:p14="http://schemas.microsoft.com/office/powerpoint/2010/main" val="3311433493"/>
              </p:ext>
            </p:extLst>
          </p:nvPr>
        </p:nvGraphicFramePr>
        <p:xfrm>
          <a:off x="3127375" y="3624675"/>
          <a:ext cx="5937250" cy="2015428"/>
        </p:xfrm>
        <a:graphic>
          <a:graphicData uri="http://schemas.openxmlformats.org/drawingml/2006/table">
            <a:tbl>
              <a:tblPr firstRow="1" firstCol="1" bandRow="1">
                <a:tableStyleId>{5C22544A-7EE6-4342-B048-85BDC9FD1C3A}</a:tableStyleId>
              </a:tblPr>
              <a:tblGrid>
                <a:gridCol w="689610">
                  <a:extLst>
                    <a:ext uri="{9D8B030D-6E8A-4147-A177-3AD203B41FA5}">
                      <a16:colId xmlns:a16="http://schemas.microsoft.com/office/drawing/2014/main" val="926675486"/>
                    </a:ext>
                  </a:extLst>
                </a:gridCol>
                <a:gridCol w="1104900">
                  <a:extLst>
                    <a:ext uri="{9D8B030D-6E8A-4147-A177-3AD203B41FA5}">
                      <a16:colId xmlns:a16="http://schemas.microsoft.com/office/drawing/2014/main" val="2162260105"/>
                    </a:ext>
                  </a:extLst>
                </a:gridCol>
                <a:gridCol w="1445895">
                  <a:extLst>
                    <a:ext uri="{9D8B030D-6E8A-4147-A177-3AD203B41FA5}">
                      <a16:colId xmlns:a16="http://schemas.microsoft.com/office/drawing/2014/main" val="568647737"/>
                    </a:ext>
                  </a:extLst>
                </a:gridCol>
                <a:gridCol w="1503680">
                  <a:extLst>
                    <a:ext uri="{9D8B030D-6E8A-4147-A177-3AD203B41FA5}">
                      <a16:colId xmlns:a16="http://schemas.microsoft.com/office/drawing/2014/main" val="2699455683"/>
                    </a:ext>
                  </a:extLst>
                </a:gridCol>
                <a:gridCol w="1193165">
                  <a:extLst>
                    <a:ext uri="{9D8B030D-6E8A-4147-A177-3AD203B41FA5}">
                      <a16:colId xmlns:a16="http://schemas.microsoft.com/office/drawing/2014/main" val="3037329208"/>
                    </a:ext>
                  </a:extLst>
                </a:gridCol>
              </a:tblGrid>
              <a:tr h="0">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800">
                          <a:effectLst/>
                        </a:rPr>
                        <a:t>Vitamin 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800">
                          <a:effectLst/>
                        </a:rPr>
                        <a:t>Calcium level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800">
                          <a:effectLst/>
                        </a:rPr>
                        <a:t>Phosphate level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800">
                          <a:effectLst/>
                        </a:rPr>
                        <a:t>Estrogen level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18563040"/>
                  </a:ext>
                </a:extLst>
              </a:tr>
              <a:tr h="0">
                <a:tc>
                  <a:txBody>
                    <a:bodyPr/>
                    <a:lstStyle/>
                    <a:p>
                      <a:pPr marL="0" marR="0">
                        <a:lnSpc>
                          <a:spcPct val="107000"/>
                        </a:lnSpc>
                        <a:spcBef>
                          <a:spcPts val="0"/>
                        </a:spcBef>
                        <a:spcAft>
                          <a:spcPts val="0"/>
                        </a:spcAft>
                      </a:pPr>
                      <a:r>
                        <a:rPr lang="en-US" sz="1800">
                          <a:effectLst/>
                        </a:rPr>
                        <a:t>Patient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35 ng/mL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4.6 mg/dL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2.1 mg/dL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5 pg/mL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053972"/>
                  </a:ext>
                </a:extLst>
              </a:tr>
              <a:tr h="0">
                <a:tc>
                  <a:txBody>
                    <a:bodyPr/>
                    <a:lstStyle/>
                    <a:p>
                      <a:pPr marL="0" marR="0">
                        <a:lnSpc>
                          <a:spcPct val="107000"/>
                        </a:lnSpc>
                        <a:spcBef>
                          <a:spcPts val="0"/>
                        </a:spcBef>
                        <a:spcAft>
                          <a:spcPts val="0"/>
                        </a:spcAft>
                      </a:pPr>
                      <a:r>
                        <a:rPr lang="en-US" sz="1800">
                          <a:effectLst/>
                        </a:rPr>
                        <a:t>Normal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20-40 ng/mL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8.6-10.3 mg/dL blood (UCLA)</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effectLst/>
                        </a:rPr>
                        <a:t>2.8-4.5 mg/dL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&lt;10 </a:t>
                      </a:r>
                      <a:r>
                        <a:rPr lang="en-US" sz="1800" dirty="0" err="1">
                          <a:effectLst/>
                        </a:rPr>
                        <a:t>pg</a:t>
                      </a:r>
                      <a:r>
                        <a:rPr lang="en-US" sz="1800" dirty="0">
                          <a:effectLst/>
                        </a:rPr>
                        <a:t>/mL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99495301"/>
                  </a:ext>
                </a:extLst>
              </a:tr>
            </a:tbl>
          </a:graphicData>
        </a:graphic>
      </p:graphicFrame>
      <p:sp>
        <p:nvSpPr>
          <p:cNvPr id="3" name="Footer Placeholder 2">
            <a:extLst>
              <a:ext uri="{FF2B5EF4-FFF2-40B4-BE49-F238E27FC236}">
                <a16:creationId xmlns:a16="http://schemas.microsoft.com/office/drawing/2014/main" id="{90AD09F6-92EF-D5E3-F982-480FCADA5254}"/>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174245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1"/>
          <p:cNvSpPr txBox="1">
            <a:spLocks noGrp="1"/>
          </p:cNvSpPr>
          <p:nvPr>
            <p:ph type="title"/>
          </p:nvPr>
        </p:nvSpPr>
        <p:spPr>
          <a:xfrm>
            <a:off x="1742416" y="297627"/>
            <a:ext cx="10449584" cy="1485900"/>
          </a:xfrm>
          <a:prstGeom prst="rect">
            <a:avLst/>
          </a:prstGeom>
          <a:noFill/>
          <a:ln>
            <a:noFill/>
          </a:ln>
        </p:spPr>
        <p:txBody>
          <a:bodyPr spcFirstLastPara="1" wrap="square" lIns="91425" tIns="45700" rIns="91425" bIns="45700" anchor="t" anchorCtr="0">
            <a:noAutofit/>
          </a:bodyPr>
          <a:lstStyle/>
          <a:p>
            <a:pPr marL="0" lvl="0" indent="0" algn="l" rtl="0">
              <a:lnSpc>
                <a:spcPct val="89000"/>
              </a:lnSpc>
              <a:spcBef>
                <a:spcPts val="0"/>
              </a:spcBef>
              <a:spcAft>
                <a:spcPts val="0"/>
              </a:spcAft>
              <a:buClr>
                <a:schemeClr val="dk2"/>
              </a:buClr>
              <a:buSzPts val="4400"/>
              <a:buFont typeface="Source Sans Pro"/>
              <a:buNone/>
            </a:pPr>
            <a:r>
              <a:rPr lang="en-US" sz="3600" dirty="0"/>
              <a:t>Lab Clean-Up: Before you leave be sure to…</a:t>
            </a:r>
            <a:endParaRPr sz="2400" dirty="0">
              <a:solidFill>
                <a:srgbClr val="FF0000"/>
              </a:solidFill>
            </a:endParaRPr>
          </a:p>
        </p:txBody>
      </p:sp>
      <p:sp>
        <p:nvSpPr>
          <p:cNvPr id="290" name="Google Shape;290;p41"/>
          <p:cNvSpPr txBox="1">
            <a:spLocks noGrp="1"/>
          </p:cNvSpPr>
          <p:nvPr>
            <p:ph idx="1"/>
          </p:nvPr>
        </p:nvSpPr>
        <p:spPr>
          <a:xfrm>
            <a:off x="1479126" y="1519844"/>
            <a:ext cx="10449585" cy="4433688"/>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chemeClr val="dk2"/>
              </a:buClr>
              <a:buSzPts val="2000"/>
              <a:buChar char="■"/>
            </a:pPr>
            <a:r>
              <a:rPr lang="en-US" sz="2400" dirty="0"/>
              <a:t>Have your instructor check your work.</a:t>
            </a:r>
          </a:p>
          <a:p>
            <a:pPr marL="384048" lvl="0" indent="-384048" algn="l" rtl="0">
              <a:lnSpc>
                <a:spcPct val="94000"/>
              </a:lnSpc>
              <a:spcBef>
                <a:spcPts val="0"/>
              </a:spcBef>
              <a:spcAft>
                <a:spcPts val="0"/>
              </a:spcAft>
              <a:buClr>
                <a:schemeClr val="dk2"/>
              </a:buClr>
              <a:buSzPts val="2000"/>
              <a:buChar char="■"/>
            </a:pPr>
            <a:r>
              <a:rPr lang="en-US" sz="2400" dirty="0"/>
              <a:t>Place the slides back in the slide boxes</a:t>
            </a:r>
          </a:p>
          <a:p>
            <a:pPr marL="384048" lvl="0" indent="-384048" algn="l" rtl="0">
              <a:lnSpc>
                <a:spcPct val="94000"/>
              </a:lnSpc>
              <a:spcBef>
                <a:spcPts val="0"/>
              </a:spcBef>
              <a:spcAft>
                <a:spcPts val="0"/>
              </a:spcAft>
              <a:buClr>
                <a:schemeClr val="dk2"/>
              </a:buClr>
              <a:buSzPts val="2000"/>
              <a:buChar char="■"/>
            </a:pPr>
            <a:r>
              <a:rPr lang="en-US" sz="2400" dirty="0"/>
              <a:t>Return the microscopes (remember to put the stage all the way down and leave the scanning objective in place)</a:t>
            </a:r>
          </a:p>
          <a:p>
            <a:pPr marL="384048" lvl="0" indent="-384048" algn="l" rtl="0">
              <a:lnSpc>
                <a:spcPct val="94000"/>
              </a:lnSpc>
              <a:spcBef>
                <a:spcPts val="0"/>
              </a:spcBef>
              <a:spcAft>
                <a:spcPts val="0"/>
              </a:spcAft>
              <a:buClr>
                <a:schemeClr val="dk2"/>
              </a:buClr>
              <a:buSzPts val="2000"/>
              <a:buChar char="■"/>
            </a:pPr>
            <a:r>
              <a:rPr lang="en-US" sz="2400" dirty="0"/>
              <a:t>Place all the material back in the lab tray neatly </a:t>
            </a:r>
          </a:p>
          <a:p>
            <a:pPr marL="384048" lvl="0" indent="-384048" algn="l" rtl="0">
              <a:lnSpc>
                <a:spcPct val="94000"/>
              </a:lnSpc>
              <a:spcBef>
                <a:spcPts val="0"/>
              </a:spcBef>
              <a:spcAft>
                <a:spcPts val="0"/>
              </a:spcAft>
              <a:buClr>
                <a:schemeClr val="dk2"/>
              </a:buClr>
              <a:buSzPts val="2000"/>
              <a:buChar char="■"/>
            </a:pPr>
            <a:r>
              <a:rPr lang="en-US" sz="2400" dirty="0"/>
              <a:t>Check the tray supply list with the supplies in the tray</a:t>
            </a:r>
          </a:p>
          <a:p>
            <a:pPr marL="384048" lvl="0" indent="-384048" algn="l" rtl="0">
              <a:lnSpc>
                <a:spcPct val="94000"/>
              </a:lnSpc>
              <a:spcBef>
                <a:spcPts val="0"/>
              </a:spcBef>
              <a:spcAft>
                <a:spcPts val="0"/>
              </a:spcAft>
              <a:buClr>
                <a:schemeClr val="dk2"/>
              </a:buClr>
              <a:buSzPts val="2000"/>
              <a:buChar char="■"/>
            </a:pPr>
            <a:r>
              <a:rPr lang="en-US" sz="2400" dirty="0"/>
              <a:t>Return the trays to the side table</a:t>
            </a:r>
          </a:p>
        </p:txBody>
      </p:sp>
      <p:sp>
        <p:nvSpPr>
          <p:cNvPr id="2" name="Slide Number Placeholder 1">
            <a:extLst>
              <a:ext uri="{FF2B5EF4-FFF2-40B4-BE49-F238E27FC236}">
                <a16:creationId xmlns:a16="http://schemas.microsoft.com/office/drawing/2014/main" id="{2C054A86-CFF6-B546-A9C5-782B402356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6" name="Rectangle 5">
            <a:extLst>
              <a:ext uri="{FF2B5EF4-FFF2-40B4-BE49-F238E27FC236}">
                <a16:creationId xmlns:a16="http://schemas.microsoft.com/office/drawing/2014/main" id="{C9E42DDC-4E34-C342-A105-C8E408205D77}"/>
              </a:ext>
            </a:extLst>
          </p:cNvPr>
          <p:cNvSpPr/>
          <p:nvPr/>
        </p:nvSpPr>
        <p:spPr>
          <a:xfrm>
            <a:off x="872444"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C4A521E-4EC1-7C41-9299-743D0E5DB9CA}"/>
              </a:ext>
            </a:extLst>
          </p:cNvPr>
          <p:cNvSpPr/>
          <p:nvPr/>
        </p:nvSpPr>
        <p:spPr>
          <a:xfrm rot="5400000">
            <a:off x="6823088"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EB0FF69-905B-E340-8D0F-3936E1FC92FD}"/>
              </a:ext>
            </a:extLst>
          </p:cNvPr>
          <p:cNvSpPr/>
          <p:nvPr/>
        </p:nvSpPr>
        <p:spPr>
          <a:xfrm>
            <a:off x="872444"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16B6BA3-05C7-854F-B207-9BDCEF5CFE16}"/>
              </a:ext>
            </a:extLst>
          </p:cNvPr>
          <p:cNvSpPr/>
          <p:nvPr/>
        </p:nvSpPr>
        <p:spPr>
          <a:xfrm>
            <a:off x="881734"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20B9BC-4357-1F45-BED5-1ED051029BFC}"/>
              </a:ext>
            </a:extLst>
          </p:cNvPr>
          <p:cNvSpPr/>
          <p:nvPr/>
        </p:nvSpPr>
        <p:spPr>
          <a:xfrm>
            <a:off x="1158661"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DC05D5-FA47-F74E-8ABE-11B5569E700F}"/>
              </a:ext>
            </a:extLst>
          </p:cNvPr>
          <p:cNvSpPr/>
          <p:nvPr/>
        </p:nvSpPr>
        <p:spPr>
          <a:xfrm>
            <a:off x="1165289"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BA43FC-A1F0-E140-A073-A29AF9FE92F2}"/>
              </a:ext>
            </a:extLst>
          </p:cNvPr>
          <p:cNvSpPr/>
          <p:nvPr/>
        </p:nvSpPr>
        <p:spPr>
          <a:xfrm>
            <a:off x="882450"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E79478-1B17-9949-8393-30CB02A625D7}"/>
              </a:ext>
            </a:extLst>
          </p:cNvPr>
          <p:cNvSpPr/>
          <p:nvPr/>
        </p:nvSpPr>
        <p:spPr>
          <a:xfrm>
            <a:off x="1167627"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03BBA6D-052D-3C4C-BA10-4DC2346F4094}"/>
              </a:ext>
            </a:extLst>
          </p:cNvPr>
          <p:cNvSpPr/>
          <p:nvPr/>
        </p:nvSpPr>
        <p:spPr>
          <a:xfrm>
            <a:off x="1165289"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406C4D-26CF-0844-8568-3F75F7F4A6CD}"/>
              </a:ext>
            </a:extLst>
          </p:cNvPr>
          <p:cNvSpPr/>
          <p:nvPr/>
        </p:nvSpPr>
        <p:spPr>
          <a:xfrm>
            <a:off x="872445"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78D0E4-C141-BE4C-A938-391D4EDCAD56}"/>
              </a:ext>
            </a:extLst>
          </p:cNvPr>
          <p:cNvSpPr/>
          <p:nvPr/>
        </p:nvSpPr>
        <p:spPr>
          <a:xfrm>
            <a:off x="889078"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AA3A9E-A058-4741-A539-B5BE0C294DCE}"/>
              </a:ext>
            </a:extLst>
          </p:cNvPr>
          <p:cNvSpPr/>
          <p:nvPr/>
        </p:nvSpPr>
        <p:spPr>
          <a:xfrm>
            <a:off x="1161003"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584B6E-2ACA-914A-92BE-D40BA0D2255B}"/>
              </a:ext>
            </a:extLst>
          </p:cNvPr>
          <p:cNvSpPr/>
          <p:nvPr/>
        </p:nvSpPr>
        <p:spPr>
          <a:xfrm>
            <a:off x="1165289"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D6E3B3-E97B-1C47-8E59-404C2C627F68}"/>
              </a:ext>
            </a:extLst>
          </p:cNvPr>
          <p:cNvSpPr/>
          <p:nvPr/>
        </p:nvSpPr>
        <p:spPr>
          <a:xfrm>
            <a:off x="872445"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D57943-D3DC-2447-BD8C-2B3C234387B8}"/>
              </a:ext>
            </a:extLst>
          </p:cNvPr>
          <p:cNvSpPr/>
          <p:nvPr/>
        </p:nvSpPr>
        <p:spPr>
          <a:xfrm>
            <a:off x="889078"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A3494A-5233-F94C-956A-9EF3F38DC6CE}"/>
              </a:ext>
            </a:extLst>
          </p:cNvPr>
          <p:cNvSpPr/>
          <p:nvPr/>
        </p:nvSpPr>
        <p:spPr>
          <a:xfrm>
            <a:off x="869294"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496085-97D0-6F4E-868A-18758FFDBEEC}"/>
              </a:ext>
            </a:extLst>
          </p:cNvPr>
          <p:cNvSpPr/>
          <p:nvPr/>
        </p:nvSpPr>
        <p:spPr>
          <a:xfrm>
            <a:off x="1171917"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01C688-B817-BE4C-BE2E-6C3724B6306B}"/>
              </a:ext>
            </a:extLst>
          </p:cNvPr>
          <p:cNvSpPr/>
          <p:nvPr/>
        </p:nvSpPr>
        <p:spPr>
          <a:xfrm>
            <a:off x="879073"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62C115A-645A-DE4F-B125-14EE4489231C}"/>
              </a:ext>
            </a:extLst>
          </p:cNvPr>
          <p:cNvSpPr/>
          <p:nvPr/>
        </p:nvSpPr>
        <p:spPr>
          <a:xfrm>
            <a:off x="882454"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144EE7-A0A3-B949-A607-3742F769010D}"/>
              </a:ext>
            </a:extLst>
          </p:cNvPr>
          <p:cNvSpPr/>
          <p:nvPr/>
        </p:nvSpPr>
        <p:spPr>
          <a:xfrm>
            <a:off x="1167631"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91311F7-8B6D-FC41-ACEC-55ED7CD0C676}"/>
              </a:ext>
            </a:extLst>
          </p:cNvPr>
          <p:cNvSpPr/>
          <p:nvPr/>
        </p:nvSpPr>
        <p:spPr>
          <a:xfrm>
            <a:off x="1165292"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044DED-9EE9-F44B-9A81-1C8B8ECB81FD}"/>
              </a:ext>
            </a:extLst>
          </p:cNvPr>
          <p:cNvSpPr/>
          <p:nvPr/>
        </p:nvSpPr>
        <p:spPr>
          <a:xfrm>
            <a:off x="885700"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5F1022-E928-D042-8616-1159FA50622C}"/>
              </a:ext>
            </a:extLst>
          </p:cNvPr>
          <p:cNvSpPr/>
          <p:nvPr/>
        </p:nvSpPr>
        <p:spPr>
          <a:xfrm>
            <a:off x="1161006"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DD60904-2BD5-084F-9EB8-FF8C66B3F6A1}"/>
              </a:ext>
            </a:extLst>
          </p:cNvPr>
          <p:cNvSpPr/>
          <p:nvPr/>
        </p:nvSpPr>
        <p:spPr>
          <a:xfrm>
            <a:off x="879076"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2F46880-724B-D44B-89B5-A13AD1CE39FA}"/>
              </a:ext>
            </a:extLst>
          </p:cNvPr>
          <p:cNvSpPr/>
          <p:nvPr/>
        </p:nvSpPr>
        <p:spPr>
          <a:xfrm>
            <a:off x="1167634"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BC053D1-61E4-1945-B0D2-9C698BF6FA1F}"/>
              </a:ext>
            </a:extLst>
          </p:cNvPr>
          <p:cNvSpPr/>
          <p:nvPr/>
        </p:nvSpPr>
        <p:spPr>
          <a:xfrm>
            <a:off x="895964"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DAD5DBA-CC70-C937-FF90-C810A08A5970}"/>
              </a:ext>
            </a:extLst>
          </p:cNvPr>
          <p:cNvSpPr>
            <a:spLocks noGrp="1"/>
          </p:cNvSpPr>
          <p:nvPr>
            <p:ph type="ftr" sz="quarter" idx="11"/>
          </p:nvPr>
        </p:nvSpPr>
        <p:spPr/>
        <p:txBody>
          <a:bodyPr/>
          <a:lstStyle/>
          <a:p>
            <a:r>
              <a:rPr lang="en-US"/>
              <a:t>Bio141 OER Lab Manual © 2022 by H. Wangerin, P. Rodgers, G. Backus is licensed under CC BY-NC-SA 4.0 </a:t>
            </a:r>
          </a:p>
        </p:txBody>
      </p:sp>
      <p:sp>
        <p:nvSpPr>
          <p:cNvPr id="4" name="TextBox 3">
            <a:extLst>
              <a:ext uri="{FF2B5EF4-FFF2-40B4-BE49-F238E27FC236}">
                <a16:creationId xmlns:a16="http://schemas.microsoft.com/office/drawing/2014/main" id="{AB5DFCA5-FDDA-A70A-F2DE-88E01423EC7F}"/>
              </a:ext>
            </a:extLst>
          </p:cNvPr>
          <p:cNvSpPr txBox="1"/>
          <p:nvPr/>
        </p:nvSpPr>
        <p:spPr>
          <a:xfrm rot="16200000">
            <a:off x="-2967445" y="3301087"/>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Tree>
    <p:extLst>
      <p:ext uri="{BB962C8B-B14F-4D97-AF65-F5344CB8AC3E}">
        <p14:creationId xmlns:p14="http://schemas.microsoft.com/office/powerpoint/2010/main" val="3091513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Rectangle 4">
            <a:extLst>
              <a:ext uri="{FF2B5EF4-FFF2-40B4-BE49-F238E27FC236}">
                <a16:creationId xmlns:a16="http://schemas.microsoft.com/office/drawing/2014/main" id="{B5BB1F09-6CAE-9743-ADA7-E0977D60C8B2}"/>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716C494F-24F6-F740-95FC-E73B467BBBE6}"/>
              </a:ext>
            </a:extLst>
          </p:cNvPr>
          <p:cNvSpPr txBox="1">
            <a:spLocks/>
          </p:cNvSpPr>
          <p:nvPr/>
        </p:nvSpPr>
        <p:spPr>
          <a:xfrm>
            <a:off x="1759226" y="-67156"/>
            <a:ext cx="98165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Introduction to Bone Tissue</a:t>
            </a:r>
          </a:p>
        </p:txBody>
      </p:sp>
      <p:sp>
        <p:nvSpPr>
          <p:cNvPr id="7" name="TextBox 6">
            <a:extLst>
              <a:ext uri="{FF2B5EF4-FFF2-40B4-BE49-F238E27FC236}">
                <a16:creationId xmlns:a16="http://schemas.microsoft.com/office/drawing/2014/main" id="{57F5DAB8-735E-5B49-955D-B85B5378844D}"/>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8" name="Rectangle 7">
            <a:extLst>
              <a:ext uri="{FF2B5EF4-FFF2-40B4-BE49-F238E27FC236}">
                <a16:creationId xmlns:a16="http://schemas.microsoft.com/office/drawing/2014/main" id="{981ECF29-F4D3-8F46-A11B-A78565BABA18}"/>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8673196-A9AA-3443-B180-E64F34A8CDF2}"/>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1625FB1-DEE5-804C-86C3-46B63C965E87}"/>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77CA3B-F231-6142-BFFC-94E78B32AC0D}"/>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703D912-95A5-B14D-A6D1-C0816A57B49E}"/>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10CA1-410C-AC49-9E9D-7DF23938B7F0}"/>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B8A211-203F-FC40-A735-9790C6C5555E}"/>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6D14CB-38CE-0B4D-9F61-0BC81C777E7F}"/>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3B1B79-375A-234B-A88D-D8518E700C21}"/>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072135-441E-D443-B628-2AD67E26E5B2}"/>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E20713-9859-1046-8DC0-8429907D8725}"/>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9E2E923-B1D8-6C4C-B43E-BC88E827959A}"/>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8115020-6294-CE4C-A1E2-4DFF2A899BBC}"/>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7FFD41D-6BD1-BE44-B452-38297830662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34C8630-6DA7-B040-846D-CCA8A9249DA0}"/>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DADDED8-61B1-5042-AF82-5A04F16D550D}"/>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0D30684-8C73-7E42-8664-1B289C9BB65E}"/>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88BB15-D39D-774E-B59F-B44219231E59}"/>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0978880-3E2E-5246-8793-867C4C3EBB01}"/>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8BBDD2-FD4D-004C-A987-5A7019C7380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138627-E4AC-5448-8FE5-5ED7E4A0945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7330FD0-FFD0-8847-AC9A-C12126C8306A}"/>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9337C91-FC86-1A47-AE67-BCF2B8172A49}"/>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8B18F4F-32C5-CD4C-AC76-279E865468A8}"/>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228BADB-DBEA-1E4F-B42D-006685CB9318}"/>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8F7D257-1A49-8944-87F5-3F134F8535E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35" name="Google Shape;94;p13">
            <a:extLst>
              <a:ext uri="{FF2B5EF4-FFF2-40B4-BE49-F238E27FC236}">
                <a16:creationId xmlns:a16="http://schemas.microsoft.com/office/drawing/2014/main" id="{0745665E-ADE4-C04E-8824-E51FFE35F87D}"/>
              </a:ext>
            </a:extLst>
          </p:cNvPr>
          <p:cNvSpPr txBox="1">
            <a:spLocks/>
          </p:cNvSpPr>
          <p:nvPr/>
        </p:nvSpPr>
        <p:spPr>
          <a:xfrm>
            <a:off x="1454431" y="1874603"/>
            <a:ext cx="11345816" cy="439036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4000"/>
              </a:lnSpc>
              <a:spcBef>
                <a:spcPts val="0"/>
              </a:spcBef>
              <a:buClr>
                <a:schemeClr val="dk1"/>
              </a:buClr>
              <a:buSzPts val="2000"/>
              <a:buFont typeface="Arial" panose="020B0604020202020204" pitchFamily="34" charset="0"/>
              <a:buNone/>
            </a:pPr>
            <a:r>
              <a:rPr lang="en-US" b="1" dirty="0">
                <a:solidFill>
                  <a:schemeClr val="dk1"/>
                </a:solidFill>
              </a:rPr>
              <a:t>Bone Tissue</a:t>
            </a:r>
          </a:p>
          <a:p>
            <a:pPr marL="342900">
              <a:spcBef>
                <a:spcPts val="0"/>
              </a:spcBef>
              <a:buClr>
                <a:schemeClr val="dk1"/>
              </a:buClr>
              <a:buSzPts val="2000"/>
            </a:pPr>
            <a:r>
              <a:rPr lang="en-US" dirty="0">
                <a:solidFill>
                  <a:schemeClr val="dk1"/>
                </a:solidFill>
              </a:rPr>
              <a:t> Case Study “Case of the Mysterious Femur Fracture” </a:t>
            </a:r>
            <a:r>
              <a:rPr lang="en-US" b="1" dirty="0">
                <a:solidFill>
                  <a:srgbClr val="C00000"/>
                </a:solidFill>
              </a:rPr>
              <a:t>(in pairs)</a:t>
            </a:r>
          </a:p>
          <a:p>
            <a:pPr marL="0" indent="0">
              <a:spcBef>
                <a:spcPts val="0"/>
              </a:spcBef>
              <a:buClr>
                <a:schemeClr val="dk1"/>
              </a:buClr>
              <a:buSzPts val="2000"/>
              <a:buFont typeface="Arial" panose="020B0604020202020204" pitchFamily="34" charset="0"/>
              <a:buNone/>
            </a:pPr>
            <a:endParaRPr lang="en-US" b="1" dirty="0">
              <a:solidFill>
                <a:srgbClr val="C00000"/>
              </a:solidFill>
            </a:endParaRPr>
          </a:p>
          <a:p>
            <a:pPr marL="342900">
              <a:spcBef>
                <a:spcPts val="0"/>
              </a:spcBef>
              <a:buClr>
                <a:schemeClr val="dk1"/>
              </a:buClr>
              <a:buSzPts val="2000"/>
            </a:pPr>
            <a:r>
              <a:rPr lang="en-US" dirty="0">
                <a:solidFill>
                  <a:schemeClr val="dk1"/>
                </a:solidFill>
              </a:rPr>
              <a:t>Activity 1: Examining the Anatomy of a Long Bone </a:t>
            </a:r>
            <a:r>
              <a:rPr lang="en-US" b="1" dirty="0">
                <a:solidFill>
                  <a:srgbClr val="C00000"/>
                </a:solidFill>
              </a:rPr>
              <a:t>(in pairs)</a:t>
            </a:r>
            <a:endParaRPr lang="en-US" dirty="0">
              <a:solidFill>
                <a:schemeClr val="dk1"/>
              </a:solidFill>
            </a:endParaRPr>
          </a:p>
          <a:p>
            <a:pPr marL="0" indent="0">
              <a:spcBef>
                <a:spcPts val="0"/>
              </a:spcBef>
              <a:buClr>
                <a:schemeClr val="dk1"/>
              </a:buClr>
              <a:buSzPts val="2000"/>
              <a:buFont typeface="Arial" panose="020B0604020202020204" pitchFamily="34" charset="0"/>
              <a:buNone/>
            </a:pPr>
            <a:endParaRPr lang="en-US" dirty="0">
              <a:solidFill>
                <a:schemeClr val="dk1"/>
              </a:solidFill>
            </a:endParaRPr>
          </a:p>
          <a:p>
            <a:pPr marL="342900">
              <a:spcBef>
                <a:spcPts val="0"/>
              </a:spcBef>
              <a:buClr>
                <a:schemeClr val="dk1"/>
              </a:buClr>
              <a:buSzPts val="2000"/>
            </a:pPr>
            <a:r>
              <a:rPr lang="en-US" dirty="0">
                <a:solidFill>
                  <a:schemeClr val="dk1"/>
                </a:solidFill>
              </a:rPr>
              <a:t>Activity 2: Examining the Cartilage Associated with Bones </a:t>
            </a:r>
            <a:r>
              <a:rPr lang="en-US" b="1" dirty="0">
                <a:solidFill>
                  <a:srgbClr val="C00000"/>
                </a:solidFill>
              </a:rPr>
              <a:t>(in pairs)</a:t>
            </a:r>
            <a:endParaRPr lang="en-US" dirty="0">
              <a:solidFill>
                <a:schemeClr val="dk1"/>
              </a:solidFill>
            </a:endParaRPr>
          </a:p>
          <a:p>
            <a:pPr marL="0" indent="0">
              <a:spcBef>
                <a:spcPts val="0"/>
              </a:spcBef>
              <a:buClr>
                <a:schemeClr val="dk1"/>
              </a:buClr>
              <a:buSzPts val="2000"/>
              <a:buFont typeface="Arial" panose="020B0604020202020204" pitchFamily="34" charset="0"/>
              <a:buNone/>
            </a:pPr>
            <a:endParaRPr lang="en-US" dirty="0">
              <a:solidFill>
                <a:schemeClr val="dk1"/>
              </a:solidFill>
            </a:endParaRPr>
          </a:p>
          <a:p>
            <a:pPr marL="342900">
              <a:spcBef>
                <a:spcPts val="0"/>
              </a:spcBef>
              <a:buClr>
                <a:schemeClr val="dk1"/>
              </a:buClr>
              <a:buSzPts val="2000"/>
            </a:pPr>
            <a:r>
              <a:rPr lang="en-US" dirty="0">
                <a:solidFill>
                  <a:schemeClr val="dk1"/>
                </a:solidFill>
              </a:rPr>
              <a:t>Activity 3: Examining the Microscopic Histology of Bone </a:t>
            </a:r>
            <a:r>
              <a:rPr lang="en-US" b="1" dirty="0">
                <a:solidFill>
                  <a:srgbClr val="C00000"/>
                </a:solidFill>
              </a:rPr>
              <a:t>(in pairs &amp; individually)</a:t>
            </a:r>
          </a:p>
          <a:p>
            <a:pPr marL="0" indent="0">
              <a:spcBef>
                <a:spcPts val="0"/>
              </a:spcBef>
              <a:buClr>
                <a:schemeClr val="dk1"/>
              </a:buClr>
              <a:buSzPts val="2000"/>
              <a:buFont typeface="Arial" panose="020B0604020202020204" pitchFamily="34" charset="0"/>
              <a:buNone/>
            </a:pPr>
            <a:endParaRPr lang="en-US" dirty="0">
              <a:solidFill>
                <a:schemeClr val="dk1"/>
              </a:solidFill>
            </a:endParaRPr>
          </a:p>
          <a:p>
            <a:pPr marL="342900">
              <a:spcBef>
                <a:spcPts val="0"/>
              </a:spcBef>
              <a:buClr>
                <a:schemeClr val="dk1"/>
              </a:buClr>
              <a:buSzPts val="2000"/>
            </a:pPr>
            <a:r>
              <a:rPr lang="en-US" dirty="0">
                <a:solidFill>
                  <a:schemeClr val="dk1"/>
                </a:solidFill>
              </a:rPr>
              <a:t>Activity 4: Examining the Components of Bones </a:t>
            </a:r>
            <a:r>
              <a:rPr lang="en-US" b="1" dirty="0">
                <a:solidFill>
                  <a:srgbClr val="C00000"/>
                </a:solidFill>
              </a:rPr>
              <a:t>(in pairs)</a:t>
            </a:r>
          </a:p>
          <a:p>
            <a:pPr marL="342900">
              <a:spcBef>
                <a:spcPts val="0"/>
              </a:spcBef>
              <a:buClr>
                <a:schemeClr val="dk1"/>
              </a:buClr>
              <a:buSzPts val="2000"/>
            </a:pPr>
            <a:endParaRPr lang="en-US" dirty="0"/>
          </a:p>
          <a:p>
            <a:pPr marL="914400" lvl="1" indent="-384048">
              <a:lnSpc>
                <a:spcPct val="94000"/>
              </a:lnSpc>
              <a:spcBef>
                <a:spcPts val="700"/>
              </a:spcBef>
              <a:buClr>
                <a:schemeClr val="dk1"/>
              </a:buClr>
              <a:buSzPts val="2000"/>
              <a:buFont typeface="Arial" panose="020B0604020202020204" pitchFamily="34" charset="0"/>
              <a:buChar char="–"/>
            </a:pPr>
            <a:endParaRPr lang="en-US" dirty="0"/>
          </a:p>
          <a:p>
            <a:pPr marL="530352" lvl="1" indent="0">
              <a:lnSpc>
                <a:spcPct val="94000"/>
              </a:lnSpc>
              <a:spcBef>
                <a:spcPts val="700"/>
              </a:spcBef>
              <a:buClr>
                <a:schemeClr val="dk2"/>
              </a:buClr>
              <a:buSzPts val="2000"/>
              <a:buFont typeface="Arial" panose="020B0604020202020204" pitchFamily="34" charset="0"/>
              <a:buNone/>
            </a:pPr>
            <a:endParaRPr lang="en-US" dirty="0">
              <a:solidFill>
                <a:schemeClr val="dk1"/>
              </a:solidFill>
            </a:endParaRPr>
          </a:p>
        </p:txBody>
      </p:sp>
      <p:sp>
        <p:nvSpPr>
          <p:cNvPr id="2" name="Footer Placeholder 1">
            <a:extLst>
              <a:ext uri="{FF2B5EF4-FFF2-40B4-BE49-F238E27FC236}">
                <a16:creationId xmlns:a16="http://schemas.microsoft.com/office/drawing/2014/main" id="{A95C8377-7E85-B0C8-DC35-8CCE6B8D93F7}"/>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181014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492DB0D9-D9DC-3B4F-AC9E-FC1C98EAFB49}"/>
              </a:ext>
            </a:extLst>
          </p:cNvPr>
          <p:cNvPicPr/>
          <p:nvPr/>
        </p:nvPicPr>
        <p:blipFill>
          <a:blip r:embed="rId2">
            <a:extLst>
              <a:ext uri="{28A0092B-C50C-407E-A947-70E740481C1C}">
                <a14:useLocalDpi xmlns:a14="http://schemas.microsoft.com/office/drawing/2010/main"/>
              </a:ext>
            </a:extLst>
          </a:blip>
          <a:stretch>
            <a:fillRect/>
          </a:stretch>
        </p:blipFill>
        <p:spPr>
          <a:xfrm>
            <a:off x="3143286" y="1523133"/>
            <a:ext cx="6562402" cy="5290184"/>
          </a:xfrm>
          <a:prstGeom prst="rect">
            <a:avLst/>
          </a:prstGeom>
        </p:spPr>
      </p:pic>
      <p:sp>
        <p:nvSpPr>
          <p:cNvPr id="40" name="Title 1">
            <a:extLst>
              <a:ext uri="{FF2B5EF4-FFF2-40B4-BE49-F238E27FC236}">
                <a16:creationId xmlns:a16="http://schemas.microsoft.com/office/drawing/2014/main" id="{BCF686D0-1B5A-BB47-B48F-B8B504DF49EA}"/>
              </a:ext>
            </a:extLst>
          </p:cNvPr>
          <p:cNvSpPr txBox="1">
            <a:spLocks/>
          </p:cNvSpPr>
          <p:nvPr/>
        </p:nvSpPr>
        <p:spPr>
          <a:xfrm>
            <a:off x="1406215" y="-78406"/>
            <a:ext cx="10704786" cy="1485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Case Study “The Mysterious Femur Fracture”</a:t>
            </a:r>
          </a:p>
        </p:txBody>
      </p:sp>
      <p:sp>
        <p:nvSpPr>
          <p:cNvPr id="3" name="Footer Placeholder 2">
            <a:extLst>
              <a:ext uri="{FF2B5EF4-FFF2-40B4-BE49-F238E27FC236}">
                <a16:creationId xmlns:a16="http://schemas.microsoft.com/office/drawing/2014/main" id="{6C19E0D1-E060-60E1-03F1-362E1FC2E784}"/>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290572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42FCC6C8-41C8-064A-8F84-7E69B1EF9E05}"/>
              </a:ext>
            </a:extLst>
          </p:cNvPr>
          <p:cNvSpPr>
            <a:spLocks noGrp="1"/>
          </p:cNvSpPr>
          <p:nvPr>
            <p:ph type="title"/>
          </p:nvPr>
        </p:nvSpPr>
        <p:spPr>
          <a:xfrm>
            <a:off x="1170556" y="81171"/>
            <a:ext cx="7137872" cy="1485900"/>
          </a:xfrm>
        </p:spPr>
        <p:txBody>
          <a:bodyPr>
            <a:normAutofit/>
          </a:bodyPr>
          <a:lstStyle/>
          <a:p>
            <a:r>
              <a:rPr lang="en-US" sz="2800" dirty="0"/>
              <a:t>Examining the Gross Anatomy of Bones</a:t>
            </a:r>
          </a:p>
        </p:txBody>
      </p:sp>
      <p:pic>
        <p:nvPicPr>
          <p:cNvPr id="39" name="Picture 38">
            <a:extLst>
              <a:ext uri="{FF2B5EF4-FFF2-40B4-BE49-F238E27FC236}">
                <a16:creationId xmlns:a16="http://schemas.microsoft.com/office/drawing/2014/main" id="{B14C9A25-72BA-834B-81FC-21DCB099DEF2}"/>
              </a:ext>
            </a:extLst>
          </p:cNvPr>
          <p:cNvPicPr/>
          <p:nvPr/>
        </p:nvPicPr>
        <p:blipFill rotWithShape="1">
          <a:blip r:embed="rId2">
            <a:extLst>
              <a:ext uri="{28A0092B-C50C-407E-A947-70E740481C1C}">
                <a14:useLocalDpi xmlns:a14="http://schemas.microsoft.com/office/drawing/2010/main"/>
              </a:ext>
            </a:extLst>
          </a:blip>
          <a:srcRect/>
          <a:stretch/>
        </p:blipFill>
        <p:spPr bwMode="auto">
          <a:xfrm>
            <a:off x="7157545" y="514355"/>
            <a:ext cx="4988932" cy="6173852"/>
          </a:xfrm>
          <a:prstGeom prst="rect">
            <a:avLst/>
          </a:prstGeom>
          <a:ln>
            <a:noFill/>
          </a:ln>
          <a:extLst>
            <a:ext uri="{53640926-AAD7-44D8-BBD7-CCE9431645EC}">
              <a14:shadowObscured xmlns:a14="http://schemas.microsoft.com/office/drawing/2010/main"/>
            </a:ext>
          </a:extLst>
        </p:spPr>
      </p:pic>
      <p:sp>
        <p:nvSpPr>
          <p:cNvPr id="41" name="TextBox 40">
            <a:extLst>
              <a:ext uri="{FF2B5EF4-FFF2-40B4-BE49-F238E27FC236}">
                <a16:creationId xmlns:a16="http://schemas.microsoft.com/office/drawing/2014/main" id="{83423904-928F-5B4B-8636-174F1D5F2C53}"/>
              </a:ext>
            </a:extLst>
          </p:cNvPr>
          <p:cNvSpPr txBox="1"/>
          <p:nvPr/>
        </p:nvSpPr>
        <p:spPr>
          <a:xfrm>
            <a:off x="2147495" y="2717922"/>
            <a:ext cx="3066858" cy="1938992"/>
          </a:xfrm>
          <a:prstGeom prst="rect">
            <a:avLst/>
          </a:prstGeom>
          <a:noFill/>
        </p:spPr>
        <p:txBody>
          <a:bodyPr wrap="square" rtlCol="0">
            <a:spAutoFit/>
          </a:bodyPr>
          <a:lstStyle/>
          <a:p>
            <a:r>
              <a:rPr lang="en-US" sz="2000" dirty="0"/>
              <a:t>Bones come in different shapes.</a:t>
            </a:r>
          </a:p>
          <a:p>
            <a:endParaRPr lang="en-US" sz="2000" dirty="0"/>
          </a:p>
          <a:p>
            <a:r>
              <a:rPr lang="en-US" sz="2000" dirty="0"/>
              <a:t>You are encouraged to view the bone shapes on the articulated skeleton.</a:t>
            </a:r>
          </a:p>
        </p:txBody>
      </p:sp>
      <p:sp>
        <p:nvSpPr>
          <p:cNvPr id="42" name="TextBox 41">
            <a:extLst>
              <a:ext uri="{FF2B5EF4-FFF2-40B4-BE49-F238E27FC236}">
                <a16:creationId xmlns:a16="http://schemas.microsoft.com/office/drawing/2014/main" id="{E64B30D8-7161-B44F-AEFC-14C533A55BEC}"/>
              </a:ext>
            </a:extLst>
          </p:cNvPr>
          <p:cNvSpPr txBox="1"/>
          <p:nvPr/>
        </p:nvSpPr>
        <p:spPr>
          <a:xfrm>
            <a:off x="10383755" y="26894"/>
            <a:ext cx="1210588" cy="369332"/>
          </a:xfrm>
          <a:prstGeom prst="rect">
            <a:avLst/>
          </a:prstGeom>
          <a:solidFill>
            <a:schemeClr val="accent4">
              <a:lumMod val="20000"/>
              <a:lumOff val="80000"/>
            </a:schemeClr>
          </a:solidFill>
        </p:spPr>
        <p:txBody>
          <a:bodyPr wrap="none" rtlCol="0">
            <a:spAutoFit/>
          </a:bodyPr>
          <a:lstStyle/>
          <a:p>
            <a:r>
              <a:rPr lang="en-US" sz="1800" b="1" dirty="0"/>
              <a:t>Activity 1</a:t>
            </a:r>
          </a:p>
        </p:txBody>
      </p:sp>
      <p:sp>
        <p:nvSpPr>
          <p:cNvPr id="3" name="Footer Placeholder 2">
            <a:extLst>
              <a:ext uri="{FF2B5EF4-FFF2-40B4-BE49-F238E27FC236}">
                <a16:creationId xmlns:a16="http://schemas.microsoft.com/office/drawing/2014/main" id="{5ACF38F4-BB30-1E43-9CC0-9314620F140B}"/>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2284814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6B892586-B7E5-4D48-9F52-B3641567F787}"/>
              </a:ext>
            </a:extLst>
          </p:cNvPr>
          <p:cNvSpPr>
            <a:spLocks noGrp="1"/>
          </p:cNvSpPr>
          <p:nvPr>
            <p:ph type="title"/>
          </p:nvPr>
        </p:nvSpPr>
        <p:spPr>
          <a:xfrm>
            <a:off x="1181141" y="-107116"/>
            <a:ext cx="5827057" cy="1485900"/>
          </a:xfrm>
        </p:spPr>
        <p:txBody>
          <a:bodyPr>
            <a:normAutofit/>
          </a:bodyPr>
          <a:lstStyle/>
          <a:p>
            <a:r>
              <a:rPr lang="en-US" sz="2800" dirty="0"/>
              <a:t>Examining the Gross Anatomy of Bones</a:t>
            </a:r>
          </a:p>
        </p:txBody>
      </p:sp>
      <p:sp>
        <p:nvSpPr>
          <p:cNvPr id="38" name="TextBox 37">
            <a:extLst>
              <a:ext uri="{FF2B5EF4-FFF2-40B4-BE49-F238E27FC236}">
                <a16:creationId xmlns:a16="http://schemas.microsoft.com/office/drawing/2014/main" id="{8D64A3C1-55C5-DD42-A2B7-DAD82B095D5A}"/>
              </a:ext>
            </a:extLst>
          </p:cNvPr>
          <p:cNvSpPr txBox="1"/>
          <p:nvPr/>
        </p:nvSpPr>
        <p:spPr>
          <a:xfrm>
            <a:off x="1667170" y="2472717"/>
            <a:ext cx="4937157" cy="2985433"/>
          </a:xfrm>
          <a:prstGeom prst="rect">
            <a:avLst/>
          </a:prstGeom>
          <a:solidFill>
            <a:schemeClr val="accent4">
              <a:lumMod val="20000"/>
              <a:lumOff val="80000"/>
            </a:schemeClr>
          </a:solidFill>
        </p:spPr>
        <p:txBody>
          <a:bodyPr wrap="square" rtlCol="0">
            <a:spAutoFit/>
          </a:bodyPr>
          <a:lstStyle/>
          <a:p>
            <a:r>
              <a:rPr lang="en-US" sz="2000" dirty="0"/>
              <a:t>Long bones have three regions:</a:t>
            </a:r>
          </a:p>
          <a:p>
            <a:pPr marL="342900" indent="-342900">
              <a:buFont typeface="Arial" panose="020B0604020202020204" pitchFamily="34" charset="0"/>
              <a:buChar char="•"/>
            </a:pPr>
            <a:r>
              <a:rPr lang="en-US" sz="2000" dirty="0"/>
              <a:t>distal epiphysis</a:t>
            </a:r>
          </a:p>
          <a:p>
            <a:pPr marL="342900" indent="-342900">
              <a:buFont typeface="Arial" panose="020B0604020202020204" pitchFamily="34" charset="0"/>
              <a:buChar char="•"/>
            </a:pPr>
            <a:r>
              <a:rPr lang="en-US" sz="2000" dirty="0"/>
              <a:t>proximal epiphysis</a:t>
            </a:r>
          </a:p>
          <a:p>
            <a:pPr marL="342900" indent="-342900">
              <a:buFont typeface="Arial" panose="020B0604020202020204" pitchFamily="34" charset="0"/>
              <a:buChar char="•"/>
            </a:pPr>
            <a:r>
              <a:rPr lang="en-US" sz="2000" dirty="0"/>
              <a:t>diaphysis</a:t>
            </a:r>
          </a:p>
          <a:p>
            <a:endParaRPr lang="en-US" sz="2000" dirty="0"/>
          </a:p>
          <a:p>
            <a:r>
              <a:rPr lang="en-US" sz="1600" dirty="0"/>
              <a:t>(we are not learning the metaphysis in lab)</a:t>
            </a:r>
          </a:p>
          <a:p>
            <a:endParaRPr lang="en-US" sz="1600" dirty="0"/>
          </a:p>
          <a:p>
            <a:r>
              <a:rPr lang="en-US" sz="2000" dirty="0"/>
              <a:t>Now draw your own labelled image of a long bone in the workbook</a:t>
            </a:r>
          </a:p>
          <a:p>
            <a:endParaRPr lang="en-US" sz="1600" dirty="0"/>
          </a:p>
        </p:txBody>
      </p:sp>
      <p:pic>
        <p:nvPicPr>
          <p:cNvPr id="39" name="Picture 38">
            <a:extLst>
              <a:ext uri="{FF2B5EF4-FFF2-40B4-BE49-F238E27FC236}">
                <a16:creationId xmlns:a16="http://schemas.microsoft.com/office/drawing/2014/main" id="{3994D172-B640-B54B-B8C4-AFD801173ADC}"/>
              </a:ext>
            </a:extLst>
          </p:cNvPr>
          <p:cNvPicPr/>
          <p:nvPr/>
        </p:nvPicPr>
        <p:blipFill>
          <a:blip r:embed="rId2">
            <a:extLst>
              <a:ext uri="{28A0092B-C50C-407E-A947-70E740481C1C}">
                <a14:useLocalDpi xmlns:a14="http://schemas.microsoft.com/office/drawing/2010/main"/>
              </a:ext>
            </a:extLst>
          </a:blip>
          <a:stretch>
            <a:fillRect/>
          </a:stretch>
        </p:blipFill>
        <p:spPr>
          <a:xfrm>
            <a:off x="6923351" y="1099934"/>
            <a:ext cx="3601479" cy="5719966"/>
          </a:xfrm>
          <a:prstGeom prst="rect">
            <a:avLst/>
          </a:prstGeom>
        </p:spPr>
      </p:pic>
      <p:sp>
        <p:nvSpPr>
          <p:cNvPr id="40" name="TextBox 39">
            <a:extLst>
              <a:ext uri="{FF2B5EF4-FFF2-40B4-BE49-F238E27FC236}">
                <a16:creationId xmlns:a16="http://schemas.microsoft.com/office/drawing/2014/main" id="{4E26E38A-3216-DD47-8657-19A934AD17D5}"/>
              </a:ext>
            </a:extLst>
          </p:cNvPr>
          <p:cNvSpPr txBox="1"/>
          <p:nvPr/>
        </p:nvSpPr>
        <p:spPr>
          <a:xfrm>
            <a:off x="10383755" y="26894"/>
            <a:ext cx="1210588" cy="369332"/>
          </a:xfrm>
          <a:prstGeom prst="rect">
            <a:avLst/>
          </a:prstGeom>
          <a:solidFill>
            <a:schemeClr val="accent4">
              <a:lumMod val="20000"/>
              <a:lumOff val="80000"/>
            </a:schemeClr>
          </a:solidFill>
        </p:spPr>
        <p:txBody>
          <a:bodyPr wrap="none" rtlCol="0">
            <a:spAutoFit/>
          </a:bodyPr>
          <a:lstStyle/>
          <a:p>
            <a:r>
              <a:rPr lang="en-US" sz="1800" b="1" dirty="0"/>
              <a:t>Activity 1</a:t>
            </a:r>
          </a:p>
        </p:txBody>
      </p:sp>
      <p:sp>
        <p:nvSpPr>
          <p:cNvPr id="3" name="Footer Placeholder 2">
            <a:extLst>
              <a:ext uri="{FF2B5EF4-FFF2-40B4-BE49-F238E27FC236}">
                <a16:creationId xmlns:a16="http://schemas.microsoft.com/office/drawing/2014/main" id="{07F07E31-5BEC-5A0C-55D0-AB60847A6625}"/>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3503111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7879BF4-C107-1540-AD70-A7E71CBD5D6C}"/>
              </a:ext>
            </a:extLst>
          </p:cNvPr>
          <p:cNvSpPr>
            <a:spLocks noGrp="1"/>
          </p:cNvSpPr>
          <p:nvPr>
            <p:ph type="title"/>
          </p:nvPr>
        </p:nvSpPr>
        <p:spPr>
          <a:xfrm>
            <a:off x="1170556" y="-37006"/>
            <a:ext cx="9112470" cy="1485900"/>
          </a:xfrm>
        </p:spPr>
        <p:txBody>
          <a:bodyPr>
            <a:normAutofit/>
          </a:bodyPr>
          <a:lstStyle/>
          <a:p>
            <a:r>
              <a:rPr lang="en-US" sz="3200" dirty="0"/>
              <a:t>Examining the Cartilage Associated with Bone</a:t>
            </a:r>
          </a:p>
        </p:txBody>
      </p:sp>
      <p:sp>
        <p:nvSpPr>
          <p:cNvPr id="40" name="TextBox 39">
            <a:extLst>
              <a:ext uri="{FF2B5EF4-FFF2-40B4-BE49-F238E27FC236}">
                <a16:creationId xmlns:a16="http://schemas.microsoft.com/office/drawing/2014/main" id="{248C09AA-C801-2341-8CE7-10BC30B033D9}"/>
              </a:ext>
            </a:extLst>
          </p:cNvPr>
          <p:cNvSpPr txBox="1"/>
          <p:nvPr/>
        </p:nvSpPr>
        <p:spPr>
          <a:xfrm>
            <a:off x="1719832" y="2733866"/>
            <a:ext cx="4186110" cy="1877437"/>
          </a:xfrm>
          <a:prstGeom prst="rect">
            <a:avLst/>
          </a:prstGeom>
          <a:solidFill>
            <a:schemeClr val="accent3">
              <a:lumMod val="40000"/>
              <a:lumOff val="60000"/>
            </a:schemeClr>
          </a:solidFill>
        </p:spPr>
        <p:txBody>
          <a:bodyPr wrap="square" rtlCol="0">
            <a:spAutoFit/>
          </a:bodyPr>
          <a:lstStyle/>
          <a:p>
            <a:r>
              <a:rPr lang="en-US" sz="2000" dirty="0"/>
              <a:t>You learned the features of cartilage in the histology lab. Here we are reviewing and learning the locations of the types of cartilage on the skeleton.</a:t>
            </a:r>
          </a:p>
          <a:p>
            <a:endParaRPr lang="en-US" sz="1600" dirty="0"/>
          </a:p>
        </p:txBody>
      </p:sp>
      <p:pic>
        <p:nvPicPr>
          <p:cNvPr id="42" name="Picture 41">
            <a:extLst>
              <a:ext uri="{FF2B5EF4-FFF2-40B4-BE49-F238E27FC236}">
                <a16:creationId xmlns:a16="http://schemas.microsoft.com/office/drawing/2014/main" id="{AC88EDB3-BE45-4946-B975-4DBBBE80D3E3}"/>
              </a:ext>
            </a:extLst>
          </p:cNvPr>
          <p:cNvPicPr/>
          <p:nvPr/>
        </p:nvPicPr>
        <p:blipFill>
          <a:blip r:embed="rId2">
            <a:extLst>
              <a:ext uri="{28A0092B-C50C-407E-A947-70E740481C1C}">
                <a14:useLocalDpi xmlns:a14="http://schemas.microsoft.com/office/drawing/2010/main"/>
              </a:ext>
            </a:extLst>
          </a:blip>
          <a:stretch>
            <a:fillRect/>
          </a:stretch>
        </p:blipFill>
        <p:spPr>
          <a:xfrm>
            <a:off x="7457090" y="1099934"/>
            <a:ext cx="4734910" cy="5666187"/>
          </a:xfrm>
          <a:prstGeom prst="rect">
            <a:avLst/>
          </a:prstGeom>
        </p:spPr>
      </p:pic>
      <p:sp>
        <p:nvSpPr>
          <p:cNvPr id="43" name="TextBox 42">
            <a:extLst>
              <a:ext uri="{FF2B5EF4-FFF2-40B4-BE49-F238E27FC236}">
                <a16:creationId xmlns:a16="http://schemas.microsoft.com/office/drawing/2014/main" id="{B7F49F02-43DC-C24C-AD23-BDC84CAD1263}"/>
              </a:ext>
            </a:extLst>
          </p:cNvPr>
          <p:cNvSpPr txBox="1"/>
          <p:nvPr/>
        </p:nvSpPr>
        <p:spPr>
          <a:xfrm>
            <a:off x="10416150" y="274201"/>
            <a:ext cx="1210588" cy="369332"/>
          </a:xfrm>
          <a:prstGeom prst="rect">
            <a:avLst/>
          </a:prstGeom>
          <a:solidFill>
            <a:schemeClr val="accent3">
              <a:lumMod val="40000"/>
              <a:lumOff val="60000"/>
            </a:schemeClr>
          </a:solidFill>
        </p:spPr>
        <p:txBody>
          <a:bodyPr wrap="none" rtlCol="0">
            <a:spAutoFit/>
          </a:bodyPr>
          <a:lstStyle/>
          <a:p>
            <a:r>
              <a:rPr lang="en-US" sz="1800" b="1" dirty="0"/>
              <a:t>Activity 1</a:t>
            </a:r>
          </a:p>
        </p:txBody>
      </p:sp>
      <p:sp>
        <p:nvSpPr>
          <p:cNvPr id="3" name="Footer Placeholder 2">
            <a:extLst>
              <a:ext uri="{FF2B5EF4-FFF2-40B4-BE49-F238E27FC236}">
                <a16:creationId xmlns:a16="http://schemas.microsoft.com/office/drawing/2014/main" id="{9D63F868-0FE7-12AD-038F-C893BAE65F5B}"/>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519541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7879BF4-C107-1540-AD70-A7E71CBD5D6C}"/>
              </a:ext>
            </a:extLst>
          </p:cNvPr>
          <p:cNvSpPr>
            <a:spLocks noGrp="1"/>
          </p:cNvSpPr>
          <p:nvPr>
            <p:ph type="title"/>
          </p:nvPr>
        </p:nvSpPr>
        <p:spPr>
          <a:xfrm>
            <a:off x="1170556" y="-37006"/>
            <a:ext cx="9112470" cy="1485900"/>
          </a:xfrm>
        </p:spPr>
        <p:txBody>
          <a:bodyPr>
            <a:normAutofit/>
          </a:bodyPr>
          <a:lstStyle/>
          <a:p>
            <a:r>
              <a:rPr lang="en-US" sz="3200" dirty="0"/>
              <a:t>Examining the Cartilage Associated with Bone</a:t>
            </a:r>
          </a:p>
        </p:txBody>
      </p:sp>
      <p:sp>
        <p:nvSpPr>
          <p:cNvPr id="40" name="TextBox 39">
            <a:extLst>
              <a:ext uri="{FF2B5EF4-FFF2-40B4-BE49-F238E27FC236}">
                <a16:creationId xmlns:a16="http://schemas.microsoft.com/office/drawing/2014/main" id="{248C09AA-C801-2341-8CE7-10BC30B033D9}"/>
              </a:ext>
            </a:extLst>
          </p:cNvPr>
          <p:cNvSpPr txBox="1"/>
          <p:nvPr/>
        </p:nvSpPr>
        <p:spPr>
          <a:xfrm>
            <a:off x="1719832" y="2733866"/>
            <a:ext cx="4186110" cy="1569660"/>
          </a:xfrm>
          <a:prstGeom prst="rect">
            <a:avLst/>
          </a:prstGeom>
          <a:solidFill>
            <a:schemeClr val="accent3">
              <a:lumMod val="40000"/>
              <a:lumOff val="60000"/>
            </a:schemeClr>
          </a:solidFill>
        </p:spPr>
        <p:txBody>
          <a:bodyPr wrap="square" rtlCol="0">
            <a:spAutoFit/>
          </a:bodyPr>
          <a:lstStyle/>
          <a:p>
            <a:r>
              <a:rPr lang="en-US" sz="2000" dirty="0"/>
              <a:t>Identify the type of cartilage in each area of the skeleton. You will need to know the specific names of these areas as well.</a:t>
            </a:r>
          </a:p>
          <a:p>
            <a:endParaRPr lang="en-US" sz="1600" dirty="0"/>
          </a:p>
        </p:txBody>
      </p:sp>
      <p:sp>
        <p:nvSpPr>
          <p:cNvPr id="43" name="TextBox 42">
            <a:extLst>
              <a:ext uri="{FF2B5EF4-FFF2-40B4-BE49-F238E27FC236}">
                <a16:creationId xmlns:a16="http://schemas.microsoft.com/office/drawing/2014/main" id="{B7F49F02-43DC-C24C-AD23-BDC84CAD1263}"/>
              </a:ext>
            </a:extLst>
          </p:cNvPr>
          <p:cNvSpPr txBox="1"/>
          <p:nvPr/>
        </p:nvSpPr>
        <p:spPr>
          <a:xfrm>
            <a:off x="10416150" y="274201"/>
            <a:ext cx="1210588" cy="369332"/>
          </a:xfrm>
          <a:prstGeom prst="rect">
            <a:avLst/>
          </a:prstGeom>
          <a:solidFill>
            <a:schemeClr val="accent3">
              <a:lumMod val="40000"/>
              <a:lumOff val="60000"/>
            </a:schemeClr>
          </a:solidFill>
        </p:spPr>
        <p:txBody>
          <a:bodyPr wrap="none" rtlCol="0">
            <a:spAutoFit/>
          </a:bodyPr>
          <a:lstStyle/>
          <a:p>
            <a:r>
              <a:rPr lang="en-US" sz="1800" b="1" dirty="0"/>
              <a:t>Activity 1</a:t>
            </a:r>
          </a:p>
        </p:txBody>
      </p:sp>
      <p:grpSp>
        <p:nvGrpSpPr>
          <p:cNvPr id="37" name="Group 36">
            <a:extLst>
              <a:ext uri="{FF2B5EF4-FFF2-40B4-BE49-F238E27FC236}">
                <a16:creationId xmlns:a16="http://schemas.microsoft.com/office/drawing/2014/main" id="{772E4710-838E-604B-B3AB-66E6B8ED70D3}"/>
              </a:ext>
            </a:extLst>
          </p:cNvPr>
          <p:cNvGrpSpPr>
            <a:grpSpLocks noChangeAspect="1"/>
          </p:cNvGrpSpPr>
          <p:nvPr/>
        </p:nvGrpSpPr>
        <p:grpSpPr>
          <a:xfrm>
            <a:off x="7440628" y="1369471"/>
            <a:ext cx="4186110" cy="5443317"/>
            <a:chOff x="-114375" y="0"/>
            <a:chExt cx="6229358" cy="7253514"/>
          </a:xfrm>
        </p:grpSpPr>
        <p:pic>
          <p:nvPicPr>
            <p:cNvPr id="39" name="Picture 38">
              <a:extLst>
                <a:ext uri="{FF2B5EF4-FFF2-40B4-BE49-F238E27FC236}">
                  <a16:creationId xmlns:a16="http://schemas.microsoft.com/office/drawing/2014/main" id="{9ED76B7F-3B38-F24F-8C27-A1E062BA40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771" y="0"/>
              <a:ext cx="3037844" cy="6858000"/>
            </a:xfrm>
            <a:prstGeom prst="rect">
              <a:avLst/>
            </a:prstGeom>
          </p:spPr>
        </p:pic>
        <p:sp>
          <p:nvSpPr>
            <p:cNvPr id="41" name="Oval 40">
              <a:extLst>
                <a:ext uri="{FF2B5EF4-FFF2-40B4-BE49-F238E27FC236}">
                  <a16:creationId xmlns:a16="http://schemas.microsoft.com/office/drawing/2014/main" id="{3014372B-C78C-F24F-8CC9-F02E522C8612}"/>
                </a:ext>
              </a:extLst>
            </p:cNvPr>
            <p:cNvSpPr/>
            <p:nvPr/>
          </p:nvSpPr>
          <p:spPr>
            <a:xfrm>
              <a:off x="2368049" y="474918"/>
              <a:ext cx="182880" cy="2286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4" name="Oval 43">
              <a:extLst>
                <a:ext uri="{FF2B5EF4-FFF2-40B4-BE49-F238E27FC236}">
                  <a16:creationId xmlns:a16="http://schemas.microsoft.com/office/drawing/2014/main" id="{E3D536B8-71C1-DB4B-ACF7-39045339A7FD}"/>
                </a:ext>
              </a:extLst>
            </p:cNvPr>
            <p:cNvSpPr/>
            <p:nvPr/>
          </p:nvSpPr>
          <p:spPr>
            <a:xfrm>
              <a:off x="2059709" y="443024"/>
              <a:ext cx="182880" cy="2286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5" name="Oval 44">
              <a:extLst>
                <a:ext uri="{FF2B5EF4-FFF2-40B4-BE49-F238E27FC236}">
                  <a16:creationId xmlns:a16="http://schemas.microsoft.com/office/drawing/2014/main" id="{8511496C-A544-0B45-897D-26238EC70826}"/>
                </a:ext>
              </a:extLst>
            </p:cNvPr>
            <p:cNvSpPr/>
            <p:nvPr/>
          </p:nvSpPr>
          <p:spPr>
            <a:xfrm>
              <a:off x="1867612" y="1828792"/>
              <a:ext cx="182880" cy="2286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6" name="Oval 45">
              <a:extLst>
                <a:ext uri="{FF2B5EF4-FFF2-40B4-BE49-F238E27FC236}">
                  <a16:creationId xmlns:a16="http://schemas.microsoft.com/office/drawing/2014/main" id="{910DE0F2-030F-C24A-8839-A21228DCEB46}"/>
                </a:ext>
              </a:extLst>
            </p:cNvPr>
            <p:cNvSpPr/>
            <p:nvPr/>
          </p:nvSpPr>
          <p:spPr>
            <a:xfrm>
              <a:off x="2065374" y="2429475"/>
              <a:ext cx="228600" cy="18288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7" name="Oval 46">
              <a:extLst>
                <a:ext uri="{FF2B5EF4-FFF2-40B4-BE49-F238E27FC236}">
                  <a16:creationId xmlns:a16="http://schemas.microsoft.com/office/drawing/2014/main" id="{F9CF9ACD-284F-2F47-8533-2DA092E764E7}"/>
                </a:ext>
              </a:extLst>
            </p:cNvPr>
            <p:cNvSpPr/>
            <p:nvPr/>
          </p:nvSpPr>
          <p:spPr>
            <a:xfrm>
              <a:off x="2091599" y="3033802"/>
              <a:ext cx="182880" cy="2286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8" name="Oval 47">
              <a:extLst>
                <a:ext uri="{FF2B5EF4-FFF2-40B4-BE49-F238E27FC236}">
                  <a16:creationId xmlns:a16="http://schemas.microsoft.com/office/drawing/2014/main" id="{1959E4A4-63AB-8645-A35C-C75B2E67B098}"/>
                </a:ext>
              </a:extLst>
            </p:cNvPr>
            <p:cNvSpPr/>
            <p:nvPr/>
          </p:nvSpPr>
          <p:spPr>
            <a:xfrm>
              <a:off x="1584788" y="4653478"/>
              <a:ext cx="274320" cy="18288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9" name="Oval 48">
              <a:extLst>
                <a:ext uri="{FF2B5EF4-FFF2-40B4-BE49-F238E27FC236}">
                  <a16:creationId xmlns:a16="http://schemas.microsoft.com/office/drawing/2014/main" id="{898736D5-33EB-E047-9341-81B3F6871AE2}"/>
                </a:ext>
              </a:extLst>
            </p:cNvPr>
            <p:cNvSpPr/>
            <p:nvPr/>
          </p:nvSpPr>
          <p:spPr>
            <a:xfrm>
              <a:off x="1155949" y="2268230"/>
              <a:ext cx="228600" cy="2286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cxnSp>
          <p:nvCxnSpPr>
            <p:cNvPr id="50" name="Straight Arrow Connector 49">
              <a:extLst>
                <a:ext uri="{FF2B5EF4-FFF2-40B4-BE49-F238E27FC236}">
                  <a16:creationId xmlns:a16="http://schemas.microsoft.com/office/drawing/2014/main" id="{BD16B8E9-5CA0-FA46-847C-20875E79A4CA}"/>
                </a:ext>
              </a:extLst>
            </p:cNvPr>
            <p:cNvCxnSpPr/>
            <p:nvPr/>
          </p:nvCxnSpPr>
          <p:spPr>
            <a:xfrm flipH="1">
              <a:off x="2550929" y="589218"/>
              <a:ext cx="73152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4D571A31-A82B-3A49-A55D-A529B6F67956}"/>
                </a:ext>
              </a:extLst>
            </p:cNvPr>
            <p:cNvCxnSpPr>
              <a:cxnSpLocks/>
            </p:cNvCxnSpPr>
            <p:nvPr/>
          </p:nvCxnSpPr>
          <p:spPr>
            <a:xfrm flipH="1">
              <a:off x="2274479" y="3148102"/>
              <a:ext cx="140492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E9F3D9C6-9690-D840-9B5C-4AD91C7FC4DF}"/>
                </a:ext>
              </a:extLst>
            </p:cNvPr>
            <p:cNvCxnSpPr>
              <a:cxnSpLocks/>
            </p:cNvCxnSpPr>
            <p:nvPr/>
          </p:nvCxnSpPr>
          <p:spPr>
            <a:xfrm flipH="1">
              <a:off x="2293974" y="2515416"/>
              <a:ext cx="140492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3F9B2E0F-0334-024B-92D0-A7C670370CC9}"/>
                </a:ext>
              </a:extLst>
            </p:cNvPr>
            <p:cNvCxnSpPr>
              <a:cxnSpLocks/>
            </p:cNvCxnSpPr>
            <p:nvPr/>
          </p:nvCxnSpPr>
          <p:spPr>
            <a:xfrm>
              <a:off x="1101717" y="589218"/>
              <a:ext cx="96614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8E3E7762-BE8C-8842-8151-C8CC8334F3A1}"/>
                </a:ext>
              </a:extLst>
            </p:cNvPr>
            <p:cNvCxnSpPr>
              <a:cxnSpLocks/>
            </p:cNvCxnSpPr>
            <p:nvPr/>
          </p:nvCxnSpPr>
          <p:spPr>
            <a:xfrm>
              <a:off x="878803" y="1951063"/>
              <a:ext cx="96614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C0F29BCC-A5EE-B64E-A87F-50F2029C543F}"/>
                </a:ext>
              </a:extLst>
            </p:cNvPr>
            <p:cNvCxnSpPr>
              <a:cxnSpLocks/>
            </p:cNvCxnSpPr>
            <p:nvPr/>
          </p:nvCxnSpPr>
          <p:spPr>
            <a:xfrm>
              <a:off x="189807" y="2382530"/>
              <a:ext cx="96614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23D96036-8A11-9C49-95BC-D8EE7DF6A30C}"/>
                </a:ext>
              </a:extLst>
            </p:cNvPr>
            <p:cNvCxnSpPr>
              <a:cxnSpLocks/>
            </p:cNvCxnSpPr>
            <p:nvPr/>
          </p:nvCxnSpPr>
          <p:spPr>
            <a:xfrm>
              <a:off x="618646" y="4759094"/>
              <a:ext cx="96614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TextBox 20">
              <a:extLst>
                <a:ext uri="{FF2B5EF4-FFF2-40B4-BE49-F238E27FC236}">
                  <a16:creationId xmlns:a16="http://schemas.microsoft.com/office/drawing/2014/main" id="{DE138A37-66E7-1A47-9D67-51E663D3F67E}"/>
                </a:ext>
              </a:extLst>
            </p:cNvPr>
            <p:cNvSpPr txBox="1"/>
            <p:nvPr/>
          </p:nvSpPr>
          <p:spPr>
            <a:xfrm>
              <a:off x="-114375" y="6738300"/>
              <a:ext cx="6229358" cy="515214"/>
            </a:xfrm>
            <a:prstGeom prst="rect">
              <a:avLst/>
            </a:prstGeom>
            <a:noFill/>
          </p:spPr>
          <p:txBody>
            <a:bodyPr wrap="square" rtlCol="0">
              <a:noAutofit/>
            </a:bodyPr>
            <a:lstStyle/>
            <a:p>
              <a:pPr marL="0" marR="0" algn="ctr">
                <a:lnSpc>
                  <a:spcPct val="107000"/>
                </a:lnSpc>
                <a:spcBef>
                  <a:spcPts val="0"/>
                </a:spcBef>
                <a:spcAft>
                  <a:spcPts val="800"/>
                </a:spcAft>
              </a:pPr>
              <a:r>
                <a:rPr lang="en-US" sz="12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Cartilage on skeleton</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3" name="Footer Placeholder 2">
            <a:extLst>
              <a:ext uri="{FF2B5EF4-FFF2-40B4-BE49-F238E27FC236}">
                <a16:creationId xmlns:a16="http://schemas.microsoft.com/office/drawing/2014/main" id="{19F0B458-5996-E5C7-92E2-3E47FFD630F9}"/>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3236203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7879BF4-C107-1540-AD70-A7E71CBD5D6C}"/>
              </a:ext>
            </a:extLst>
          </p:cNvPr>
          <p:cNvSpPr>
            <a:spLocks noGrp="1"/>
          </p:cNvSpPr>
          <p:nvPr>
            <p:ph type="title"/>
          </p:nvPr>
        </p:nvSpPr>
        <p:spPr>
          <a:xfrm>
            <a:off x="1170556" y="-37006"/>
            <a:ext cx="9112470" cy="1485900"/>
          </a:xfrm>
        </p:spPr>
        <p:txBody>
          <a:bodyPr>
            <a:normAutofit/>
          </a:bodyPr>
          <a:lstStyle/>
          <a:p>
            <a:r>
              <a:rPr lang="en-US" sz="3200" dirty="0"/>
              <a:t>Examining the Cartilage Associated with Bone</a:t>
            </a:r>
          </a:p>
        </p:txBody>
      </p:sp>
      <p:sp>
        <p:nvSpPr>
          <p:cNvPr id="40" name="TextBox 39">
            <a:extLst>
              <a:ext uri="{FF2B5EF4-FFF2-40B4-BE49-F238E27FC236}">
                <a16:creationId xmlns:a16="http://schemas.microsoft.com/office/drawing/2014/main" id="{248C09AA-C801-2341-8CE7-10BC30B033D9}"/>
              </a:ext>
            </a:extLst>
          </p:cNvPr>
          <p:cNvSpPr txBox="1"/>
          <p:nvPr/>
        </p:nvSpPr>
        <p:spPr>
          <a:xfrm>
            <a:off x="1731517" y="1844653"/>
            <a:ext cx="9874580" cy="954107"/>
          </a:xfrm>
          <a:prstGeom prst="rect">
            <a:avLst/>
          </a:prstGeom>
          <a:solidFill>
            <a:schemeClr val="accent3">
              <a:lumMod val="40000"/>
              <a:lumOff val="60000"/>
            </a:schemeClr>
          </a:solidFill>
        </p:spPr>
        <p:txBody>
          <a:bodyPr wrap="square" rtlCol="0">
            <a:spAutoFit/>
          </a:bodyPr>
          <a:lstStyle/>
          <a:p>
            <a:r>
              <a:rPr lang="en-US" sz="2000" dirty="0"/>
              <a:t>Now you will review the three different types of cartilage and identify the structures indicated in the drawings below.</a:t>
            </a:r>
          </a:p>
          <a:p>
            <a:endParaRPr lang="en-US" sz="1600" dirty="0"/>
          </a:p>
        </p:txBody>
      </p:sp>
      <p:sp>
        <p:nvSpPr>
          <p:cNvPr id="43" name="TextBox 42">
            <a:extLst>
              <a:ext uri="{FF2B5EF4-FFF2-40B4-BE49-F238E27FC236}">
                <a16:creationId xmlns:a16="http://schemas.microsoft.com/office/drawing/2014/main" id="{B7F49F02-43DC-C24C-AD23-BDC84CAD1263}"/>
              </a:ext>
            </a:extLst>
          </p:cNvPr>
          <p:cNvSpPr txBox="1"/>
          <p:nvPr/>
        </p:nvSpPr>
        <p:spPr>
          <a:xfrm>
            <a:off x="10416150" y="274201"/>
            <a:ext cx="1210588" cy="369332"/>
          </a:xfrm>
          <a:prstGeom prst="rect">
            <a:avLst/>
          </a:prstGeom>
          <a:solidFill>
            <a:schemeClr val="accent3">
              <a:lumMod val="40000"/>
              <a:lumOff val="60000"/>
            </a:schemeClr>
          </a:solidFill>
        </p:spPr>
        <p:txBody>
          <a:bodyPr wrap="none" rtlCol="0">
            <a:spAutoFit/>
          </a:bodyPr>
          <a:lstStyle/>
          <a:p>
            <a:r>
              <a:rPr lang="en-US" sz="1800" b="1" dirty="0"/>
              <a:t>Activity 1</a:t>
            </a:r>
          </a:p>
        </p:txBody>
      </p:sp>
      <p:grpSp>
        <p:nvGrpSpPr>
          <p:cNvPr id="58" name="Group 57">
            <a:extLst>
              <a:ext uri="{FF2B5EF4-FFF2-40B4-BE49-F238E27FC236}">
                <a16:creationId xmlns:a16="http://schemas.microsoft.com/office/drawing/2014/main" id="{59A72E4C-ACD4-6F41-BB65-C7D00046B7F6}"/>
              </a:ext>
            </a:extLst>
          </p:cNvPr>
          <p:cNvGrpSpPr/>
          <p:nvPr/>
        </p:nvGrpSpPr>
        <p:grpSpPr>
          <a:xfrm>
            <a:off x="3043114" y="3279913"/>
            <a:ext cx="6485892" cy="2733040"/>
            <a:chOff x="-1" y="0"/>
            <a:chExt cx="6485892" cy="2733204"/>
          </a:xfrm>
        </p:grpSpPr>
        <p:grpSp>
          <p:nvGrpSpPr>
            <p:cNvPr id="59" name="Group 58">
              <a:extLst>
                <a:ext uri="{FF2B5EF4-FFF2-40B4-BE49-F238E27FC236}">
                  <a16:creationId xmlns:a16="http://schemas.microsoft.com/office/drawing/2014/main" id="{94FFE230-39E8-C040-93B5-D88317473589}"/>
                </a:ext>
              </a:extLst>
            </p:cNvPr>
            <p:cNvGrpSpPr/>
            <p:nvPr/>
          </p:nvGrpSpPr>
          <p:grpSpPr>
            <a:xfrm>
              <a:off x="-1" y="0"/>
              <a:ext cx="6485892" cy="2408577"/>
              <a:chOff x="-29269" y="0"/>
              <a:chExt cx="6486142" cy="2408577"/>
            </a:xfrm>
          </p:grpSpPr>
          <p:grpSp>
            <p:nvGrpSpPr>
              <p:cNvPr id="61" name="Group 60">
                <a:extLst>
                  <a:ext uri="{FF2B5EF4-FFF2-40B4-BE49-F238E27FC236}">
                    <a16:creationId xmlns:a16="http://schemas.microsoft.com/office/drawing/2014/main" id="{8A924B6C-8B47-9548-9E5B-BDAEBE4670C5}"/>
                  </a:ext>
                </a:extLst>
              </p:cNvPr>
              <p:cNvGrpSpPr/>
              <p:nvPr/>
            </p:nvGrpSpPr>
            <p:grpSpPr>
              <a:xfrm>
                <a:off x="-29269" y="0"/>
                <a:ext cx="6323389" cy="2408577"/>
                <a:chOff x="-29270" y="0"/>
                <a:chExt cx="6323745" cy="2408763"/>
              </a:xfrm>
            </p:grpSpPr>
            <p:pic>
              <p:nvPicPr>
                <p:cNvPr id="63" name="Picture 62" descr="A picture containing text&#10;&#10;Description automatically generated">
                  <a:extLst>
                    <a:ext uri="{FF2B5EF4-FFF2-40B4-BE49-F238E27FC236}">
                      <a16:creationId xmlns:a16="http://schemas.microsoft.com/office/drawing/2014/main" id="{2780AC07-5C2C-BF44-8F0C-547824CD21B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50289" y="257791"/>
                  <a:ext cx="1772093" cy="1616148"/>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21EAE7B-EEBE-9947-84CC-475BFCF69E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22382" y="257792"/>
                  <a:ext cx="1772093" cy="1616147"/>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135CB673-2C5F-8244-8D8B-6B62A7D37F7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66798" y="257791"/>
                  <a:ext cx="1772093" cy="1616148"/>
                </a:xfrm>
                <a:prstGeom prst="rect">
                  <a:avLst/>
                </a:prstGeom>
              </p:spPr>
            </p:pic>
            <p:cxnSp>
              <p:nvCxnSpPr>
                <p:cNvPr id="66" name="Straight Arrow Connector 65">
                  <a:extLst>
                    <a:ext uri="{FF2B5EF4-FFF2-40B4-BE49-F238E27FC236}">
                      <a16:creationId xmlns:a16="http://schemas.microsoft.com/office/drawing/2014/main" id="{0CF8EB52-366E-9845-AFDB-EC89C31E3EB0}"/>
                    </a:ext>
                  </a:extLst>
                </p:cNvPr>
                <p:cNvCxnSpPr>
                  <a:cxnSpLocks/>
                </p:cNvCxnSpPr>
                <p:nvPr/>
              </p:nvCxnSpPr>
              <p:spPr>
                <a:xfrm>
                  <a:off x="5256403" y="223520"/>
                  <a:ext cx="42148" cy="3479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EE54533-D880-7841-81D0-09CBBACDDAFA}"/>
                    </a:ext>
                  </a:extLst>
                </p:cNvPr>
                <p:cNvCxnSpPr>
                  <a:cxnSpLocks/>
                </p:cNvCxnSpPr>
                <p:nvPr/>
              </p:nvCxnSpPr>
              <p:spPr>
                <a:xfrm>
                  <a:off x="3468143" y="223520"/>
                  <a:ext cx="201649" cy="580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0761914-62DA-A84D-9013-3F609B443341}"/>
                    </a:ext>
                  </a:extLst>
                </p:cNvPr>
                <p:cNvCxnSpPr>
                  <a:cxnSpLocks/>
                </p:cNvCxnSpPr>
                <p:nvPr/>
              </p:nvCxnSpPr>
              <p:spPr>
                <a:xfrm>
                  <a:off x="1178626" y="223520"/>
                  <a:ext cx="372554" cy="6299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BFDB894-94FA-8D46-BA2C-9C12841FD6BA}"/>
                    </a:ext>
                  </a:extLst>
                </p:cNvPr>
                <p:cNvCxnSpPr/>
                <p:nvPr/>
              </p:nvCxnSpPr>
              <p:spPr>
                <a:xfrm>
                  <a:off x="1141226" y="2277976"/>
                  <a:ext cx="153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C82CF10-52F5-ED41-8D3E-B467936786EE}"/>
                    </a:ext>
                  </a:extLst>
                </p:cNvPr>
                <p:cNvCxnSpPr/>
                <p:nvPr/>
              </p:nvCxnSpPr>
              <p:spPr>
                <a:xfrm>
                  <a:off x="2899134" y="2277976"/>
                  <a:ext cx="153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6818E94-4A6A-064B-8A77-60525B29DABC}"/>
                    </a:ext>
                  </a:extLst>
                </p:cNvPr>
                <p:cNvCxnSpPr/>
                <p:nvPr/>
              </p:nvCxnSpPr>
              <p:spPr>
                <a:xfrm>
                  <a:off x="4657042" y="2277976"/>
                  <a:ext cx="153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24">
                  <a:extLst>
                    <a:ext uri="{FF2B5EF4-FFF2-40B4-BE49-F238E27FC236}">
                      <a16:creationId xmlns:a16="http://schemas.microsoft.com/office/drawing/2014/main" id="{773FC8FC-ED01-5044-96F9-A087DFA47CE0}"/>
                    </a:ext>
                  </a:extLst>
                </p:cNvPr>
                <p:cNvSpPr txBox="1"/>
                <p:nvPr/>
              </p:nvSpPr>
              <p:spPr>
                <a:xfrm>
                  <a:off x="386103" y="0"/>
                  <a:ext cx="5907815"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Type of cell:		         Name of cavity for cell:	                       Type of fiber:</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73" name="TextBox 30">
                  <a:extLst>
                    <a:ext uri="{FF2B5EF4-FFF2-40B4-BE49-F238E27FC236}">
                      <a16:creationId xmlns:a16="http://schemas.microsoft.com/office/drawing/2014/main" id="{3393EB03-1C92-BC40-B77A-27C2C1717640}"/>
                    </a:ext>
                  </a:extLst>
                </p:cNvPr>
                <p:cNvSpPr txBox="1"/>
                <p:nvPr/>
              </p:nvSpPr>
              <p:spPr>
                <a:xfrm>
                  <a:off x="-29270" y="1873939"/>
                  <a:ext cx="1374853" cy="534824"/>
                </a:xfrm>
                <a:prstGeom prst="rect">
                  <a:avLst/>
                </a:prstGeom>
                <a:noFill/>
              </p:spPr>
              <p:txBody>
                <a:bodyPr wrap="square" rtlCol="0">
                  <a:noAutofit/>
                </a:bodyPr>
                <a:lstStyle/>
                <a:p>
                  <a:pPr marL="0" marR="0">
                    <a:lnSpc>
                      <a:spcPct val="107000"/>
                    </a:lnSpc>
                    <a:spcBef>
                      <a:spcPts val="0"/>
                    </a:spcBef>
                    <a:spcAft>
                      <a:spcPts val="800"/>
                    </a:spcAft>
                  </a:pPr>
                  <a:r>
                    <a:rPr lang="en-US" sz="10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Type of cartilage:</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62" name="Picture 61" descr="A picture containing icon&#10;&#10;Description automatically generated">
                <a:extLst>
                  <a:ext uri="{FF2B5EF4-FFF2-40B4-BE49-F238E27FC236}">
                    <a16:creationId xmlns:a16="http://schemas.microsoft.com/office/drawing/2014/main" id="{37A87BCE-F4E6-DD42-B1F6-6B499D1E02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2078" y="1798983"/>
                <a:ext cx="264795" cy="238125"/>
              </a:xfrm>
              <a:prstGeom prst="rect">
                <a:avLst/>
              </a:prstGeom>
            </p:spPr>
          </p:pic>
        </p:grpSp>
        <p:sp>
          <p:nvSpPr>
            <p:cNvPr id="60" name="TextBox 20">
              <a:extLst>
                <a:ext uri="{FF2B5EF4-FFF2-40B4-BE49-F238E27FC236}">
                  <a16:creationId xmlns:a16="http://schemas.microsoft.com/office/drawing/2014/main" id="{F3EA22DB-2033-F043-80A3-598142D0E5DB}"/>
                </a:ext>
              </a:extLst>
            </p:cNvPr>
            <p:cNvSpPr txBox="1"/>
            <p:nvPr/>
          </p:nvSpPr>
          <p:spPr>
            <a:xfrm>
              <a:off x="1092200" y="2286000"/>
              <a:ext cx="4841875" cy="447204"/>
            </a:xfrm>
            <a:prstGeom prst="rect">
              <a:avLst/>
            </a:prstGeom>
            <a:noFill/>
          </p:spPr>
          <p:txBody>
            <a:bodyPr wrap="square" rtlCol="0">
              <a:noAutofit/>
            </a:bodyPr>
            <a:lstStyle/>
            <a:p>
              <a:pPr marL="0" marR="0" algn="ctr">
                <a:lnSpc>
                  <a:spcPct val="107000"/>
                </a:lnSpc>
                <a:spcBef>
                  <a:spcPts val="0"/>
                </a:spcBef>
                <a:spcAft>
                  <a:spcPts val="800"/>
                </a:spcAft>
              </a:pPr>
              <a:r>
                <a:rPr lang="en-US" sz="12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Cartilage types</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3" name="Footer Placeholder 2">
            <a:extLst>
              <a:ext uri="{FF2B5EF4-FFF2-40B4-BE49-F238E27FC236}">
                <a16:creationId xmlns:a16="http://schemas.microsoft.com/office/drawing/2014/main" id="{D876B8F7-6DAB-5360-489C-397528993AFC}"/>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2318302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752BE-E00D-774E-8C6D-5DFBC439FC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10" name="Rectangle 9">
            <a:extLst>
              <a:ext uri="{FF2B5EF4-FFF2-40B4-BE49-F238E27FC236}">
                <a16:creationId xmlns:a16="http://schemas.microsoft.com/office/drawing/2014/main" id="{7C890662-00B1-8E4A-AF11-7B2A133D6FC5}"/>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B5E85A-CCD9-C744-B6F7-109361C728BF}"/>
              </a:ext>
            </a:extLst>
          </p:cNvPr>
          <p:cNvSpPr txBox="1"/>
          <p:nvPr/>
        </p:nvSpPr>
        <p:spPr>
          <a:xfrm rot="16200000">
            <a:off x="-3149658" y="3324283"/>
            <a:ext cx="6858000" cy="553998"/>
          </a:xfrm>
          <a:prstGeom prst="rect">
            <a:avLst/>
          </a:prstGeom>
          <a:noFill/>
        </p:spPr>
        <p:txBody>
          <a:bodyPr wrap="square" rtlCol="0">
            <a:spAutoFit/>
          </a:bodyPr>
          <a:lstStyle/>
          <a:p>
            <a:pPr algn="ctr"/>
            <a:r>
              <a:rPr lang="en-US" sz="3000" dirty="0">
                <a:latin typeface="Chalkduster" panose="03050602040202020205" pitchFamily="66" charset="77"/>
              </a:rPr>
              <a:t>Introduction to Bone Tissue</a:t>
            </a:r>
          </a:p>
        </p:txBody>
      </p:sp>
      <p:sp>
        <p:nvSpPr>
          <p:cNvPr id="12" name="Rectangle 11">
            <a:extLst>
              <a:ext uri="{FF2B5EF4-FFF2-40B4-BE49-F238E27FC236}">
                <a16:creationId xmlns:a16="http://schemas.microsoft.com/office/drawing/2014/main" id="{FB48CF57-2D94-7B45-BB6A-8CD8E358BC72}"/>
              </a:ext>
            </a:extLst>
          </p:cNvPr>
          <p:cNvSpPr/>
          <p:nvPr/>
        </p:nvSpPr>
        <p:spPr>
          <a:xfrm rot="5400000">
            <a:off x="6526537" y="-4255627"/>
            <a:ext cx="298173" cy="11028069"/>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310EFA-BF6C-384C-91E5-6CF91DBF6EF4}"/>
              </a:ext>
            </a:extLst>
          </p:cNvPr>
          <p:cNvSpPr/>
          <p:nvPr/>
        </p:nvSpPr>
        <p:spPr>
          <a:xfrm>
            <a:off x="575893" y="3312"/>
            <a:ext cx="572439" cy="6877878"/>
          </a:xfrm>
          <a:prstGeom prst="rect">
            <a:avLst/>
          </a:prstGeom>
          <a:solidFill>
            <a:schemeClr val="accent4">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8383A8-DAE6-4F40-BDF1-A6C037F15E12}"/>
              </a:ext>
            </a:extLst>
          </p:cNvPr>
          <p:cNvSpPr/>
          <p:nvPr/>
        </p:nvSpPr>
        <p:spPr>
          <a:xfrm>
            <a:off x="585183" y="6569765"/>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F95104-04AE-774D-AA15-17FAF6191FE6}"/>
              </a:ext>
            </a:extLst>
          </p:cNvPr>
          <p:cNvSpPr/>
          <p:nvPr/>
        </p:nvSpPr>
        <p:spPr>
          <a:xfrm>
            <a:off x="862110" y="6264967"/>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14D5EE-4221-E041-ABA4-2F17C52371B4}"/>
              </a:ext>
            </a:extLst>
          </p:cNvPr>
          <p:cNvSpPr/>
          <p:nvPr/>
        </p:nvSpPr>
        <p:spPr>
          <a:xfrm>
            <a:off x="868738" y="3279913"/>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460C8F-EFCC-5447-A466-918BCE0FCB44}"/>
              </a:ext>
            </a:extLst>
          </p:cNvPr>
          <p:cNvSpPr/>
          <p:nvPr/>
        </p:nvSpPr>
        <p:spPr>
          <a:xfrm>
            <a:off x="585899" y="53472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BBB0B-064C-4045-953F-C444AACDA2F6}"/>
              </a:ext>
            </a:extLst>
          </p:cNvPr>
          <p:cNvSpPr/>
          <p:nvPr/>
        </p:nvSpPr>
        <p:spPr>
          <a:xfrm>
            <a:off x="871076" y="5658682"/>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1B5EC3-890F-A548-A19C-4329A9BCCF82}"/>
              </a:ext>
            </a:extLst>
          </p:cNvPr>
          <p:cNvSpPr/>
          <p:nvPr/>
        </p:nvSpPr>
        <p:spPr>
          <a:xfrm>
            <a:off x="868738" y="503914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3B7B10-6BF7-5B4E-8B1F-D2CB3F24A95B}"/>
              </a:ext>
            </a:extLst>
          </p:cNvPr>
          <p:cNvSpPr/>
          <p:nvPr/>
        </p:nvSpPr>
        <p:spPr>
          <a:xfrm>
            <a:off x="575894" y="4731030"/>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A477BF-A2F0-F741-94BD-B633DE61CD38}"/>
              </a:ext>
            </a:extLst>
          </p:cNvPr>
          <p:cNvSpPr/>
          <p:nvPr/>
        </p:nvSpPr>
        <p:spPr>
          <a:xfrm>
            <a:off x="592527" y="4121438"/>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4273B2-AE3B-C74C-8806-59A787D3EA2F}"/>
              </a:ext>
            </a:extLst>
          </p:cNvPr>
          <p:cNvSpPr/>
          <p:nvPr/>
        </p:nvSpPr>
        <p:spPr>
          <a:xfrm>
            <a:off x="864452" y="4432857"/>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286ED7-C935-B342-8AEF-358E039F6103}"/>
              </a:ext>
            </a:extLst>
          </p:cNvPr>
          <p:cNvSpPr/>
          <p:nvPr/>
        </p:nvSpPr>
        <p:spPr>
          <a:xfrm>
            <a:off x="868738" y="3833192"/>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AEA2B3-2007-0746-BFA7-537679504634}"/>
              </a:ext>
            </a:extLst>
          </p:cNvPr>
          <p:cNvSpPr/>
          <p:nvPr/>
        </p:nvSpPr>
        <p:spPr>
          <a:xfrm>
            <a:off x="575894" y="353833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652FE-B363-3546-A922-E65CE211F7C8}"/>
              </a:ext>
            </a:extLst>
          </p:cNvPr>
          <p:cNvSpPr/>
          <p:nvPr/>
        </p:nvSpPr>
        <p:spPr>
          <a:xfrm>
            <a:off x="592527" y="2915488"/>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97D101-ED57-644A-ADD7-F2CC87F76522}"/>
              </a:ext>
            </a:extLst>
          </p:cNvPr>
          <p:cNvSpPr/>
          <p:nvPr/>
        </p:nvSpPr>
        <p:spPr>
          <a:xfrm>
            <a:off x="572743" y="5953532"/>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25FFA1-A84A-E344-B79F-1A0B4F986058}"/>
              </a:ext>
            </a:extLst>
          </p:cNvPr>
          <p:cNvSpPr/>
          <p:nvPr/>
        </p:nvSpPr>
        <p:spPr>
          <a:xfrm>
            <a:off x="875366" y="2607367"/>
            <a:ext cx="279592" cy="298173"/>
          </a:xfrm>
          <a:prstGeom prst="rect">
            <a:avLst/>
          </a:prstGeom>
          <a:solidFill>
            <a:srgbClr val="FBE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731391-43AF-6442-8754-DCFB1C639D60}"/>
              </a:ext>
            </a:extLst>
          </p:cNvPr>
          <p:cNvSpPr/>
          <p:nvPr/>
        </p:nvSpPr>
        <p:spPr>
          <a:xfrm>
            <a:off x="582522" y="2299255"/>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3D586A-D6B9-F64A-B96C-0EF1EC3280E3}"/>
              </a:ext>
            </a:extLst>
          </p:cNvPr>
          <p:cNvSpPr/>
          <p:nvPr/>
        </p:nvSpPr>
        <p:spPr>
          <a:xfrm>
            <a:off x="585903" y="1689663"/>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1642C-7BBB-3F41-9B6F-38CC6D046D39}"/>
              </a:ext>
            </a:extLst>
          </p:cNvPr>
          <p:cNvSpPr/>
          <p:nvPr/>
        </p:nvSpPr>
        <p:spPr>
          <a:xfrm>
            <a:off x="871080" y="2001082"/>
            <a:ext cx="279592" cy="29817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1D8740-7BD2-074C-8CA0-C99D9A208079}"/>
              </a:ext>
            </a:extLst>
          </p:cNvPr>
          <p:cNvSpPr/>
          <p:nvPr/>
        </p:nvSpPr>
        <p:spPr>
          <a:xfrm>
            <a:off x="868741" y="1394794"/>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E88487-4C9A-C94C-AF75-BC2A59B90120}"/>
              </a:ext>
            </a:extLst>
          </p:cNvPr>
          <p:cNvSpPr/>
          <p:nvPr/>
        </p:nvSpPr>
        <p:spPr>
          <a:xfrm>
            <a:off x="589149" y="1099934"/>
            <a:ext cx="279592" cy="298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CDDC3D-427F-8547-9FD1-298857B03731}"/>
              </a:ext>
            </a:extLst>
          </p:cNvPr>
          <p:cNvSpPr/>
          <p:nvPr/>
        </p:nvSpPr>
        <p:spPr>
          <a:xfrm>
            <a:off x="864455" y="801761"/>
            <a:ext cx="279592" cy="298173"/>
          </a:xfrm>
          <a:prstGeom prst="rect">
            <a:avLst/>
          </a:prstGeom>
          <a:solidFill>
            <a:srgbClr val="FFB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FDF801-8CC7-A542-8EFB-B30A086AA54F}"/>
              </a:ext>
            </a:extLst>
          </p:cNvPr>
          <p:cNvSpPr/>
          <p:nvPr/>
        </p:nvSpPr>
        <p:spPr>
          <a:xfrm>
            <a:off x="582525" y="510213"/>
            <a:ext cx="279592" cy="2981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640AF3-A70F-584C-BBAC-7AD90A3C8BBA}"/>
              </a:ext>
            </a:extLst>
          </p:cNvPr>
          <p:cNvSpPr/>
          <p:nvPr/>
        </p:nvSpPr>
        <p:spPr>
          <a:xfrm>
            <a:off x="871083" y="198788"/>
            <a:ext cx="279592" cy="29817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28F0A-E9F6-1046-A0F3-B20338BBAA24}"/>
              </a:ext>
            </a:extLst>
          </p:cNvPr>
          <p:cNvSpPr/>
          <p:nvPr/>
        </p:nvSpPr>
        <p:spPr>
          <a:xfrm>
            <a:off x="599413" y="-9940"/>
            <a:ext cx="275953" cy="1822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D1BD70D6-0A63-D346-869F-09E383C62ACC}"/>
              </a:ext>
            </a:extLst>
          </p:cNvPr>
          <p:cNvSpPr>
            <a:spLocks noGrp="1"/>
          </p:cNvSpPr>
          <p:nvPr>
            <p:ph type="title"/>
          </p:nvPr>
        </p:nvSpPr>
        <p:spPr>
          <a:xfrm>
            <a:off x="1137423" y="-7743"/>
            <a:ext cx="10831315" cy="1485900"/>
          </a:xfrm>
        </p:spPr>
        <p:txBody>
          <a:bodyPr>
            <a:normAutofit/>
          </a:bodyPr>
          <a:lstStyle/>
          <a:p>
            <a:r>
              <a:rPr lang="en-US" sz="3200" dirty="0"/>
              <a:t>Examining the Microscopic Histology of Bone</a:t>
            </a:r>
          </a:p>
        </p:txBody>
      </p:sp>
      <p:sp>
        <p:nvSpPr>
          <p:cNvPr id="38" name="TextBox 37">
            <a:extLst>
              <a:ext uri="{FF2B5EF4-FFF2-40B4-BE49-F238E27FC236}">
                <a16:creationId xmlns:a16="http://schemas.microsoft.com/office/drawing/2014/main" id="{A5B7DEF9-4B97-2348-9D34-0CA8D386D24C}"/>
              </a:ext>
            </a:extLst>
          </p:cNvPr>
          <p:cNvSpPr txBox="1"/>
          <p:nvPr/>
        </p:nvSpPr>
        <p:spPr>
          <a:xfrm>
            <a:off x="1339651" y="3064574"/>
            <a:ext cx="2528597" cy="1569660"/>
          </a:xfrm>
          <a:prstGeom prst="rect">
            <a:avLst/>
          </a:prstGeom>
          <a:solidFill>
            <a:schemeClr val="accent2">
              <a:lumMod val="40000"/>
              <a:lumOff val="60000"/>
            </a:schemeClr>
          </a:solidFill>
        </p:spPr>
        <p:txBody>
          <a:bodyPr wrap="square" rtlCol="0">
            <a:spAutoFit/>
          </a:bodyPr>
          <a:lstStyle/>
          <a:p>
            <a:r>
              <a:rPr lang="en-US" sz="2000" dirty="0"/>
              <a:t>Bone can be </a:t>
            </a:r>
            <a:r>
              <a:rPr lang="en-US" sz="2000" b="1" dirty="0">
                <a:solidFill>
                  <a:schemeClr val="accent5"/>
                </a:solidFill>
              </a:rPr>
              <a:t>compact</a:t>
            </a:r>
            <a:r>
              <a:rPr lang="en-US" sz="2000" dirty="0"/>
              <a:t> (made of osteons) or </a:t>
            </a:r>
            <a:r>
              <a:rPr lang="en-US" sz="2000" b="1" dirty="0">
                <a:solidFill>
                  <a:srgbClr val="00B0F0"/>
                </a:solidFill>
              </a:rPr>
              <a:t>spongy </a:t>
            </a:r>
            <a:r>
              <a:rPr lang="en-US" sz="2000" dirty="0">
                <a:solidFill>
                  <a:schemeClr val="tx1"/>
                </a:solidFill>
              </a:rPr>
              <a:t>(made of trabeculae)</a:t>
            </a:r>
          </a:p>
          <a:p>
            <a:endParaRPr lang="en-US" sz="1600" dirty="0"/>
          </a:p>
        </p:txBody>
      </p:sp>
      <p:pic>
        <p:nvPicPr>
          <p:cNvPr id="39" name="Picture 38">
            <a:extLst>
              <a:ext uri="{FF2B5EF4-FFF2-40B4-BE49-F238E27FC236}">
                <a16:creationId xmlns:a16="http://schemas.microsoft.com/office/drawing/2014/main" id="{7C00AE31-B570-9E42-906E-C061A7867785}"/>
              </a:ext>
            </a:extLst>
          </p:cNvPr>
          <p:cNvPicPr/>
          <p:nvPr/>
        </p:nvPicPr>
        <p:blipFill>
          <a:blip r:embed="rId2">
            <a:extLst>
              <a:ext uri="{28A0092B-C50C-407E-A947-70E740481C1C}">
                <a14:useLocalDpi xmlns:a14="http://schemas.microsoft.com/office/drawing/2010/main"/>
              </a:ext>
            </a:extLst>
          </a:blip>
          <a:stretch>
            <a:fillRect/>
          </a:stretch>
        </p:blipFill>
        <p:spPr>
          <a:xfrm>
            <a:off x="4059568" y="1888930"/>
            <a:ext cx="7435745" cy="4930969"/>
          </a:xfrm>
          <a:prstGeom prst="rect">
            <a:avLst/>
          </a:prstGeom>
        </p:spPr>
      </p:pic>
      <mc:AlternateContent xmlns:mc="http://schemas.openxmlformats.org/markup-compatibility/2006" xmlns:p14="http://schemas.microsoft.com/office/powerpoint/2010/main">
        <mc:Choice Requires="p14">
          <p:contentPart p14:bwMode="auto" r:id="rId3">
            <p14:nvContentPartPr>
              <p14:cNvPr id="40" name="Ink 39">
                <a:extLst>
                  <a:ext uri="{FF2B5EF4-FFF2-40B4-BE49-F238E27FC236}">
                    <a16:creationId xmlns:a16="http://schemas.microsoft.com/office/drawing/2014/main" id="{CD8CE97A-5E44-714C-9DDB-4DA374CF4EB2}"/>
                  </a:ext>
                </a:extLst>
              </p14:cNvPr>
              <p14:cNvContentPartPr/>
              <p14:nvPr/>
            </p14:nvContentPartPr>
            <p14:xfrm>
              <a:off x="4405048" y="2220590"/>
              <a:ext cx="667080" cy="14040"/>
            </p14:xfrm>
          </p:contentPart>
        </mc:Choice>
        <mc:Fallback xmlns="">
          <p:pic>
            <p:nvPicPr>
              <p:cNvPr id="40" name="Ink 39">
                <a:extLst>
                  <a:ext uri="{FF2B5EF4-FFF2-40B4-BE49-F238E27FC236}">
                    <a16:creationId xmlns:a16="http://schemas.microsoft.com/office/drawing/2014/main" id="{CD8CE97A-5E44-714C-9DDB-4DA374CF4EB2}"/>
                  </a:ext>
                </a:extLst>
              </p:cNvPr>
              <p:cNvPicPr/>
              <p:nvPr/>
            </p:nvPicPr>
            <p:blipFill>
              <a:blip r:embed="rId4"/>
              <a:stretch>
                <a:fillRect/>
              </a:stretch>
            </p:blipFill>
            <p:spPr>
              <a:xfrm>
                <a:off x="4369048" y="2148590"/>
                <a:ext cx="73872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 name="Ink 40">
                <a:extLst>
                  <a:ext uri="{FF2B5EF4-FFF2-40B4-BE49-F238E27FC236}">
                    <a16:creationId xmlns:a16="http://schemas.microsoft.com/office/drawing/2014/main" id="{3077B8CB-3AB2-954B-9B6A-78661BB38E4C}"/>
                  </a:ext>
                </a:extLst>
              </p14:cNvPr>
              <p14:cNvContentPartPr/>
              <p14:nvPr/>
            </p14:nvContentPartPr>
            <p14:xfrm>
              <a:off x="9812968" y="5566070"/>
              <a:ext cx="598320" cy="360"/>
            </p14:xfrm>
          </p:contentPart>
        </mc:Choice>
        <mc:Fallback xmlns="">
          <p:pic>
            <p:nvPicPr>
              <p:cNvPr id="41" name="Ink 40">
                <a:extLst>
                  <a:ext uri="{FF2B5EF4-FFF2-40B4-BE49-F238E27FC236}">
                    <a16:creationId xmlns:a16="http://schemas.microsoft.com/office/drawing/2014/main" id="{3077B8CB-3AB2-954B-9B6A-78661BB38E4C}"/>
                  </a:ext>
                </a:extLst>
              </p:cNvPr>
              <p:cNvPicPr/>
              <p:nvPr/>
            </p:nvPicPr>
            <p:blipFill>
              <a:blip r:embed="rId6"/>
              <a:stretch>
                <a:fillRect/>
              </a:stretch>
            </p:blipFill>
            <p:spPr>
              <a:xfrm>
                <a:off x="9776968" y="5494070"/>
                <a:ext cx="669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 name="Ink 41">
                <a:extLst>
                  <a:ext uri="{FF2B5EF4-FFF2-40B4-BE49-F238E27FC236}">
                    <a16:creationId xmlns:a16="http://schemas.microsoft.com/office/drawing/2014/main" id="{D7F50060-1D8D-0940-948A-0A85CED7FD05}"/>
                  </a:ext>
                </a:extLst>
              </p14:cNvPr>
              <p14:cNvContentPartPr/>
              <p14:nvPr/>
            </p14:nvContentPartPr>
            <p14:xfrm>
              <a:off x="6701488" y="2292590"/>
              <a:ext cx="613080" cy="20520"/>
            </p14:xfrm>
          </p:contentPart>
        </mc:Choice>
        <mc:Fallback xmlns="">
          <p:pic>
            <p:nvPicPr>
              <p:cNvPr id="42" name="Ink 41">
                <a:extLst>
                  <a:ext uri="{FF2B5EF4-FFF2-40B4-BE49-F238E27FC236}">
                    <a16:creationId xmlns:a16="http://schemas.microsoft.com/office/drawing/2014/main" id="{D7F50060-1D8D-0940-948A-0A85CED7FD05}"/>
                  </a:ext>
                </a:extLst>
              </p:cNvPr>
              <p:cNvPicPr/>
              <p:nvPr/>
            </p:nvPicPr>
            <p:blipFill>
              <a:blip r:embed="rId8"/>
              <a:stretch>
                <a:fillRect/>
              </a:stretch>
            </p:blipFill>
            <p:spPr>
              <a:xfrm>
                <a:off x="6665488" y="2220590"/>
                <a:ext cx="68472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k 42">
                <a:extLst>
                  <a:ext uri="{FF2B5EF4-FFF2-40B4-BE49-F238E27FC236}">
                    <a16:creationId xmlns:a16="http://schemas.microsoft.com/office/drawing/2014/main" id="{8DDF4D08-FCEC-9D42-ADFA-B6F6B12BAA8B}"/>
                  </a:ext>
                </a:extLst>
              </p14:cNvPr>
              <p14:cNvContentPartPr/>
              <p14:nvPr/>
            </p14:nvContentPartPr>
            <p14:xfrm>
              <a:off x="6970408" y="6426470"/>
              <a:ext cx="718560" cy="10080"/>
            </p14:xfrm>
          </p:contentPart>
        </mc:Choice>
        <mc:Fallback xmlns="">
          <p:pic>
            <p:nvPicPr>
              <p:cNvPr id="43" name="Ink 42">
                <a:extLst>
                  <a:ext uri="{FF2B5EF4-FFF2-40B4-BE49-F238E27FC236}">
                    <a16:creationId xmlns:a16="http://schemas.microsoft.com/office/drawing/2014/main" id="{8DDF4D08-FCEC-9D42-ADFA-B6F6B12BAA8B}"/>
                  </a:ext>
                </a:extLst>
              </p:cNvPr>
              <p:cNvPicPr/>
              <p:nvPr/>
            </p:nvPicPr>
            <p:blipFill>
              <a:blip r:embed="rId10"/>
              <a:stretch>
                <a:fillRect/>
              </a:stretch>
            </p:blipFill>
            <p:spPr>
              <a:xfrm>
                <a:off x="6934408" y="6354470"/>
                <a:ext cx="790200" cy="153720"/>
              </a:xfrm>
              <a:prstGeom prst="rect">
                <a:avLst/>
              </a:prstGeom>
            </p:spPr>
          </p:pic>
        </mc:Fallback>
      </mc:AlternateContent>
      <p:sp>
        <p:nvSpPr>
          <p:cNvPr id="44" name="TextBox 43">
            <a:extLst>
              <a:ext uri="{FF2B5EF4-FFF2-40B4-BE49-F238E27FC236}">
                <a16:creationId xmlns:a16="http://schemas.microsoft.com/office/drawing/2014/main" id="{2E30DB6A-3566-2A46-B5F7-B5FA6882462D}"/>
              </a:ext>
            </a:extLst>
          </p:cNvPr>
          <p:cNvSpPr txBox="1"/>
          <p:nvPr/>
        </p:nvSpPr>
        <p:spPr>
          <a:xfrm>
            <a:off x="10383755" y="26894"/>
            <a:ext cx="1080745" cy="369332"/>
          </a:xfrm>
          <a:prstGeom prst="rect">
            <a:avLst/>
          </a:prstGeom>
          <a:solidFill>
            <a:schemeClr val="accent2">
              <a:lumMod val="40000"/>
              <a:lumOff val="60000"/>
            </a:schemeClr>
          </a:solidFill>
        </p:spPr>
        <p:txBody>
          <a:bodyPr wrap="none" rtlCol="0">
            <a:spAutoFit/>
          </a:bodyPr>
          <a:lstStyle/>
          <a:p>
            <a:r>
              <a:rPr lang="en-US" sz="1800" b="1" dirty="0"/>
              <a:t>Activity </a:t>
            </a:r>
            <a:r>
              <a:rPr lang="en-US" b="1" dirty="0"/>
              <a:t>3</a:t>
            </a:r>
            <a:endParaRPr lang="en-US" sz="1800" b="1" dirty="0"/>
          </a:p>
        </p:txBody>
      </p:sp>
      <p:sp>
        <p:nvSpPr>
          <p:cNvPr id="3" name="Footer Placeholder 2">
            <a:extLst>
              <a:ext uri="{FF2B5EF4-FFF2-40B4-BE49-F238E27FC236}">
                <a16:creationId xmlns:a16="http://schemas.microsoft.com/office/drawing/2014/main" id="{1DCFF5C1-8313-0138-7D8A-149E72B35230}"/>
              </a:ext>
            </a:extLst>
          </p:cNvPr>
          <p:cNvSpPr>
            <a:spLocks noGrp="1"/>
          </p:cNvSpPr>
          <p:nvPr>
            <p:ph type="ftr" sz="quarter" idx="11"/>
          </p:nvPr>
        </p:nvSpPr>
        <p:spPr/>
        <p:txBody>
          <a:bodyPr/>
          <a:lstStyle/>
          <a:p>
            <a:r>
              <a:rPr lang="en-US"/>
              <a:t>Bio141 OER Lab Manual © 2022 by H. Wangerin, P. Rodgers, G. Backus is licensed under CC BY-NC-SA 4.0 </a:t>
            </a:r>
          </a:p>
        </p:txBody>
      </p:sp>
    </p:spTree>
    <p:extLst>
      <p:ext uri="{BB962C8B-B14F-4D97-AF65-F5344CB8AC3E}">
        <p14:creationId xmlns:p14="http://schemas.microsoft.com/office/powerpoint/2010/main" val="2564285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9800</TotalTime>
  <Words>1255</Words>
  <Application>Microsoft Macintosh PowerPoint</Application>
  <PresentationFormat>Widescreen</PresentationFormat>
  <Paragraphs>175</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 Light</vt:lpstr>
      <vt:lpstr>Arial</vt:lpstr>
      <vt:lpstr>Chalkduster</vt:lpstr>
      <vt:lpstr>Calibri</vt:lpstr>
      <vt:lpstr>Source Sans Pro</vt:lpstr>
      <vt:lpstr>Office Theme</vt:lpstr>
      <vt:lpstr>Introduction to Bones</vt:lpstr>
      <vt:lpstr>PowerPoint Presentation</vt:lpstr>
      <vt:lpstr>PowerPoint Presentation</vt:lpstr>
      <vt:lpstr>Examining the Gross Anatomy of Bones</vt:lpstr>
      <vt:lpstr>Examining the Gross Anatomy of Bones</vt:lpstr>
      <vt:lpstr>Examining the Cartilage Associated with Bone</vt:lpstr>
      <vt:lpstr>Examining the Cartilage Associated with Bone</vt:lpstr>
      <vt:lpstr>Examining the Cartilage Associated with Bone</vt:lpstr>
      <vt:lpstr>Examining the Microscopic Histology of Bone</vt:lpstr>
      <vt:lpstr>Examining the Microscopic Histology of Bone</vt:lpstr>
      <vt:lpstr>Examining the Microscopic Histology of Bone</vt:lpstr>
      <vt:lpstr>Examining the Microscopic Histology of Bone</vt:lpstr>
      <vt:lpstr>Examining the Microscopic Histology of Bone</vt:lpstr>
      <vt:lpstr>Examining the Components of Bone</vt:lpstr>
      <vt:lpstr>Examining the Components of Bone</vt:lpstr>
      <vt:lpstr>Examining the Components of Bone</vt:lpstr>
      <vt:lpstr>Examining the Components of Bone</vt:lpstr>
      <vt:lpstr>Lab Clean-Up: Before you leave be sure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(Unit 6) and Integument (Unit 7) </dc:title>
  <cp:lastModifiedBy>Gillian Backus</cp:lastModifiedBy>
  <cp:revision>171</cp:revision>
  <dcterms:modified xsi:type="dcterms:W3CDTF">2023-03-24T18:56:32Z</dcterms:modified>
</cp:coreProperties>
</file>