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60" r:id="rId6"/>
    <p:sldId id="263" r:id="rId7"/>
    <p:sldId id="262" r:id="rId8"/>
    <p:sldId id="277" r:id="rId9"/>
    <p:sldId id="278" r:id="rId10"/>
    <p:sldId id="279" r:id="rId11"/>
    <p:sldId id="280" r:id="rId12"/>
    <p:sldId id="281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BFF"/>
    <a:srgbClr val="CADFB8"/>
    <a:srgbClr val="355121"/>
    <a:srgbClr val="C3D6B1"/>
    <a:srgbClr val="A9E0A0"/>
    <a:srgbClr val="92E35C"/>
    <a:srgbClr val="8BD757"/>
    <a:srgbClr val="76B74A"/>
    <a:srgbClr val="446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7F55C-EB82-EB44-A3A9-EA929660B17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0BA3F-D15D-D242-A538-D93ED115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2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F47D-EFD1-184B-AD46-6623C6AF5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C7167-36C0-AC43-A628-CF2EE64AC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0FBC-1E74-874E-A4C4-9C1E1F00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E6E2-5EB5-CE46-8C8E-115DC6D420BD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657EA-039D-4240-94AD-D6DB3975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7BA37-1469-E04A-8325-01DE8CD3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B36F-DE31-A14C-A570-F556FD23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06888-F353-B54E-8191-5595469D3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78E38-8783-874C-B7D2-A3FE272D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F08E-0D38-4540-9A32-7D16ABC25145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F2EF-3274-3D45-BD08-21EA3EBF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21316-CBE0-374F-9640-3264263D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0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75803-7F7A-4544-AFC0-6C8551F1B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6A40E-5A31-4A4A-BB65-C6327A793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053EE-C866-754A-B8D2-40B40323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4D57-41A5-CD4E-A693-7A5232A8D086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D0D45-ED4D-6245-AB9E-A62088BE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AB82A-FC4B-834B-A929-10398292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228-D152-2148-9ACC-A802C775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3E34D-2C24-E14D-AC14-E818113EB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3D515-A6C8-404A-B9D9-720EA32E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3D8-A3E2-D44C-9D6D-B13C082E191D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2517F-3719-1548-8673-30B7CAED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9D878-501F-9040-91FA-8A3677D6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0C1F-0A15-8E43-8F99-4FCBC4D7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99CFA-DEE8-F640-8C35-B034C2EC3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2A372-1CBD-3F4A-9512-14E614A8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12E2-7D14-404E-ACF7-76A0AEF1D184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54970-5EE3-4945-9127-BD1EDEFF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FA88B-D6F1-8440-B93E-653CB1A7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1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2A15-4347-0844-9949-26D58222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3B40-12A5-CD41-AAC3-06F93157D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B82B5-9989-B144-966B-8AD6CBA61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F78BE-5395-0A40-A2F5-981F8B1F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BC89-DCA8-1649-89F9-794FBC294781}" type="datetime1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D7B45-64EB-E94A-84DE-7A1345F2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81FBE-5AB4-DF4C-93CD-A58C4C3A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9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9A13-AEFA-FC4A-ABF1-1963F0E9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D3326-78A6-5442-B668-C285FA330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278AE-EE73-2C4F-B57E-9A57F6CDA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3C77D-FA76-CE4C-9807-BC2151F09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677180-70D1-B84B-BD18-BAAACC66C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69F57-AF8A-4D4D-B9EC-35104F22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E78-58BB-4C44-8C75-69CD1D94B884}" type="datetime1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4CD820-3D7B-F94A-A584-BC838076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CDB24-5AB8-6B49-9F28-3C61F9FB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0910-E40D-1845-8884-20F523B8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6FB06-A77F-6B47-8525-5C79E434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3DBE-8C27-DE4F-BC2D-107E206BCBE5}" type="datetime1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F69C5-36BF-4E43-9F11-0B69836C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77531-0D39-3149-9765-A1F18F6D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0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B76EB-A91B-4A43-8E81-5B03A60F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FB12-0FCB-C14A-9140-E781A623259C}" type="datetime1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24E0D-C492-1D41-87B0-651392E8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2FD1C-6979-4142-9F10-B431F59D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3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B708-04E6-BB46-8BED-294BD3CB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7F276-64B8-CC4B-AE14-E70C692C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6553D-572F-8744-9503-97E9D8485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76F67-FFE6-3F4E-B32B-1A588FAB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8E2A-72AC-EA46-B208-1ECCF03FF60F}" type="datetime1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C8A9E-653E-2E47-A3F3-BFA5FE41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54485-7107-7E41-A71D-5320E61D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25FE-05EE-174B-A2F3-C83124FE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EB19C-374A-0D48-BB67-9C84D0958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92FC2-D36B-F843-916B-FE9E900C1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F071B-6CE9-B44A-8CD4-3C7B8978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722F-C444-0449-81DF-C4D720A316F5}" type="datetime1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2D912-3010-5A44-A7F7-CD264AB8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EC210-509D-5B49-A56C-3708FE2E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0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BD7DC-038F-2B4C-BBD8-96016E43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B5D8A-4AC6-1E43-B023-9CA0E734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8B398-066F-AA48-B32A-1A8C2C978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D623-304B-774F-BB51-778199B3E245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EE3BB-4CC3-004F-A82E-E45CE5006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29465-BC2E-A445-B915-5EB0E42FF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37E8-A4CA-284C-84AA-E7A9F7D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hinglink.com/scene/105115809771788697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isc-online.com/learn/natural-science/life-science/ap11403/a-typical-animal-cel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5F44-69F5-4441-8429-06C3A27D5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/>
          <a:lstStyle/>
          <a:p>
            <a:r>
              <a:rPr lang="en-US" dirty="0"/>
              <a:t>Microscope Lab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D0ED7-65D1-1B48-BE65-7B05513EB3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2700" y="6362700"/>
            <a:ext cx="3149600" cy="482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3D5B8-DB14-D14B-B3B6-99BC9181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0F62B-680F-A24D-B00D-1283F16C9716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66C78-75E6-A243-81F5-4E494E195BF0}"/>
              </a:ext>
            </a:extLst>
          </p:cNvPr>
          <p:cNvSpPr/>
          <p:nvPr/>
        </p:nvSpPr>
        <p:spPr>
          <a:xfrm>
            <a:off x="-94113" y="-27432"/>
            <a:ext cx="1485928" cy="132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BC938F-0171-9145-9D06-80BB3FD9E297}"/>
              </a:ext>
            </a:extLst>
          </p:cNvPr>
          <p:cNvSpPr/>
          <p:nvPr/>
        </p:nvSpPr>
        <p:spPr>
          <a:xfrm>
            <a:off x="865491" y="752245"/>
            <a:ext cx="1485928" cy="1320800"/>
          </a:xfrm>
          <a:prstGeom prst="rect">
            <a:avLst/>
          </a:prstGeom>
          <a:solidFill>
            <a:srgbClr val="76B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F30CF1-F287-0345-A40D-53AC32031871}"/>
              </a:ext>
            </a:extLst>
          </p:cNvPr>
          <p:cNvSpPr/>
          <p:nvPr/>
        </p:nvSpPr>
        <p:spPr>
          <a:xfrm>
            <a:off x="1925877" y="87"/>
            <a:ext cx="1485928" cy="1320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58EBF6-B49A-2045-9635-ADB778C86647}"/>
              </a:ext>
            </a:extLst>
          </p:cNvPr>
          <p:cNvSpPr/>
          <p:nvPr/>
        </p:nvSpPr>
        <p:spPr>
          <a:xfrm>
            <a:off x="3070718" y="776604"/>
            <a:ext cx="1485928" cy="1320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4C8E6D9-48C5-246B-E43D-B5DDD389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11407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9816548" cy="1325563"/>
          </a:xfrm>
        </p:spPr>
        <p:txBody>
          <a:bodyPr/>
          <a:lstStyle/>
          <a:p>
            <a:r>
              <a:rPr lang="en-US" dirty="0"/>
              <a:t>Field Diameter and Review of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10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9FB5-943A-5B47-81CB-241F782894D5}"/>
              </a:ext>
            </a:extLst>
          </p:cNvPr>
          <p:cNvSpPr txBox="1"/>
          <p:nvPr/>
        </p:nvSpPr>
        <p:spPr>
          <a:xfrm>
            <a:off x="10454640" y="172281"/>
            <a:ext cx="1137947" cy="369332"/>
          </a:xfrm>
          <a:prstGeom prst="rect">
            <a:avLst/>
          </a:prstGeom>
          <a:solidFill>
            <a:srgbClr val="BD8B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Activity 3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0771615-C559-2845-A38B-1A7E44ABC18A}"/>
              </a:ext>
            </a:extLst>
          </p:cNvPr>
          <p:cNvSpPr txBox="1">
            <a:spLocks/>
          </p:cNvSpPr>
          <p:nvPr/>
        </p:nvSpPr>
        <p:spPr>
          <a:xfrm>
            <a:off x="2480427" y="5264400"/>
            <a:ext cx="7930193" cy="895224"/>
          </a:xfrm>
          <a:prstGeom prst="rect">
            <a:avLst/>
          </a:prstGeom>
          <a:solidFill>
            <a:srgbClr val="BD8BFF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Use this image and the slide of the peripheral nerve in cross section to view a single neuron and draw it using the high-power lens. How did the field of diameter change as you went up in magnification?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F9C407F-052C-E24A-9CF3-196B31C42512}"/>
              </a:ext>
            </a:extLst>
          </p:cNvPr>
          <p:cNvGrpSpPr/>
          <p:nvPr/>
        </p:nvGrpSpPr>
        <p:grpSpPr>
          <a:xfrm>
            <a:off x="3100821" y="1889333"/>
            <a:ext cx="5990358" cy="2990783"/>
            <a:chOff x="0" y="0"/>
            <a:chExt cx="6974079" cy="3537841"/>
          </a:xfrm>
        </p:grpSpPr>
        <p:pic>
          <p:nvPicPr>
            <p:cNvPr id="52" name="Picture 51" descr="A picture containing indoor, pan&#10;&#10;Description automatically generated">
              <a:extLst>
                <a:ext uri="{FF2B5EF4-FFF2-40B4-BE49-F238E27FC236}">
                  <a16:creationId xmlns:a16="http://schemas.microsoft.com/office/drawing/2014/main" id="{5C7C070D-DD39-B44E-AB1E-B5BBB3033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288" y="0"/>
              <a:ext cx="5276791" cy="2967645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660B51-4B33-5B41-9370-F89C50F59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0219" y="1880560"/>
              <a:ext cx="12223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CFB22DF-ECAC-A243-876B-C9B5B19477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7128" y="875463"/>
              <a:ext cx="2139353" cy="6083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60F5CD1-E083-7843-99FC-49162EC8B4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7128" y="297770"/>
              <a:ext cx="2297504" cy="577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67C319AA-03AD-5B46-B8C2-6DA1DA9D6B6D}"/>
                </a:ext>
              </a:extLst>
            </p:cNvPr>
            <p:cNvSpPr txBox="1"/>
            <p:nvPr/>
          </p:nvSpPr>
          <p:spPr>
            <a:xfrm>
              <a:off x="0" y="678776"/>
              <a:ext cx="1516411" cy="4768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Fascicle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8794CD4F-32BF-A44F-830F-96A728B33626}"/>
                </a:ext>
              </a:extLst>
            </p:cNvPr>
            <p:cNvSpPr txBox="1"/>
            <p:nvPr/>
          </p:nvSpPr>
          <p:spPr>
            <a:xfrm>
              <a:off x="0" y="1668787"/>
              <a:ext cx="1177128" cy="4768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Nerve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879738D-E8C7-CC4C-AD28-6120FD667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4504" y="875463"/>
              <a:ext cx="1526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21">
              <a:extLst>
                <a:ext uri="{FF2B5EF4-FFF2-40B4-BE49-F238E27FC236}">
                  <a16:creationId xmlns:a16="http://schemas.microsoft.com/office/drawing/2014/main" id="{50B9BCB4-790E-824B-8B53-32951B476A22}"/>
                </a:ext>
              </a:extLst>
            </p:cNvPr>
            <p:cNvSpPr txBox="1"/>
            <p:nvPr/>
          </p:nvSpPr>
          <p:spPr>
            <a:xfrm>
              <a:off x="2973589" y="3060957"/>
              <a:ext cx="2761251" cy="4768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Peripheral nerve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0148D-1DE2-C38E-C431-50259B10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111565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9816548" cy="1325563"/>
          </a:xfrm>
        </p:spPr>
        <p:txBody>
          <a:bodyPr/>
          <a:lstStyle/>
          <a:p>
            <a:r>
              <a:rPr lang="en-US" dirty="0"/>
              <a:t>Field Diameter and Review of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11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9FB5-943A-5B47-81CB-241F782894D5}"/>
              </a:ext>
            </a:extLst>
          </p:cNvPr>
          <p:cNvSpPr txBox="1"/>
          <p:nvPr/>
        </p:nvSpPr>
        <p:spPr>
          <a:xfrm>
            <a:off x="10454640" y="172281"/>
            <a:ext cx="1137947" cy="369332"/>
          </a:xfrm>
          <a:prstGeom prst="rect">
            <a:avLst/>
          </a:prstGeom>
          <a:solidFill>
            <a:srgbClr val="BD8B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Activity 3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0771615-C559-2845-A38B-1A7E44ABC18A}"/>
              </a:ext>
            </a:extLst>
          </p:cNvPr>
          <p:cNvSpPr txBox="1">
            <a:spLocks/>
          </p:cNvSpPr>
          <p:nvPr/>
        </p:nvSpPr>
        <p:spPr>
          <a:xfrm>
            <a:off x="1432603" y="2077277"/>
            <a:ext cx="4282763" cy="27299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You are now going to create a wet mount and view your cheek cells under the microscope.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Follow the instructions in the lab manual for creating the slide. Please wear gloves!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D4E4E80-8F57-234D-B35A-8574DF4DA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635" y="2029795"/>
            <a:ext cx="4600117" cy="277742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6083C-FCBB-D4A4-361B-D2007170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49525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9816548" cy="1325563"/>
          </a:xfrm>
        </p:spPr>
        <p:txBody>
          <a:bodyPr/>
          <a:lstStyle/>
          <a:p>
            <a:r>
              <a:rPr lang="en-US" dirty="0"/>
              <a:t>Field Diameter and Review of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12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9FB5-943A-5B47-81CB-241F782894D5}"/>
              </a:ext>
            </a:extLst>
          </p:cNvPr>
          <p:cNvSpPr txBox="1"/>
          <p:nvPr/>
        </p:nvSpPr>
        <p:spPr>
          <a:xfrm>
            <a:off x="10454640" y="172281"/>
            <a:ext cx="1137947" cy="369332"/>
          </a:xfrm>
          <a:prstGeom prst="rect">
            <a:avLst/>
          </a:prstGeom>
          <a:solidFill>
            <a:srgbClr val="BD8B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Activity 3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0771615-C559-2845-A38B-1A7E44ABC18A}"/>
              </a:ext>
            </a:extLst>
          </p:cNvPr>
          <p:cNvSpPr txBox="1">
            <a:spLocks/>
          </p:cNvSpPr>
          <p:nvPr/>
        </p:nvSpPr>
        <p:spPr>
          <a:xfrm>
            <a:off x="1432603" y="2077277"/>
            <a:ext cx="4282763" cy="2729948"/>
          </a:xfrm>
          <a:prstGeom prst="rect">
            <a:avLst/>
          </a:prstGeom>
          <a:solidFill>
            <a:srgbClr val="BD8BFF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 view the cells under the microscope, you will need to move the iris diaphragm lever down (to the right).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Draw a picture of the cells and label the parts.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27A543-C5D9-C147-80A7-9BADCB868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635" y="1791191"/>
            <a:ext cx="4453639" cy="36992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2BB385-CDA7-4845-8DB0-4A33301040D2}"/>
              </a:ext>
            </a:extLst>
          </p:cNvPr>
          <p:cNvSpPr txBox="1"/>
          <p:nvPr/>
        </p:nvSpPr>
        <p:spPr>
          <a:xfrm>
            <a:off x="8880715" y="5545987"/>
            <a:ext cx="22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© </a:t>
            </a:r>
            <a:r>
              <a:rPr lang="en-US" i="1" dirty="0" err="1"/>
              <a:t>AwesomeBioChem</a:t>
            </a:r>
            <a:r>
              <a:rPr lang="en-US" i="1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4A3E6-2B91-13F9-FBD3-504806B7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92892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56" y="136525"/>
            <a:ext cx="10625204" cy="1325563"/>
          </a:xfrm>
        </p:spPr>
        <p:txBody>
          <a:bodyPr/>
          <a:lstStyle/>
          <a:p>
            <a:r>
              <a:rPr lang="en-US" dirty="0"/>
              <a:t>Clean-up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D1AD-242A-5543-A609-F71D61B6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255" y="1640866"/>
            <a:ext cx="60167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Before putting the microscope away…</a:t>
            </a:r>
          </a:p>
          <a:p>
            <a:pPr lvl="1"/>
            <a:r>
              <a:rPr lang="en-US" dirty="0"/>
              <a:t>lower the stage</a:t>
            </a:r>
          </a:p>
          <a:p>
            <a:pPr lvl="1"/>
            <a:r>
              <a:rPr lang="en-US" dirty="0"/>
              <a:t>click the scanning lens in view</a:t>
            </a:r>
          </a:p>
          <a:p>
            <a:pPr lvl="1"/>
            <a:r>
              <a:rPr lang="en-US" dirty="0"/>
              <a:t>unplug and coil the cord</a:t>
            </a:r>
          </a:p>
          <a:p>
            <a:pPr lvl="1"/>
            <a:r>
              <a:rPr lang="en-US" dirty="0"/>
              <a:t>place the microscope with the handle facing out in the cupboard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13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BC294C8-6931-F742-961E-3C97F2128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88" y="1807484"/>
            <a:ext cx="3883885" cy="42984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05581-6E8C-C98B-8AB4-26E05F98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28512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14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9CBA5B66-A2F5-B543-8229-EE3D5C9F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10258510" cy="1325563"/>
          </a:xfrm>
        </p:spPr>
        <p:txBody>
          <a:bodyPr/>
          <a:lstStyle/>
          <a:p>
            <a:r>
              <a:rPr lang="en-US" dirty="0"/>
              <a:t>Clean up!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C3B493C3-F226-9948-AF94-C597444C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256" y="1640866"/>
            <a:ext cx="5569268" cy="43159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 sure you answered all questions in the lab</a:t>
            </a:r>
          </a:p>
          <a:p>
            <a:r>
              <a:rPr lang="en-US" dirty="0"/>
              <a:t>Clean your lab station, put the material away </a:t>
            </a:r>
            <a:r>
              <a:rPr lang="en-US" u="sng" dirty="0"/>
              <a:t>neatly</a:t>
            </a:r>
            <a:endParaRPr lang="en-US" dirty="0"/>
          </a:p>
          <a:p>
            <a:r>
              <a:rPr lang="en-US" dirty="0"/>
              <a:t>Put the microscope away correctly</a:t>
            </a:r>
          </a:p>
          <a:p>
            <a:r>
              <a:rPr lang="en-US" dirty="0"/>
              <a:t>Wipe down your table with disinfectant</a:t>
            </a:r>
          </a:p>
          <a:p>
            <a:r>
              <a:rPr lang="en-US" dirty="0"/>
              <a:t>Make sure all labels are placed back in the correct spots on the terminology sheets</a:t>
            </a:r>
          </a:p>
          <a:p>
            <a:r>
              <a:rPr lang="en-US" dirty="0"/>
              <a:t>Don’t forget to submit </a:t>
            </a:r>
            <a:r>
              <a:rPr lang="en-US"/>
              <a:t>the post-lab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3783C7-D970-E64D-83BB-683BD1E01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267" y="1543880"/>
            <a:ext cx="5202391" cy="30086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560BD8-9B15-F9CE-E27B-26A17F5D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17145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9816548" cy="1325563"/>
          </a:xfrm>
        </p:spPr>
        <p:txBody>
          <a:bodyPr/>
          <a:lstStyle/>
          <a:p>
            <a:r>
              <a:rPr lang="en-US" dirty="0"/>
              <a:t>Microscope Lab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D1AD-242A-5543-A609-F71D61B6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255" y="1640866"/>
            <a:ext cx="9816549" cy="4351338"/>
          </a:xfrm>
        </p:spPr>
        <p:txBody>
          <a:bodyPr>
            <a:normAutofit/>
          </a:bodyPr>
          <a:lstStyle/>
          <a:p>
            <a:r>
              <a:rPr lang="en-US" dirty="0"/>
              <a:t>Activity 1: Parts of a Microscope </a:t>
            </a:r>
            <a:r>
              <a:rPr lang="en-US" sz="1800" dirty="0">
                <a:solidFill>
                  <a:srgbClr val="C00000"/>
                </a:solidFill>
              </a:rPr>
              <a:t>(in pairs)</a:t>
            </a:r>
            <a:endParaRPr lang="en-US" sz="1800" dirty="0"/>
          </a:p>
          <a:p>
            <a:r>
              <a:rPr lang="en-US" dirty="0"/>
              <a:t>Activity 2: Depth of Field </a:t>
            </a:r>
            <a:r>
              <a:rPr lang="en-US" sz="1800" dirty="0">
                <a:solidFill>
                  <a:srgbClr val="C00000"/>
                </a:solidFill>
              </a:rPr>
              <a:t>(individually)</a:t>
            </a:r>
            <a:endParaRPr lang="en-US" sz="1800" dirty="0"/>
          </a:p>
          <a:p>
            <a:r>
              <a:rPr lang="en-US" dirty="0"/>
              <a:t>Activity 3: Field Diameter and Review of Cells </a:t>
            </a:r>
            <a:r>
              <a:rPr lang="en-US" sz="1800" dirty="0">
                <a:solidFill>
                  <a:srgbClr val="C00000"/>
                </a:solidFill>
              </a:rPr>
              <a:t>(individually)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2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F3F56-2114-A16A-6858-78A97917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21016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9816548" cy="1325563"/>
          </a:xfrm>
        </p:spPr>
        <p:txBody>
          <a:bodyPr/>
          <a:lstStyle/>
          <a:p>
            <a:r>
              <a:rPr lang="en-US" dirty="0"/>
              <a:t>Scientific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D1AD-242A-5543-A609-F71D61B6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255" y="1640866"/>
            <a:ext cx="5253757" cy="4351338"/>
          </a:xfrm>
        </p:spPr>
        <p:txBody>
          <a:bodyPr/>
          <a:lstStyle/>
          <a:p>
            <a:r>
              <a:rPr lang="en-US" dirty="0"/>
              <a:t>You will draw all images in your lab. Please keep these drawing neat.</a:t>
            </a:r>
          </a:p>
          <a:p>
            <a:r>
              <a:rPr lang="en-US" dirty="0"/>
              <a:t>Here is a link which shows how to correctly draw a scientific image (no, you don’t need to be an artist)</a:t>
            </a:r>
          </a:p>
          <a:p>
            <a:r>
              <a:rPr lang="en-US" dirty="0">
                <a:hlinkClick r:id="rId2"/>
              </a:rPr>
              <a:t>https://www.thinglink.com/scene/1051158097717886979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3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19A70E-E787-E442-BBDD-A8B87A42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977" y="1671218"/>
            <a:ext cx="4656129" cy="45305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955A1-433F-E9E6-B610-A79E1419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217541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9816548" cy="1325563"/>
          </a:xfrm>
        </p:spPr>
        <p:txBody>
          <a:bodyPr/>
          <a:lstStyle/>
          <a:p>
            <a:r>
              <a:rPr lang="en-US" dirty="0"/>
              <a:t>Parts of a Microscope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4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9FB5-943A-5B47-81CB-241F782894D5}"/>
              </a:ext>
            </a:extLst>
          </p:cNvPr>
          <p:cNvSpPr txBox="1"/>
          <p:nvPr/>
        </p:nvSpPr>
        <p:spPr>
          <a:xfrm>
            <a:off x="10454640" y="172281"/>
            <a:ext cx="13411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Activity 1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A35DF0A-A24E-9E41-A499-77625D85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693" y="1462088"/>
            <a:ext cx="10001780" cy="48942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D1AD-242A-5543-A609-F71D61B6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445" y="5686422"/>
            <a:ext cx="2628646" cy="869055"/>
          </a:xfrm>
          <a:solidFill>
            <a:srgbClr val="CADFB8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Use the terminology labels to identify the parts of a microscope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6070A73-0F43-DA01-F449-42CE7590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24816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9816548" cy="1325563"/>
          </a:xfrm>
        </p:spPr>
        <p:txBody>
          <a:bodyPr/>
          <a:lstStyle/>
          <a:p>
            <a:r>
              <a:rPr lang="en-US" dirty="0"/>
              <a:t>Total Magnification and Working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D1AD-242A-5543-A609-F71D61B6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255" y="1640866"/>
            <a:ext cx="10643408" cy="4351338"/>
          </a:xfrm>
        </p:spPr>
        <p:txBody>
          <a:bodyPr/>
          <a:lstStyle/>
          <a:p>
            <a:r>
              <a:rPr lang="en-US" dirty="0"/>
              <a:t>Total Magnification = Magnification of ocular lens x magnification of objective lens</a:t>
            </a:r>
          </a:p>
          <a:p>
            <a:r>
              <a:rPr lang="en-US" dirty="0"/>
              <a:t>Working distance = distance between objective lens and the 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5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9FB5-943A-5B47-81CB-241F782894D5}"/>
              </a:ext>
            </a:extLst>
          </p:cNvPr>
          <p:cNvSpPr txBox="1"/>
          <p:nvPr/>
        </p:nvSpPr>
        <p:spPr>
          <a:xfrm>
            <a:off x="10454640" y="172281"/>
            <a:ext cx="13411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Activity 1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5BE7A52-EB45-4842-86FC-3F0DD7C95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269" y="2951368"/>
            <a:ext cx="7218371" cy="3767483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6EC79B7-A857-D49C-527C-CFD622B9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54428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9816548" cy="1325563"/>
          </a:xfrm>
        </p:spPr>
        <p:txBody>
          <a:bodyPr/>
          <a:lstStyle/>
          <a:p>
            <a:r>
              <a:rPr lang="en-US" dirty="0"/>
              <a:t>Depth of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D1AD-242A-5543-A609-F71D61B6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255" y="1640866"/>
            <a:ext cx="981654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Depth of field measures the thickens of a specimen seen in view at one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6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9FB5-943A-5B47-81CB-241F782894D5}"/>
              </a:ext>
            </a:extLst>
          </p:cNvPr>
          <p:cNvSpPr txBox="1"/>
          <p:nvPr/>
        </p:nvSpPr>
        <p:spPr>
          <a:xfrm>
            <a:off x="10454640" y="172281"/>
            <a:ext cx="13411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Activity 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E37CD79-A936-6948-9C78-BDA72DB12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794" y="2173744"/>
            <a:ext cx="4910806" cy="42372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0C8AA97-FF74-324A-B18D-7346028E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424037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9816548" cy="1325563"/>
          </a:xfrm>
        </p:spPr>
        <p:txBody>
          <a:bodyPr/>
          <a:lstStyle/>
          <a:p>
            <a:r>
              <a:rPr lang="en-US" dirty="0"/>
              <a:t>Depth of 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7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9FB5-943A-5B47-81CB-241F782894D5}"/>
              </a:ext>
            </a:extLst>
          </p:cNvPr>
          <p:cNvSpPr txBox="1"/>
          <p:nvPr/>
        </p:nvSpPr>
        <p:spPr>
          <a:xfrm>
            <a:off x="10454640" y="172281"/>
            <a:ext cx="13411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Activity 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792D1F6-0102-7949-91DA-F962646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22" y="1380022"/>
            <a:ext cx="4689009" cy="5189521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0771615-C559-2845-A38B-1A7E44ABC18A}"/>
              </a:ext>
            </a:extLst>
          </p:cNvPr>
          <p:cNvSpPr txBox="1">
            <a:spLocks/>
          </p:cNvSpPr>
          <p:nvPr/>
        </p:nvSpPr>
        <p:spPr>
          <a:xfrm>
            <a:off x="1681629" y="2813030"/>
            <a:ext cx="3515128" cy="21377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Work </a:t>
            </a:r>
            <a:r>
              <a:rPr lang="en-US" b="1" u="sng" dirty="0"/>
              <a:t>individually</a:t>
            </a:r>
            <a:r>
              <a:rPr lang="en-US" dirty="0"/>
              <a:t> to to place the string slide correctly on the microscope and then identify the order of the strings on the slide. Every slide is different!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23F82-EA41-9B09-88F5-2ACA78E8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22277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9816548" cy="1325563"/>
          </a:xfrm>
        </p:spPr>
        <p:txBody>
          <a:bodyPr/>
          <a:lstStyle/>
          <a:p>
            <a:r>
              <a:rPr lang="en-US" dirty="0"/>
              <a:t>Field Diameter and Review of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8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9FB5-943A-5B47-81CB-241F782894D5}"/>
              </a:ext>
            </a:extLst>
          </p:cNvPr>
          <p:cNvSpPr txBox="1"/>
          <p:nvPr/>
        </p:nvSpPr>
        <p:spPr>
          <a:xfrm>
            <a:off x="10454640" y="172281"/>
            <a:ext cx="1341120" cy="369332"/>
          </a:xfrm>
          <a:prstGeom prst="rect">
            <a:avLst/>
          </a:prstGeom>
          <a:solidFill>
            <a:srgbClr val="BD8B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Activity 3</a:t>
            </a:r>
          </a:p>
        </p:txBody>
      </p:sp>
      <p:sp>
        <p:nvSpPr>
          <p:cNvPr id="51" name="Google Shape;101;p14">
            <a:extLst>
              <a:ext uri="{FF2B5EF4-FFF2-40B4-BE49-F238E27FC236}">
                <a16:creationId xmlns:a16="http://schemas.microsoft.com/office/drawing/2014/main" id="{91D917B8-57FF-E249-B026-EA3C6FCA5C8B}"/>
              </a:ext>
            </a:extLst>
          </p:cNvPr>
          <p:cNvSpPr txBox="1">
            <a:spLocks/>
          </p:cNvSpPr>
          <p:nvPr/>
        </p:nvSpPr>
        <p:spPr>
          <a:xfrm>
            <a:off x="1371306" y="2009717"/>
            <a:ext cx="3666565" cy="12109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r>
              <a:rPr lang="en-US" sz="2400" dirty="0"/>
              <a:t>We will now review the parts of a cell. This is not in your lab book.</a:t>
            </a:r>
          </a:p>
        </p:txBody>
      </p:sp>
      <p:sp>
        <p:nvSpPr>
          <p:cNvPr id="52" name="Google Shape;110;p15">
            <a:extLst>
              <a:ext uri="{FF2B5EF4-FFF2-40B4-BE49-F238E27FC236}">
                <a16:creationId xmlns:a16="http://schemas.microsoft.com/office/drawing/2014/main" id="{36539A90-3D58-3748-BF36-E014A9ADB49A}"/>
              </a:ext>
            </a:extLst>
          </p:cNvPr>
          <p:cNvSpPr/>
          <p:nvPr/>
        </p:nvSpPr>
        <p:spPr>
          <a:xfrm>
            <a:off x="1356507" y="3937019"/>
            <a:ext cx="3666565" cy="212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Cell Tour Video</a:t>
            </a: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posted on canvas as extra study material:</a:t>
            </a:r>
          </a:p>
          <a:p>
            <a:r>
              <a:rPr lang="en-US" sz="1600" dirty="0">
                <a:hlinkClick r:id="rId2"/>
              </a:rPr>
              <a:t>https://www.wisc-online.com/learn/natural-science/life-science/ap11403/a-typical-animal-cell</a:t>
            </a: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0AE3F70-9284-8C43-9AAC-DC47560B9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43519"/>
            <a:ext cx="5025081" cy="485328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7DB50-2DBA-B40A-EF70-0FA17125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A4516-F648-7DFD-1820-F2FA12345600}"/>
              </a:ext>
            </a:extLst>
          </p:cNvPr>
          <p:cNvSpPr txBox="1"/>
          <p:nvPr/>
        </p:nvSpPr>
        <p:spPr>
          <a:xfrm>
            <a:off x="9900062" y="5987018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©</a:t>
            </a:r>
            <a:r>
              <a:rPr lang="en-US" dirty="0"/>
              <a:t> </a:t>
            </a:r>
            <a:r>
              <a:rPr lang="en-US" dirty="0" err="1"/>
              <a:t>Openstax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9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5DE2B1-C435-0C46-9C88-113FBFBD765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8B04-9C16-6A4F-8BF5-587535A8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0" y="136525"/>
            <a:ext cx="9816548" cy="1325563"/>
          </a:xfrm>
        </p:spPr>
        <p:txBody>
          <a:bodyPr/>
          <a:lstStyle/>
          <a:p>
            <a:r>
              <a:rPr lang="en-US" dirty="0"/>
              <a:t>Field Diameter and Review of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87458-0BEA-C648-A23D-C38443755C02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Microscope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5CAD5-8319-E14E-8D1B-1379F6594B70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rgbClr val="355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15B59-86DB-F449-8D7A-8B17CD9E5BF7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0B5-74F3-2649-827D-D33FB1E05762}"/>
              </a:ext>
            </a:extLst>
          </p:cNvPr>
          <p:cNvSpPr/>
          <p:nvPr/>
        </p:nvSpPr>
        <p:spPr>
          <a:xfrm>
            <a:off x="582518" y="59568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1A7D7-6A35-1D40-8EA5-8D28EC595888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958BA-1C50-7640-A505-F837E0329FF7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507F2-6341-0B46-A1BC-11436519D5E8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6C25B-2911-8541-8885-94F8AF94A80E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9D29EC-759A-A944-821E-056608B5F21E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C7B91-BEAA-F741-B665-5819C6F038AC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4A75B-7BA2-BF4E-AD82-9BB06EA5B0ED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28452-F58A-D84D-821F-7146EC8B252B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CB9AD-446B-D245-8134-2995280DFFDC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C6E06-CDE1-1248-A3A1-FFEED843DCC0}"/>
              </a:ext>
            </a:extLst>
          </p:cNvPr>
          <p:cNvSpPr/>
          <p:nvPr/>
        </p:nvSpPr>
        <p:spPr>
          <a:xfrm>
            <a:off x="864452" y="3226907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F1238-6A9F-0C45-A1B6-39B9A235EB05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0254F-A822-0C44-B933-584AC22E0FF7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C7074-2CF2-1D4A-AF1F-328FFD3F4BAF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6A0505-80A0-BB48-A8AA-CE529EC228BA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8B76B-B0F5-8645-81DC-478BD2E45B21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C6A0-09A5-7E49-95C0-093F0663662A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96521-F855-1D47-B819-799EE15DBAA5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8FBABB-F770-FA45-9124-F1661A8DD088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5F2D9-159D-5B4F-9F17-C0F951BE9D15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B5CA4F-A6F8-1B4B-A2F5-D46DB6CE763C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91EEF11-01B6-2043-B80E-6331251B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37E8-A4CA-284C-84AA-E7A9F7DDCC93}" type="slidenum">
              <a:rPr lang="en-US" smtClean="0"/>
              <a:t>9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02BA05-0C06-894A-9D55-F35B0D51335E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9FB5-943A-5B47-81CB-241F782894D5}"/>
              </a:ext>
            </a:extLst>
          </p:cNvPr>
          <p:cNvSpPr txBox="1"/>
          <p:nvPr/>
        </p:nvSpPr>
        <p:spPr>
          <a:xfrm>
            <a:off x="10454640" y="172281"/>
            <a:ext cx="1137947" cy="369332"/>
          </a:xfrm>
          <a:prstGeom prst="rect">
            <a:avLst/>
          </a:prstGeom>
          <a:solidFill>
            <a:srgbClr val="BD8B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Activity 3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0771615-C559-2845-A38B-1A7E44ABC18A}"/>
              </a:ext>
            </a:extLst>
          </p:cNvPr>
          <p:cNvSpPr txBox="1">
            <a:spLocks/>
          </p:cNvSpPr>
          <p:nvPr/>
        </p:nvSpPr>
        <p:spPr>
          <a:xfrm>
            <a:off x="2741482" y="5337315"/>
            <a:ext cx="7408084" cy="869108"/>
          </a:xfrm>
          <a:prstGeom prst="rect">
            <a:avLst/>
          </a:prstGeom>
          <a:solidFill>
            <a:srgbClr val="BD8B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View the image of the peripheral nerve. Label the two different cells, skeletal cell and nerve cell.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0D5F4-4D89-4540-BB35-200EFD51EAAF}"/>
              </a:ext>
            </a:extLst>
          </p:cNvPr>
          <p:cNvGrpSpPr/>
          <p:nvPr/>
        </p:nvGrpSpPr>
        <p:grpSpPr>
          <a:xfrm>
            <a:off x="2961035" y="1661871"/>
            <a:ext cx="7429176" cy="3569434"/>
            <a:chOff x="0" y="0"/>
            <a:chExt cx="12721070" cy="5747007"/>
          </a:xfrm>
        </p:grpSpPr>
        <p:pic>
          <p:nvPicPr>
            <p:cNvPr id="43" name="Picture 42" descr="A picture containing vegetable&#10;&#10;Description automatically generated">
              <a:extLst>
                <a:ext uri="{FF2B5EF4-FFF2-40B4-BE49-F238E27FC236}">
                  <a16:creationId xmlns:a16="http://schemas.microsoft.com/office/drawing/2014/main" id="{0F9D2C09-610B-E24C-A208-97C03194D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70396" cy="4807563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4" name="Picture 43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1F384F7A-07FA-4A41-A4FB-DA48E4E21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27"/>
            <a:stretch/>
          </p:blipFill>
          <p:spPr>
            <a:xfrm>
              <a:off x="6423712" y="137163"/>
              <a:ext cx="5143738" cy="46704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03A64C4-ABE6-0048-AD7B-156B1CC5E82E}"/>
                </a:ext>
              </a:extLst>
            </p:cNvPr>
            <p:cNvCxnSpPr>
              <a:cxnSpLocks/>
            </p:cNvCxnSpPr>
            <p:nvPr/>
          </p:nvCxnSpPr>
          <p:spPr>
            <a:xfrm>
              <a:off x="10061685" y="1596352"/>
              <a:ext cx="26593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697DDAE-9FDB-0249-BDA8-F2FAFCD8FAD6}"/>
                </a:ext>
              </a:extLst>
            </p:cNvPr>
            <p:cNvCxnSpPr>
              <a:cxnSpLocks/>
            </p:cNvCxnSpPr>
            <p:nvPr/>
          </p:nvCxnSpPr>
          <p:spPr>
            <a:xfrm>
              <a:off x="10352942" y="2266336"/>
              <a:ext cx="23675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1">
              <a:extLst>
                <a:ext uri="{FF2B5EF4-FFF2-40B4-BE49-F238E27FC236}">
                  <a16:creationId xmlns:a16="http://schemas.microsoft.com/office/drawing/2014/main" id="{9219C52F-B613-1248-BD20-E094F96C3B72}"/>
                </a:ext>
              </a:extLst>
            </p:cNvPr>
            <p:cNvSpPr txBox="1"/>
            <p:nvPr/>
          </p:nvSpPr>
          <p:spPr>
            <a:xfrm>
              <a:off x="3425188" y="5064745"/>
              <a:ext cx="5570394" cy="6822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5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Motor end plate</a:t>
              </a:r>
              <a:endPara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CA4EB-17BD-24BF-F1BF-DA867B18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09140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877</Words>
  <Application>Microsoft Macintosh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Chalkduster</vt:lpstr>
      <vt:lpstr>Source Sans Pro</vt:lpstr>
      <vt:lpstr>Office Theme</vt:lpstr>
      <vt:lpstr>Microscope Lab</vt:lpstr>
      <vt:lpstr>Microscope Lab Outline</vt:lpstr>
      <vt:lpstr>Scientific Drawing</vt:lpstr>
      <vt:lpstr>Parts of a Microscope</vt:lpstr>
      <vt:lpstr>Total Magnification and Working Distance</vt:lpstr>
      <vt:lpstr>Depth of Field</vt:lpstr>
      <vt:lpstr>Depth of Field</vt:lpstr>
      <vt:lpstr>Field Diameter and Review of Cells</vt:lpstr>
      <vt:lpstr>Field Diameter and Review of Cells</vt:lpstr>
      <vt:lpstr>Field Diameter and Review of Cells</vt:lpstr>
      <vt:lpstr>Field Diameter and Review of Cells</vt:lpstr>
      <vt:lpstr>Field Diameter and Review of Cells</vt:lpstr>
      <vt:lpstr>Clean-up</vt:lpstr>
      <vt:lpstr>Clean 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Rodgers</dc:creator>
  <cp:lastModifiedBy>Gillian Backus</cp:lastModifiedBy>
  <cp:revision>9</cp:revision>
  <dcterms:created xsi:type="dcterms:W3CDTF">2022-01-05T20:21:10Z</dcterms:created>
  <dcterms:modified xsi:type="dcterms:W3CDTF">2023-03-27T14:14:30Z</dcterms:modified>
</cp:coreProperties>
</file>