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ink/ink2.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3.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880" r:id="rId1"/>
  </p:sldMasterIdLst>
  <p:notesMasterIdLst>
    <p:notesMasterId r:id="rId15"/>
  </p:notesMasterIdLst>
  <p:sldIdLst>
    <p:sldId id="256" r:id="rId2"/>
    <p:sldId id="309" r:id="rId3"/>
    <p:sldId id="352" r:id="rId4"/>
    <p:sldId id="353" r:id="rId5"/>
    <p:sldId id="361" r:id="rId6"/>
    <p:sldId id="362" r:id="rId7"/>
    <p:sldId id="354" r:id="rId8"/>
    <p:sldId id="355" r:id="rId9"/>
    <p:sldId id="356" r:id="rId10"/>
    <p:sldId id="357" r:id="rId11"/>
    <p:sldId id="358" r:id="rId12"/>
    <p:sldId id="359" r:id="rId13"/>
    <p:sldId id="299"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Chalkduster" panose="03050602040202020205" pitchFamily="66" charset="77"/>
      <p:regular r:id="rId22"/>
    </p:embeddedFont>
    <p:embeddedFont>
      <p:font typeface="Source Sans Pro" panose="020B050303040302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83FF"/>
    <a:srgbClr val="FBEA82"/>
    <a:srgbClr val="FFBF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3401"/>
  </p:normalViewPr>
  <p:slideViewPr>
    <p:cSldViewPr snapToGrid="0" snapToObjects="1">
      <p:cViewPr varScale="1">
        <p:scale>
          <a:sx n="107" d="100"/>
          <a:sy n="107" d="100"/>
        </p:scale>
        <p:origin x="184"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6T16:42:45.226"/>
    </inkml:context>
    <inkml:brush xml:id="br0">
      <inkml:brushProperty name="width" value="0.05" units="cm"/>
      <inkml:brushProperty name="height" value="0.05" units="cm"/>
      <inkml:brushProperty name="color" value="#E71224"/>
    </inkml:brush>
  </inkml:definitions>
  <inkml:trace contextRef="#ctx0" brushRef="#br0">1806 1 24575,'0'18'0,"0"-4"0,0 26 0,-13-5 0,9-6 0,-22 14 0,22-14 0,-15 7 0,11-9 0,0-7 0,-3-1 0,3 0 0,1-5 0,-11 12 0,9-12 0,-10 5 0,6-1 0,-6 3 0,4 0 0,-4-2 0,12-7 0,-4 0 0,9 1 0,-9-1 0,10 0 0,-10 0 0,4 0 0,0 0 0,-4 0 0,4 1 0,-5-1 0,-1 0 0,1 0 0,-1 1 0,0 5 0,1-4 0,-1 5 0,0-7 0,1 0 0,-7 1 0,4 6 0,-4-4 0,6 4 0,-5 4 0,4-8 0,-4 8 0,-1-10 0,5-1 0,-5 1 0,7-1 0,-1-5 0,1 4 0,-1-4 0,1 0 0,0 3 0,0-8 0,0 8 0,-7-2 0,-2 5 0,-6 0 0,-1 7 0,1 1 0,-8 8 0,5-8 0,-5 6 0,14-13 0,2 5 0,7-7 0,-1 1 0,1-6 0,0-2 0,-1-5 0,-6 6 0,-1 2 0,-8 5 0,-7 1 0,5 0 0,-5 0 0,8 0 0,0-1 0,-1 1 0,1 0 0,6-7 0,-5 5 0,6-4 0,-8-1 0,-7 6 0,6-11 0,-15 11 0,7-5 0,-7 7 0,-1 0 0,0-7 0,8 5 0,1-6 0,9 1 0,6 3 0,2-9 0,7 3 0,10-10 0,-2-2 0,14 1 0,-3-5 0,5 4 0,1-6 0,-1 1 0,0 0 0,0 0 0,0 0 0,0 0 0,0-1 0,0-6 0,-5 5 0,5-5 0,-5 7 0,5 0 0,-6-1 0,5 7 0,-10-5 0,4 4 0,0-5 0,2-1 0,5 1 0,7-7 0,-5 5 0,12-12 0,-12 12 0,12-12 0,-13 12 0,6 0 0,-6 3 0,-1 10 0,-11-4 0,-8 10 0,-6 2 0,-5 5 0,-2 1 0,6 0 0,-12 0 0,12 0 0,-5 0 0,7-1 0,-1 0 0,6 0 0,-4-5 0,10 4 0,-5-5 0,1 6 0,-2 0 0,-5-1 0,0 2 0,-1-1 0,6 0 0,-4 1 0,4-1 0,0 0 0,2 0 0,-1-5 0,5 3 0,-5-3 0,1 5 0,-2 0 0,-6 0 0,6 0 0,-4 1 0,4-1 0,0 0 0,-4-5 0,15-2 0,-3 0 0,6 2 0,3 6 0,-3-1 0,6 7 0,0-5 0,0 12 0,0-6 0,0 1 0,1 4 0,-2-11 0,1 5 0,-1-6 0,1-1 0,-1 0 0,1-5 0,6 5 0,-5-5 0,11 6 0,-4 0 0,0 0 0,4 1 0,-11-2 0,5 1 0,-6 0 0,-1-1 0,0-5 0,1 4 0,-1-10 0,0 10 0,0-10 0,-6 9 0,-1-9 0,-5 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6T16:45:24.090"/>
    </inkml:context>
    <inkml:brush xml:id="br0">
      <inkml:brushProperty name="width" value="0.05" units="cm"/>
      <inkml:brushProperty name="height" value="0.05" units="cm"/>
      <inkml:brushProperty name="color" value="#E71224"/>
    </inkml:brush>
  </inkml:definitions>
  <inkml:trace contextRef="#ctx0" brushRef="#br0">0 0 24575,'18'0'0,"2"0"0,14 0 0,11 0 0,10 0 0,9 0 0,0 0 0,0 0 0,0 0 0,-1 0 0,-8 0 0,6 0 0,-6 0 0,9 0 0,0 0 0,0 0 0,0 0 0,1 7 0,-10-5 0,7 5 0,-16 0 0,15-6 0,-6 6 0,0-7 0,7 0 0,-7 0 0,19 0 0,-7 0 0,7 0 0,0 0 0,-7 0 0,17 0 0,-18 0 0,19 0 0,-19 0 0,19 0 0,-19 0 0,8 0 0,-10 0 0,-8 7 0,6 1 0,-16 7 0,16-6 0,-16 4 0,7-11 0,0 11 0,-7-11 0,0 11 0,-4-11 0,-6 10 0,1-10 0,5 4 0,-13 0 0,13-4 0,-13 4 0,5-6 0,-7 0 0,-7 0 0,-1 0 0,-7 0 0,0 0 0,0 0 0,0 0 0,0 0 0,-5 5 0,3-4 0,-9 8 0,9-7 0,-9 2 0,4-4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6T16:48:03.733"/>
    </inkml:context>
    <inkml:brush xml:id="br0">
      <inkml:brushProperty name="width" value="0.05" units="cm"/>
      <inkml:brushProperty name="height" value="0.05" units="cm"/>
      <inkml:brushProperty name="color" value="#E71224"/>
    </inkml:brush>
  </inkml:definitions>
  <inkml:trace contextRef="#ctx0" brushRef="#br0">0 355 24575,'52'0'0,"3"0"0,-1 0 0,18 0 0,-14 0 0,16 0 0,-2 0 0,-15 0 0,14 0 0,-25 0 0,14 0 0,-14 0 0,5 0 0,-7 0 0,0 0 0,0 0 0,0 0 0,-1 0 0,1 0 0,0 0 0,-7 0 0,5 0 0,-6 0 0,17 0 0,-7 0 0,6 0 0,-8 0 0,0 0 0,0 0 0,0 0 0,-8 0 0,6 0 0,-6 0 0,0 0 0,6 0 0,-13 0 0,13 0 0,-6 0 0,0 0 0,6 0 0,-6 0 0,8 0 0,0-7 0,0 5 0,0-4 0,20 6 0,-15 0 0,14-7 0,-26 6 0,5-6 0,-6 0 0,8 6 0,-8-6 0,6 7 0,-5-6 0,7 4 0,0-5 0,0 7 0,0-6 0,0 4 0,0-11 0,0 11 0,0-4 0,0-1 0,-7 5 0,5-4 0,-13 6 0,5-6 0,-7 4 0,0-4 0,-1 6 0,1 0 0,0 0 0,0 0 0,-7 0 0,5 0 0,-5 0 0,1 0 0,4 0 0,-12 0 0,13 0 0,-13 0 0,13 0 0,-13 0 0,6 0 0,-1 0 0,2 0 0,-1 0 0,-1 0 0,1 0 0,1 0 0,1 0 0,4 0 0,-11 0 0,11 0 0,-12 0 0,13 0 0,-6 0 0,0 0 0,5 0 0,-12 0 0,6 0 0,-7 0 0,0 0 0,0 0 0,0 0 0,0 0 0,0 0 0,0 0 0,0 0 0,0 0 0,0 0 0,0 0 0,0 0 0,0 0 0,0 0 0,0 0 0,7 0 0,-5 0 0,5 0 0,-7 0 0,-1 0 0,-4 6 0,4-5 0,-10 9 0,4-4 0,-5-10 0,-12 1 0,3-21 0,-10 3 0,-1 0 0,5-4 0,-4 4 0,6 1 0,0 1 0,6 7 0,-4-1 0,10 1 0,-10 0 0,9 0 0,-8 5 0,8-3 0,-8 9 0,8-10 0,-8 10 0,9-9 0,-4 18 0,10-5 0,2 13 0,6 3 0,-1-5 0,1 4 0,-1-6 0,-6 0 0,5 1 0,-9-1 0,8 0 0,-3 0 0,0 0 0,4 0 0,-10 0 0,10-5 0,-10 3 0,9-4 0,-8 6 0,8-6 0,-9 5 0,4-5 0,1 1 0,-5 3 0,4-4 0,-5 5 0,0 0 0,0 0 0,0 1 0,0 0 0,0-1 0,0 1 0,0-1 0,0 0 0,0 1 0,0-1 0,0 0 0,0 0 0,0 0 0,0 0 0,0 0 0,0 0 0,-5-10 0,4 2 0,-4-7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6523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2894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7948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9400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682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8453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2699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7931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5616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3566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9872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2568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AC9FF-AD25-9549-BE38-7BA44B6E18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E6F8A9-7580-524C-B40F-F809385FCD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749B7C-40C6-D54C-95E4-3EDBE003618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A470259-7D95-5045-816D-154B8447C2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421775-06F4-B642-BE26-7A6B9B152A2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11025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CB9EF-C203-5F41-9A85-2CBA74BF96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F0F2E8-021A-3A45-9100-2D9A6BEB1C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5E7210-6271-3441-9986-ADC4188D303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D3F9ABF-B277-BE46-AFDA-7F15C3E4AE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6FE10B-4683-E945-A511-91C157215F3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69421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CFCE39-6D24-DF47-AA95-E5D9FF543B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1F5974-3025-594C-8864-8A72AB5F6A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1A1DB5-E2E2-9046-A2FA-8A2B8DFB2DA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DABED53-4102-4440-9AA3-4967487191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B9234D-7C7B-2749-A75F-7E24B98F27A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1468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AF22-43EC-1B47-979E-636942ECAE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776426-F1E4-5844-AE05-5A98BD44BD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23B990-C4DC-044A-B082-1C24E84AC62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5ACC9FD-035B-BC41-B162-3F67D3AD40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73CEC7-55FE-7045-B640-6D0EF98A5E0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13703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0F833-285C-B24A-91B9-95C3176FBE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B509FC-B4F6-E648-853A-405726FFA6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928B04-86FB-AD4D-8BC3-BB4DA4DAA47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13101B1-9E08-3A44-9EEF-17E48A381E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E98CB6-60E5-5243-B539-4A6EC886138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26418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9BA4E-A048-AF4A-A0FB-BAC4EFC4E7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705A30-FECE-FA46-AF39-BE22C73449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121302-A2AF-6D4B-B6DB-D6177B2D3F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3B27F6-2124-5747-AA1F-7600C9E820D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B403183-5176-6A43-8F63-CA9E95D52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FF82FA-A3FA-7A49-AE17-61C6FD8E948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5107660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8E5EF-8C1F-C146-9F5E-530E064850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E2CABA-001B-5F45-A94D-1AEABBB708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95E60C-0F35-9F43-B3CD-B1E01D7898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EEBA03-E0C0-224E-A799-0FA80ED051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F11C04-612C-2545-955A-966E3C315A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F33102-9AC4-A942-B7F0-1C48726B602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7232A776-8F51-9B45-AFD7-B6F7CD2B11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9C5742-7C84-2644-8698-5CE683DFBD7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9601920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07DCC-0159-FE43-BDF4-220A368254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4946F1-6FFB-4D40-A233-A7159F82C324}"/>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8955369B-405E-4F44-AE42-55B5E02600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260D94-4AB2-724A-B97B-AE1437486DC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44228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2EE3B1-D8AC-8C45-9E47-A79E68BBB67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2F6DFA86-2615-874E-9280-50DB6631DA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6D1EFB-FE24-9148-BB2F-1320E2883C2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64892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0631D-F1B0-F545-8BC8-04A95F46FF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8D64B8-A4C1-BB47-9FD0-F88E7C91E4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ACC0F8-B9AC-EC42-A47E-14CEF87453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6ED58A-F3CB-F44F-B3CA-DA550B0ECFB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5057CD6-9043-D846-85AD-CF78A3264C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FD1FED-AF73-4146-BC16-62DC4436C58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0260170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5D869-010E-7B44-963E-0919DE25DA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F2ABEB-FB69-D441-880A-F1E828262B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189A84-7221-9342-B80C-5BEAE7F19B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B2A225-6792-7B41-B49B-F642A7946E6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827D43A-7D62-4A4C-8242-4F0DE14D57E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745E83-D5EE-9344-845C-72418BEE82A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18053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28B909-40D2-9A44-A93D-B4352A43FD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A91AA6-160A-4049-82CA-38469D8528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DAB640-E939-9C45-A003-0947BE8C99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2B378B1E-30C6-B04A-9EEA-34404B5E5C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BE9EBB-ACDC-0041-B1DD-96B358C5E9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26282329"/>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creativecommons.org/licenses/by-nc-sa/4.0/?ref=chooser-v1"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creativecommons.org/licenses/by-nc-sa/4.0/?ref=chooser-v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creativecommons.org/licenses/by-nc-sa/4.0/?ref=chooser-v1"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creativecommons.org/licenses/by-nc-sa/4.0/?ref=chooser-v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creativecommons.org/licenses/by-nc-sa/4.0/?ref=chooser-v1" TargetMode="Externa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tiff"/><Relationship Id="rId7" Type="http://schemas.openxmlformats.org/officeDocument/2006/relationships/customXml" Target="../ink/ink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tiff"/><Relationship Id="rId5" Type="http://schemas.openxmlformats.org/officeDocument/2006/relationships/image" Target="../media/image7.tiff"/><Relationship Id="rId4" Type="http://schemas.openxmlformats.org/officeDocument/2006/relationships/image" Target="../media/image6.tiff"/><Relationship Id="rId9" Type="http://schemas.openxmlformats.org/officeDocument/2006/relationships/hyperlink" Target="http://creativecommons.org/licenses/by-nc-sa/4.0/?ref=chooser-v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creativecommons.org/licenses/by-nc-sa/4.0/?ref=chooser-v1" TargetMode="External"/><Relationship Id="rId5" Type="http://schemas.openxmlformats.org/officeDocument/2006/relationships/image" Target="../media/image11.png"/><Relationship Id="rId4" Type="http://schemas.openxmlformats.org/officeDocument/2006/relationships/customXml" Target="../ink/ink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creativecommons.org/licenses/by-nc-sa/4.0/?ref=chooser-v1" TargetMode="External"/><Relationship Id="rId5" Type="http://schemas.openxmlformats.org/officeDocument/2006/relationships/image" Target="../media/image14.png"/><Relationship Id="rId4" Type="http://schemas.openxmlformats.org/officeDocument/2006/relationships/customXml" Target="../ink/ink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Shape 92"/>
        <p:cNvGrpSpPr/>
        <p:nvPr/>
      </p:nvGrpSpPr>
      <p:grpSpPr>
        <a:xfrm>
          <a:off x="0" y="0"/>
          <a:ext cx="0" cy="0"/>
          <a:chOff x="0" y="0"/>
          <a:chExt cx="0" cy="0"/>
        </a:xfrm>
      </p:grpSpPr>
      <p:sp>
        <p:nvSpPr>
          <p:cNvPr id="6" name="Title 5">
            <a:extLst>
              <a:ext uri="{FF2B5EF4-FFF2-40B4-BE49-F238E27FC236}">
                <a16:creationId xmlns:a16="http://schemas.microsoft.com/office/drawing/2014/main" id="{F2E4C61D-A6E2-4B4C-A9B0-C4D881F59288}"/>
              </a:ext>
            </a:extLst>
          </p:cNvPr>
          <p:cNvSpPr>
            <a:spLocks noGrp="1"/>
          </p:cNvSpPr>
          <p:nvPr>
            <p:ph type="ctrTitle"/>
          </p:nvPr>
        </p:nvSpPr>
        <p:spPr/>
        <p:txBody>
          <a:bodyPr/>
          <a:lstStyle/>
          <a:p>
            <a:r>
              <a:rPr lang="en-US" dirty="0"/>
              <a:t>Muscles</a:t>
            </a:r>
          </a:p>
        </p:txBody>
      </p:sp>
      <p:pic>
        <p:nvPicPr>
          <p:cNvPr id="4" name="Picture 3">
            <a:extLst>
              <a:ext uri="{FF2B5EF4-FFF2-40B4-BE49-F238E27FC236}">
                <a16:creationId xmlns:a16="http://schemas.microsoft.com/office/drawing/2014/main" id="{63AAACC2-6F9F-084B-80B4-9D2D3257C74F}"/>
              </a:ext>
            </a:extLst>
          </p:cNvPr>
          <p:cNvPicPr>
            <a:picLocks noChangeAspect="1"/>
          </p:cNvPicPr>
          <p:nvPr/>
        </p:nvPicPr>
        <p:blipFill>
          <a:blip r:embed="rId3">
            <a:alphaModFix amt="35000"/>
          </a:blip>
          <a:stretch>
            <a:fillRect/>
          </a:stretch>
        </p:blipFill>
        <p:spPr>
          <a:xfrm>
            <a:off x="-12700" y="6362700"/>
            <a:ext cx="3149600" cy="482600"/>
          </a:xfrm>
          <a:prstGeom prst="rect">
            <a:avLst/>
          </a:prstGeom>
        </p:spPr>
      </p:pic>
      <p:sp>
        <p:nvSpPr>
          <p:cNvPr id="5" name="Rectangle 4">
            <a:extLst>
              <a:ext uri="{FF2B5EF4-FFF2-40B4-BE49-F238E27FC236}">
                <a16:creationId xmlns:a16="http://schemas.microsoft.com/office/drawing/2014/main" id="{5D7E6F4B-CF05-BB4C-BF4C-68D144D70506}"/>
              </a:ext>
            </a:extLst>
          </p:cNvPr>
          <p:cNvSpPr/>
          <p:nvPr/>
        </p:nvSpPr>
        <p:spPr>
          <a:xfrm>
            <a:off x="-94113" y="-27432"/>
            <a:ext cx="1485928" cy="13208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F7DD225-2F77-F744-BEC8-0370D0D0BB8F}"/>
              </a:ext>
            </a:extLst>
          </p:cNvPr>
          <p:cNvSpPr/>
          <p:nvPr/>
        </p:nvSpPr>
        <p:spPr>
          <a:xfrm>
            <a:off x="865491" y="752245"/>
            <a:ext cx="1485928" cy="13208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9037201-CB00-8F46-A368-B6D579264B8E}"/>
              </a:ext>
            </a:extLst>
          </p:cNvPr>
          <p:cNvSpPr/>
          <p:nvPr/>
        </p:nvSpPr>
        <p:spPr>
          <a:xfrm>
            <a:off x="1925877" y="87"/>
            <a:ext cx="1485928" cy="1320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476B4F-7828-6E4F-A2A3-8B200F2C334A}"/>
              </a:ext>
            </a:extLst>
          </p:cNvPr>
          <p:cNvSpPr/>
          <p:nvPr/>
        </p:nvSpPr>
        <p:spPr>
          <a:xfrm>
            <a:off x="3070718" y="776604"/>
            <a:ext cx="1485928" cy="13208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a:extLst>
              <a:ext uri="{FF2B5EF4-FFF2-40B4-BE49-F238E27FC236}">
                <a16:creationId xmlns:a16="http://schemas.microsoft.com/office/drawing/2014/main" id="{8E6057C8-C106-D048-A8E2-A16AFCCEC53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a:t>
            </a:fld>
            <a:endParaRPr lang="en-US"/>
          </a:p>
        </p:txBody>
      </p:sp>
      <p:sp>
        <p:nvSpPr>
          <p:cNvPr id="7" name="Rectangle 1">
            <a:extLst>
              <a:ext uri="{FF2B5EF4-FFF2-40B4-BE49-F238E27FC236}">
                <a16:creationId xmlns:a16="http://schemas.microsoft.com/office/drawing/2014/main" id="{D7BDBFE4-3524-2F5C-6D34-8A717E7A9383}"/>
              </a:ext>
            </a:extLst>
          </p:cNvPr>
          <p:cNvSpPr>
            <a:spLocks noChangeArrowheads="1"/>
          </p:cNvSpPr>
          <p:nvPr/>
        </p:nvSpPr>
        <p:spPr bwMode="auto">
          <a:xfrm>
            <a:off x="3408362" y="6577837"/>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333333"/>
                </a:solidFill>
                <a:effectLst/>
                <a:latin typeface="Source Sans Pro" panose="020B0503030403020204" pitchFamily="34" charset="0"/>
              </a:rPr>
              <a:t>Bio141 OER Lab Manual © 2022 by H. Wangerin, P. Rodgers, G. Backus is licensed under </a:t>
            </a:r>
            <a:r>
              <a:rPr kumimoji="0" lang="en-US" altLang="en-US" sz="1200" b="0" i="0" u="none" strike="noStrike" cap="none" normalizeH="0" baseline="0">
                <a:ln>
                  <a:noFill/>
                </a:ln>
                <a:solidFill>
                  <a:srgbClr val="D14500"/>
                </a:solidFill>
                <a:effectLst/>
                <a:latin typeface="Source Sans Pro" panose="020B0503030403020204" pitchFamily="34" charset="0"/>
                <a:hlinkClick r:id="rId4"/>
              </a:rPr>
              <a:t>CC BY-NC-SA 4.0  </a:t>
            </a:r>
            <a:r>
              <a:rPr kumimoji="0" lang="en-US" altLang="en-US" sz="1200" b="0" i="0" u="none" strike="noStrike" cap="none" normalizeH="0" baseline="0">
                <a:ln>
                  <a:noFill/>
                </a:ln>
                <a:solidFill>
                  <a:srgbClr val="D14500"/>
                </a:solidFill>
                <a:effectLst/>
                <a:latin typeface="Source Sans Pro" panose="020B0503030403020204" pitchFamily="34" charset="0"/>
              </a:rPr>
              <a:t> </a:t>
            </a:r>
            <a:r>
              <a:rPr kumimoji="0" lang="en-US" altLang="en-US" sz="1600" b="0" i="0" u="none" strike="noStrike" cap="none" normalizeH="0" baseline="0">
                <a:ln>
                  <a:noFill/>
                </a:ln>
                <a:solidFill>
                  <a:srgbClr val="D14500"/>
                </a:solidFill>
                <a:effectLst/>
                <a:latin typeface="Source Sans Pro" panose="020B0503030403020204" pitchFamily="34" charset="0"/>
                <a:hlinkClick r:id="rId4"/>
              </a:rPr>
              <a:t>       </a:t>
            </a:r>
            <a:r>
              <a:rPr kumimoji="0" lang="en-US" altLang="en-US" sz="1200" b="0" i="0" u="none" strike="noStrike" cap="none" normalizeH="0" baseline="0">
                <a:ln>
                  <a:noFill/>
                </a:ln>
                <a:solidFill>
                  <a:srgbClr val="D14500"/>
                </a:solidFill>
                <a:effectLst/>
                <a:latin typeface="Source Sans Pro" panose="020B0503030403020204" pitchFamily="34" charset="0"/>
                <a:hlinkClick r:id="rId4"/>
              </a:rPr>
              <a:t>  </a:t>
            </a:r>
            <a:r>
              <a:rPr kumimoji="0" lang="en-US" altLang="en-US" sz="1600" b="0" i="0" u="none" strike="noStrike" cap="none" normalizeH="0" baseline="0">
                <a:ln>
                  <a:noFill/>
                </a:ln>
                <a:solidFill>
                  <a:srgbClr val="D14500"/>
                </a:solidFill>
                <a:effectLst/>
                <a:latin typeface="Source Sans Pro" panose="020B0503030403020204" pitchFamily="34" charset="0"/>
                <a:hlinkClick r:id="rId4"/>
              </a:rPr>
              <a:t> </a:t>
            </a:r>
            <a:r>
              <a:rPr kumimoji="0" lang="en-US" altLang="en-US" sz="1600" b="0" i="0" u="none" strike="noStrike" cap="none" normalizeH="0" baseline="0">
                <a:ln>
                  <a:noFill/>
                </a:ln>
                <a:solidFill>
                  <a:srgbClr val="D14500"/>
                </a:solidFill>
                <a:effectLst/>
                <a:latin typeface="Source Sans Pro" panose="020B0503030403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AutoShape 2">
            <a:hlinkClick r:id="rId4"/>
            <a:extLst>
              <a:ext uri="{FF2B5EF4-FFF2-40B4-BE49-F238E27FC236}">
                <a16:creationId xmlns:a16="http://schemas.microsoft.com/office/drawing/2014/main" id="{644F952D-CB58-A7A4-4617-6A1BD2A18022}"/>
              </a:ext>
            </a:extLst>
          </p:cNvPr>
          <p:cNvSpPr>
            <a:spLocks noChangeAspect="1" noChangeArrowheads="1"/>
          </p:cNvSpPr>
          <p:nvPr/>
        </p:nvSpPr>
        <p:spPr bwMode="auto">
          <a:xfrm>
            <a:off x="10064750" y="6455599"/>
            <a:ext cx="2540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3">
            <a:extLst>
              <a:ext uri="{FF2B5EF4-FFF2-40B4-BE49-F238E27FC236}">
                <a16:creationId xmlns:a16="http://schemas.microsoft.com/office/drawing/2014/main" id="{68F5EA6D-E683-A4DD-49C5-E1A63DF7C268}"/>
              </a:ext>
            </a:extLst>
          </p:cNvPr>
          <p:cNvSpPr>
            <a:spLocks noChangeAspect="1" noChangeArrowheads="1"/>
          </p:cNvSpPr>
          <p:nvPr/>
        </p:nvSpPr>
        <p:spPr bwMode="auto">
          <a:xfrm>
            <a:off x="10414000" y="6455599"/>
            <a:ext cx="2540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overrideClrMapping bg1="lt1" tx1="dk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5" name="Rectangle 4">
            <a:extLst>
              <a:ext uri="{FF2B5EF4-FFF2-40B4-BE49-F238E27FC236}">
                <a16:creationId xmlns:a16="http://schemas.microsoft.com/office/drawing/2014/main" id="{B5BB1F09-6CAE-9743-ADA7-E0977D60C8B2}"/>
              </a:ext>
            </a:extLst>
          </p:cNvPr>
          <p:cNvSpPr/>
          <p:nvPr/>
        </p:nvSpPr>
        <p:spPr>
          <a:xfrm>
            <a:off x="575893" y="3312"/>
            <a:ext cx="572439" cy="6877878"/>
          </a:xfrm>
          <a:prstGeom prst="rect">
            <a:avLst/>
          </a:prstGeom>
          <a:solidFill>
            <a:schemeClr val="accent4">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716C494F-24F6-F740-95FC-E73B467BBBE6}"/>
              </a:ext>
            </a:extLst>
          </p:cNvPr>
          <p:cNvSpPr txBox="1">
            <a:spLocks/>
          </p:cNvSpPr>
          <p:nvPr/>
        </p:nvSpPr>
        <p:spPr>
          <a:xfrm>
            <a:off x="1759226" y="-67156"/>
            <a:ext cx="104304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Muscles of the Appendicular Skeleton</a:t>
            </a:r>
          </a:p>
        </p:txBody>
      </p:sp>
      <p:sp>
        <p:nvSpPr>
          <p:cNvPr id="7" name="TextBox 6">
            <a:extLst>
              <a:ext uri="{FF2B5EF4-FFF2-40B4-BE49-F238E27FC236}">
                <a16:creationId xmlns:a16="http://schemas.microsoft.com/office/drawing/2014/main" id="{57F5DAB8-735E-5B49-955D-B85B5378844D}"/>
              </a:ext>
            </a:extLst>
          </p:cNvPr>
          <p:cNvSpPr txBox="1"/>
          <p:nvPr/>
        </p:nvSpPr>
        <p:spPr>
          <a:xfrm rot="16200000">
            <a:off x="-3149658" y="3324283"/>
            <a:ext cx="6858000" cy="553998"/>
          </a:xfrm>
          <a:prstGeom prst="rect">
            <a:avLst/>
          </a:prstGeom>
          <a:noFill/>
        </p:spPr>
        <p:txBody>
          <a:bodyPr wrap="square" rtlCol="0">
            <a:spAutoFit/>
          </a:bodyPr>
          <a:lstStyle/>
          <a:p>
            <a:pPr algn="ctr"/>
            <a:r>
              <a:rPr lang="en-US" sz="3000" dirty="0">
                <a:latin typeface="Chalkduster" panose="03050602040202020205" pitchFamily="66" charset="77"/>
              </a:rPr>
              <a:t>Muscles</a:t>
            </a:r>
          </a:p>
        </p:txBody>
      </p:sp>
      <p:sp>
        <p:nvSpPr>
          <p:cNvPr id="8" name="Rectangle 7">
            <a:extLst>
              <a:ext uri="{FF2B5EF4-FFF2-40B4-BE49-F238E27FC236}">
                <a16:creationId xmlns:a16="http://schemas.microsoft.com/office/drawing/2014/main" id="{981ECF29-F4D3-8F46-A11B-A78565BABA18}"/>
              </a:ext>
            </a:extLst>
          </p:cNvPr>
          <p:cNvSpPr/>
          <p:nvPr/>
        </p:nvSpPr>
        <p:spPr>
          <a:xfrm rot="5400000">
            <a:off x="6526537" y="-4255627"/>
            <a:ext cx="298173" cy="11028069"/>
          </a:xfrm>
          <a:prstGeom prst="rect">
            <a:avLst/>
          </a:prstGeom>
          <a:solidFill>
            <a:schemeClr val="accent4">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673196-A9AA-3443-B180-E64F34A8CDF2}"/>
              </a:ext>
            </a:extLst>
          </p:cNvPr>
          <p:cNvSpPr/>
          <p:nvPr/>
        </p:nvSpPr>
        <p:spPr>
          <a:xfrm>
            <a:off x="575893" y="3312"/>
            <a:ext cx="572439" cy="6877878"/>
          </a:xfrm>
          <a:prstGeom prst="rect">
            <a:avLst/>
          </a:prstGeom>
          <a:solidFill>
            <a:schemeClr val="accent4">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1625FB1-DEE5-804C-86C3-46B63C965E87}"/>
              </a:ext>
            </a:extLst>
          </p:cNvPr>
          <p:cNvSpPr/>
          <p:nvPr/>
        </p:nvSpPr>
        <p:spPr>
          <a:xfrm>
            <a:off x="585183" y="6569765"/>
            <a:ext cx="279592" cy="29817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277CA3B-F231-6142-BFFC-94E78B32AC0D}"/>
              </a:ext>
            </a:extLst>
          </p:cNvPr>
          <p:cNvSpPr/>
          <p:nvPr/>
        </p:nvSpPr>
        <p:spPr>
          <a:xfrm>
            <a:off x="862110" y="6264967"/>
            <a:ext cx="279592" cy="298173"/>
          </a:xfrm>
          <a:prstGeom prst="rect">
            <a:avLst/>
          </a:prstGeom>
          <a:solidFill>
            <a:srgbClr val="FFB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703D912-95A5-B14D-A6D1-C0816A57B49E}"/>
              </a:ext>
            </a:extLst>
          </p:cNvPr>
          <p:cNvSpPr/>
          <p:nvPr/>
        </p:nvSpPr>
        <p:spPr>
          <a:xfrm>
            <a:off x="868738" y="3279913"/>
            <a:ext cx="279592" cy="29817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BC10CA1-410C-AC49-9E9D-7DF23938B7F0}"/>
              </a:ext>
            </a:extLst>
          </p:cNvPr>
          <p:cNvSpPr/>
          <p:nvPr/>
        </p:nvSpPr>
        <p:spPr>
          <a:xfrm>
            <a:off x="585899" y="5347263"/>
            <a:ext cx="279592" cy="2981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CB8A211-203F-FC40-A735-9790C6C5555E}"/>
              </a:ext>
            </a:extLst>
          </p:cNvPr>
          <p:cNvSpPr/>
          <p:nvPr/>
        </p:nvSpPr>
        <p:spPr>
          <a:xfrm>
            <a:off x="871076" y="5658682"/>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B6D14CB-38CE-0B4D-9F61-0BC81C777E7F}"/>
              </a:ext>
            </a:extLst>
          </p:cNvPr>
          <p:cNvSpPr/>
          <p:nvPr/>
        </p:nvSpPr>
        <p:spPr>
          <a:xfrm>
            <a:off x="868738" y="5039142"/>
            <a:ext cx="279592" cy="29817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53B1B79-375A-234B-A88D-D8518E700C21}"/>
              </a:ext>
            </a:extLst>
          </p:cNvPr>
          <p:cNvSpPr/>
          <p:nvPr/>
        </p:nvSpPr>
        <p:spPr>
          <a:xfrm>
            <a:off x="575894" y="4731030"/>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072135-441E-D443-B628-2AD67E26E5B2}"/>
              </a:ext>
            </a:extLst>
          </p:cNvPr>
          <p:cNvSpPr/>
          <p:nvPr/>
        </p:nvSpPr>
        <p:spPr>
          <a:xfrm>
            <a:off x="592527" y="4121438"/>
            <a:ext cx="279592" cy="298173"/>
          </a:xfrm>
          <a:prstGeom prst="rect">
            <a:avLst/>
          </a:prstGeom>
          <a:solidFill>
            <a:srgbClr val="FFB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8E20713-9859-1046-8DC0-8429907D8725}"/>
              </a:ext>
            </a:extLst>
          </p:cNvPr>
          <p:cNvSpPr/>
          <p:nvPr/>
        </p:nvSpPr>
        <p:spPr>
          <a:xfrm>
            <a:off x="864452" y="4432857"/>
            <a:ext cx="279592" cy="29817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9E2E923-B1D8-6C4C-B43E-BC88E827959A}"/>
              </a:ext>
            </a:extLst>
          </p:cNvPr>
          <p:cNvSpPr/>
          <p:nvPr/>
        </p:nvSpPr>
        <p:spPr>
          <a:xfrm>
            <a:off x="868738" y="3833192"/>
            <a:ext cx="279592" cy="2981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115020-6294-CE4C-A1E2-4DFF2A899BBC}"/>
              </a:ext>
            </a:extLst>
          </p:cNvPr>
          <p:cNvSpPr/>
          <p:nvPr/>
        </p:nvSpPr>
        <p:spPr>
          <a:xfrm>
            <a:off x="575894" y="3538332"/>
            <a:ext cx="279592" cy="29817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7FFD41D-6BD1-BE44-B452-382978306628}"/>
              </a:ext>
            </a:extLst>
          </p:cNvPr>
          <p:cNvSpPr/>
          <p:nvPr/>
        </p:nvSpPr>
        <p:spPr>
          <a:xfrm>
            <a:off x="592527" y="2915488"/>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34C8630-6DA7-B040-846D-CCA8A9249DA0}"/>
              </a:ext>
            </a:extLst>
          </p:cNvPr>
          <p:cNvSpPr/>
          <p:nvPr/>
        </p:nvSpPr>
        <p:spPr>
          <a:xfrm>
            <a:off x="572743" y="5953532"/>
            <a:ext cx="279592" cy="298173"/>
          </a:xfrm>
          <a:prstGeom prst="rect">
            <a:avLst/>
          </a:prstGeom>
          <a:solidFill>
            <a:srgbClr val="FBE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DADDED8-61B1-5042-AF82-5A04F16D550D}"/>
              </a:ext>
            </a:extLst>
          </p:cNvPr>
          <p:cNvSpPr/>
          <p:nvPr/>
        </p:nvSpPr>
        <p:spPr>
          <a:xfrm>
            <a:off x="875366" y="2607367"/>
            <a:ext cx="279592" cy="298173"/>
          </a:xfrm>
          <a:prstGeom prst="rect">
            <a:avLst/>
          </a:prstGeom>
          <a:solidFill>
            <a:srgbClr val="FBE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0D30684-8C73-7E42-8664-1B289C9BB65E}"/>
              </a:ext>
            </a:extLst>
          </p:cNvPr>
          <p:cNvSpPr/>
          <p:nvPr/>
        </p:nvSpPr>
        <p:spPr>
          <a:xfrm>
            <a:off x="582522" y="2299255"/>
            <a:ext cx="279592" cy="29817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888BB15-D39D-774E-B59F-B44219231E59}"/>
              </a:ext>
            </a:extLst>
          </p:cNvPr>
          <p:cNvSpPr/>
          <p:nvPr/>
        </p:nvSpPr>
        <p:spPr>
          <a:xfrm>
            <a:off x="585903" y="1689663"/>
            <a:ext cx="279592" cy="2981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0978880-3E2E-5246-8793-867C4C3EBB01}"/>
              </a:ext>
            </a:extLst>
          </p:cNvPr>
          <p:cNvSpPr/>
          <p:nvPr/>
        </p:nvSpPr>
        <p:spPr>
          <a:xfrm>
            <a:off x="871080" y="2001082"/>
            <a:ext cx="279592" cy="29817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08BBDD2-FD4D-004C-A987-5A7019C73809}"/>
              </a:ext>
            </a:extLst>
          </p:cNvPr>
          <p:cNvSpPr/>
          <p:nvPr/>
        </p:nvSpPr>
        <p:spPr>
          <a:xfrm>
            <a:off x="868741" y="1394794"/>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2138627-E4AC-5448-8FE5-5ED7E4A09450}"/>
              </a:ext>
            </a:extLst>
          </p:cNvPr>
          <p:cNvSpPr/>
          <p:nvPr/>
        </p:nvSpPr>
        <p:spPr>
          <a:xfrm>
            <a:off x="589149" y="1099934"/>
            <a:ext cx="279592" cy="29817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7330FD0-FFD0-8847-AC9A-C12126C8306A}"/>
              </a:ext>
            </a:extLst>
          </p:cNvPr>
          <p:cNvSpPr/>
          <p:nvPr/>
        </p:nvSpPr>
        <p:spPr>
          <a:xfrm>
            <a:off x="864455" y="801761"/>
            <a:ext cx="279592" cy="298173"/>
          </a:xfrm>
          <a:prstGeom prst="rect">
            <a:avLst/>
          </a:prstGeom>
          <a:solidFill>
            <a:srgbClr val="FFB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9337C91-FC86-1A47-AE67-BCF2B8172A49}"/>
              </a:ext>
            </a:extLst>
          </p:cNvPr>
          <p:cNvSpPr/>
          <p:nvPr/>
        </p:nvSpPr>
        <p:spPr>
          <a:xfrm>
            <a:off x="582525" y="510213"/>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8B18F4F-32C5-CD4C-AC76-279E865468A8}"/>
              </a:ext>
            </a:extLst>
          </p:cNvPr>
          <p:cNvSpPr/>
          <p:nvPr/>
        </p:nvSpPr>
        <p:spPr>
          <a:xfrm>
            <a:off x="871083" y="198788"/>
            <a:ext cx="279592" cy="2981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228BADB-DBEA-1E4F-B42D-006685CB9318}"/>
              </a:ext>
            </a:extLst>
          </p:cNvPr>
          <p:cNvSpPr/>
          <p:nvPr/>
        </p:nvSpPr>
        <p:spPr>
          <a:xfrm>
            <a:off x="599413" y="-9940"/>
            <a:ext cx="275953" cy="182222"/>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E8F7D257-1A49-8944-87F5-3F134F8535E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
        <p:nvSpPr>
          <p:cNvPr id="37" name="Rectangle 36">
            <a:extLst>
              <a:ext uri="{FF2B5EF4-FFF2-40B4-BE49-F238E27FC236}">
                <a16:creationId xmlns:a16="http://schemas.microsoft.com/office/drawing/2014/main" id="{41E5935E-FA5F-AA4B-8B45-B785F819E7E2}"/>
              </a:ext>
            </a:extLst>
          </p:cNvPr>
          <p:cNvSpPr/>
          <p:nvPr/>
        </p:nvSpPr>
        <p:spPr>
          <a:xfrm>
            <a:off x="1454431" y="3142938"/>
            <a:ext cx="2810272" cy="2554545"/>
          </a:xfrm>
          <a:prstGeom prst="rect">
            <a:avLst/>
          </a:prstGeom>
          <a:solidFill>
            <a:schemeClr val="accent4">
              <a:lumMod val="40000"/>
              <a:lumOff val="60000"/>
            </a:schemeClr>
          </a:solidFill>
        </p:spPr>
        <p:txBody>
          <a:bodyPr wrap="square">
            <a:spAutoFit/>
          </a:bodyPr>
          <a:lstStyle/>
          <a:p>
            <a:r>
              <a:rPr lang="en-US" sz="2000" b="1" dirty="0">
                <a:latin typeface="Calibri" panose="020F0502020204030204" pitchFamily="34" charset="0"/>
                <a:ea typeface="Calibri" panose="020F0502020204030204" pitchFamily="34" charset="0"/>
                <a:cs typeface="Times New Roman" panose="02020603050405020304" pitchFamily="18" charset="0"/>
              </a:rPr>
              <a:t>Complete the chart using the numbers on the muscle model.</a:t>
            </a:r>
          </a:p>
          <a:p>
            <a:endParaRPr lang="en-US" sz="2000" b="1" dirty="0">
              <a:latin typeface="Calibri" panose="020F0502020204030204" pitchFamily="34" charset="0"/>
              <a:cs typeface="Times New Roman" panose="02020603050405020304" pitchFamily="18" charset="0"/>
            </a:endParaRPr>
          </a:p>
          <a:p>
            <a:r>
              <a:rPr lang="en-US" sz="2000" b="1" dirty="0">
                <a:latin typeface="Calibri" panose="020F0502020204030204" pitchFamily="34" charset="0"/>
                <a:cs typeface="Times New Roman" panose="02020603050405020304" pitchFamily="18" charset="0"/>
              </a:rPr>
              <a:t>Quiz one another!</a:t>
            </a:r>
          </a:p>
          <a:p>
            <a:endParaRPr lang="en-US" sz="2000" b="1" dirty="0">
              <a:latin typeface="Calibri" panose="020F0502020204030204" pitchFamily="34" charset="0"/>
              <a:cs typeface="Times New Roman" panose="02020603050405020304" pitchFamily="18" charset="0"/>
            </a:endParaRPr>
          </a:p>
          <a:p>
            <a:r>
              <a:rPr lang="en-US" sz="2000" b="1" dirty="0">
                <a:latin typeface="Calibri" panose="020F0502020204030204" pitchFamily="34" charset="0"/>
                <a:cs typeface="Times New Roman" panose="02020603050405020304" pitchFamily="18" charset="0"/>
              </a:rPr>
              <a:t>Repeat procedure for the leg.</a:t>
            </a:r>
            <a:endParaRPr lang="en-US" sz="2000" dirty="0"/>
          </a:p>
        </p:txBody>
      </p:sp>
      <p:pic>
        <p:nvPicPr>
          <p:cNvPr id="38" name="Picture 37">
            <a:extLst>
              <a:ext uri="{FF2B5EF4-FFF2-40B4-BE49-F238E27FC236}">
                <a16:creationId xmlns:a16="http://schemas.microsoft.com/office/drawing/2014/main" id="{0B77972F-CC1B-324D-B8B5-D52735A362C6}"/>
              </a:ext>
            </a:extLst>
          </p:cNvPr>
          <p:cNvPicPr>
            <a:picLocks noChangeAspect="1"/>
          </p:cNvPicPr>
          <p:nvPr/>
        </p:nvPicPr>
        <p:blipFill>
          <a:blip r:embed="rId3"/>
          <a:stretch>
            <a:fillRect/>
          </a:stretch>
        </p:blipFill>
        <p:spPr>
          <a:xfrm>
            <a:off x="4662694" y="1459203"/>
            <a:ext cx="5200242" cy="5398797"/>
          </a:xfrm>
          <a:prstGeom prst="rect">
            <a:avLst/>
          </a:prstGeom>
        </p:spPr>
      </p:pic>
      <p:sp>
        <p:nvSpPr>
          <p:cNvPr id="35" name="TextBox 34">
            <a:extLst>
              <a:ext uri="{FF2B5EF4-FFF2-40B4-BE49-F238E27FC236}">
                <a16:creationId xmlns:a16="http://schemas.microsoft.com/office/drawing/2014/main" id="{CCC4903F-657F-4C44-B42E-A5187355D2BC}"/>
              </a:ext>
            </a:extLst>
          </p:cNvPr>
          <p:cNvSpPr txBox="1"/>
          <p:nvPr/>
        </p:nvSpPr>
        <p:spPr>
          <a:xfrm>
            <a:off x="10794170" y="198788"/>
            <a:ext cx="1053494" cy="369332"/>
          </a:xfrm>
          <a:prstGeom prst="rect">
            <a:avLst/>
          </a:prstGeom>
          <a:solidFill>
            <a:schemeClr val="accent4">
              <a:lumMod val="40000"/>
              <a:lumOff val="60000"/>
            </a:schemeClr>
          </a:solidFill>
        </p:spPr>
        <p:txBody>
          <a:bodyPr wrap="none" rtlCol="0">
            <a:spAutoFit/>
          </a:bodyPr>
          <a:lstStyle/>
          <a:p>
            <a:r>
              <a:rPr lang="en-US" dirty="0"/>
              <a:t>Activity 3</a:t>
            </a:r>
          </a:p>
        </p:txBody>
      </p:sp>
    </p:spTree>
    <p:extLst>
      <p:ext uri="{BB962C8B-B14F-4D97-AF65-F5344CB8AC3E}">
        <p14:creationId xmlns:p14="http://schemas.microsoft.com/office/powerpoint/2010/main" val="2012208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5" name="Rectangle 4">
            <a:extLst>
              <a:ext uri="{FF2B5EF4-FFF2-40B4-BE49-F238E27FC236}">
                <a16:creationId xmlns:a16="http://schemas.microsoft.com/office/drawing/2014/main" id="{B5BB1F09-6CAE-9743-ADA7-E0977D60C8B2}"/>
              </a:ext>
            </a:extLst>
          </p:cNvPr>
          <p:cNvSpPr/>
          <p:nvPr/>
        </p:nvSpPr>
        <p:spPr>
          <a:xfrm>
            <a:off x="575893" y="3312"/>
            <a:ext cx="572439" cy="6877878"/>
          </a:xfrm>
          <a:prstGeom prst="rect">
            <a:avLst/>
          </a:prstGeom>
          <a:solidFill>
            <a:schemeClr val="accent4">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716C494F-24F6-F740-95FC-E73B467BBBE6}"/>
              </a:ext>
            </a:extLst>
          </p:cNvPr>
          <p:cNvSpPr txBox="1">
            <a:spLocks/>
          </p:cNvSpPr>
          <p:nvPr/>
        </p:nvSpPr>
        <p:spPr>
          <a:xfrm>
            <a:off x="1759226" y="-67156"/>
            <a:ext cx="104304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Muscles of the Appendicular Skeleton</a:t>
            </a:r>
          </a:p>
        </p:txBody>
      </p:sp>
      <p:sp>
        <p:nvSpPr>
          <p:cNvPr id="7" name="TextBox 6">
            <a:extLst>
              <a:ext uri="{FF2B5EF4-FFF2-40B4-BE49-F238E27FC236}">
                <a16:creationId xmlns:a16="http://schemas.microsoft.com/office/drawing/2014/main" id="{57F5DAB8-735E-5B49-955D-B85B5378844D}"/>
              </a:ext>
            </a:extLst>
          </p:cNvPr>
          <p:cNvSpPr txBox="1"/>
          <p:nvPr/>
        </p:nvSpPr>
        <p:spPr>
          <a:xfrm rot="16200000">
            <a:off x="-3149658" y="3324283"/>
            <a:ext cx="6858000" cy="553998"/>
          </a:xfrm>
          <a:prstGeom prst="rect">
            <a:avLst/>
          </a:prstGeom>
          <a:noFill/>
        </p:spPr>
        <p:txBody>
          <a:bodyPr wrap="square" rtlCol="0">
            <a:spAutoFit/>
          </a:bodyPr>
          <a:lstStyle/>
          <a:p>
            <a:pPr algn="ctr"/>
            <a:r>
              <a:rPr lang="en-US" sz="3000" dirty="0">
                <a:latin typeface="Chalkduster" panose="03050602040202020205" pitchFamily="66" charset="77"/>
              </a:rPr>
              <a:t>Muscles</a:t>
            </a:r>
          </a:p>
        </p:txBody>
      </p:sp>
      <p:sp>
        <p:nvSpPr>
          <p:cNvPr id="8" name="Rectangle 7">
            <a:extLst>
              <a:ext uri="{FF2B5EF4-FFF2-40B4-BE49-F238E27FC236}">
                <a16:creationId xmlns:a16="http://schemas.microsoft.com/office/drawing/2014/main" id="{981ECF29-F4D3-8F46-A11B-A78565BABA18}"/>
              </a:ext>
            </a:extLst>
          </p:cNvPr>
          <p:cNvSpPr/>
          <p:nvPr/>
        </p:nvSpPr>
        <p:spPr>
          <a:xfrm rot="5400000">
            <a:off x="6526537" y="-4255627"/>
            <a:ext cx="298173" cy="11028069"/>
          </a:xfrm>
          <a:prstGeom prst="rect">
            <a:avLst/>
          </a:prstGeom>
          <a:solidFill>
            <a:schemeClr val="accent4">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673196-A9AA-3443-B180-E64F34A8CDF2}"/>
              </a:ext>
            </a:extLst>
          </p:cNvPr>
          <p:cNvSpPr/>
          <p:nvPr/>
        </p:nvSpPr>
        <p:spPr>
          <a:xfrm>
            <a:off x="575893" y="3312"/>
            <a:ext cx="572439" cy="6877878"/>
          </a:xfrm>
          <a:prstGeom prst="rect">
            <a:avLst/>
          </a:prstGeom>
          <a:solidFill>
            <a:schemeClr val="accent4">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1625FB1-DEE5-804C-86C3-46B63C965E87}"/>
              </a:ext>
            </a:extLst>
          </p:cNvPr>
          <p:cNvSpPr/>
          <p:nvPr/>
        </p:nvSpPr>
        <p:spPr>
          <a:xfrm>
            <a:off x="585183" y="6569765"/>
            <a:ext cx="279592" cy="29817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277CA3B-F231-6142-BFFC-94E78B32AC0D}"/>
              </a:ext>
            </a:extLst>
          </p:cNvPr>
          <p:cNvSpPr/>
          <p:nvPr/>
        </p:nvSpPr>
        <p:spPr>
          <a:xfrm>
            <a:off x="862110" y="6264967"/>
            <a:ext cx="279592" cy="298173"/>
          </a:xfrm>
          <a:prstGeom prst="rect">
            <a:avLst/>
          </a:prstGeom>
          <a:solidFill>
            <a:srgbClr val="FFB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703D912-95A5-B14D-A6D1-C0816A57B49E}"/>
              </a:ext>
            </a:extLst>
          </p:cNvPr>
          <p:cNvSpPr/>
          <p:nvPr/>
        </p:nvSpPr>
        <p:spPr>
          <a:xfrm>
            <a:off x="868738" y="3279913"/>
            <a:ext cx="279592" cy="29817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BC10CA1-410C-AC49-9E9D-7DF23938B7F0}"/>
              </a:ext>
            </a:extLst>
          </p:cNvPr>
          <p:cNvSpPr/>
          <p:nvPr/>
        </p:nvSpPr>
        <p:spPr>
          <a:xfrm>
            <a:off x="585899" y="5347263"/>
            <a:ext cx="279592" cy="2981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CB8A211-203F-FC40-A735-9790C6C5555E}"/>
              </a:ext>
            </a:extLst>
          </p:cNvPr>
          <p:cNvSpPr/>
          <p:nvPr/>
        </p:nvSpPr>
        <p:spPr>
          <a:xfrm>
            <a:off x="871076" y="5658682"/>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B6D14CB-38CE-0B4D-9F61-0BC81C777E7F}"/>
              </a:ext>
            </a:extLst>
          </p:cNvPr>
          <p:cNvSpPr/>
          <p:nvPr/>
        </p:nvSpPr>
        <p:spPr>
          <a:xfrm>
            <a:off x="868738" y="5039142"/>
            <a:ext cx="279592" cy="29817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53B1B79-375A-234B-A88D-D8518E700C21}"/>
              </a:ext>
            </a:extLst>
          </p:cNvPr>
          <p:cNvSpPr/>
          <p:nvPr/>
        </p:nvSpPr>
        <p:spPr>
          <a:xfrm>
            <a:off x="575894" y="4731030"/>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072135-441E-D443-B628-2AD67E26E5B2}"/>
              </a:ext>
            </a:extLst>
          </p:cNvPr>
          <p:cNvSpPr/>
          <p:nvPr/>
        </p:nvSpPr>
        <p:spPr>
          <a:xfrm>
            <a:off x="592527" y="4121438"/>
            <a:ext cx="279592" cy="298173"/>
          </a:xfrm>
          <a:prstGeom prst="rect">
            <a:avLst/>
          </a:prstGeom>
          <a:solidFill>
            <a:srgbClr val="FFB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8E20713-9859-1046-8DC0-8429907D8725}"/>
              </a:ext>
            </a:extLst>
          </p:cNvPr>
          <p:cNvSpPr/>
          <p:nvPr/>
        </p:nvSpPr>
        <p:spPr>
          <a:xfrm>
            <a:off x="864452" y="4432857"/>
            <a:ext cx="279592" cy="29817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9E2E923-B1D8-6C4C-B43E-BC88E827959A}"/>
              </a:ext>
            </a:extLst>
          </p:cNvPr>
          <p:cNvSpPr/>
          <p:nvPr/>
        </p:nvSpPr>
        <p:spPr>
          <a:xfrm>
            <a:off x="868738" y="3833192"/>
            <a:ext cx="279592" cy="2981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115020-6294-CE4C-A1E2-4DFF2A899BBC}"/>
              </a:ext>
            </a:extLst>
          </p:cNvPr>
          <p:cNvSpPr/>
          <p:nvPr/>
        </p:nvSpPr>
        <p:spPr>
          <a:xfrm>
            <a:off x="575894" y="3538332"/>
            <a:ext cx="279592" cy="29817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7FFD41D-6BD1-BE44-B452-382978306628}"/>
              </a:ext>
            </a:extLst>
          </p:cNvPr>
          <p:cNvSpPr/>
          <p:nvPr/>
        </p:nvSpPr>
        <p:spPr>
          <a:xfrm>
            <a:off x="592527" y="2915488"/>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34C8630-6DA7-B040-846D-CCA8A9249DA0}"/>
              </a:ext>
            </a:extLst>
          </p:cNvPr>
          <p:cNvSpPr/>
          <p:nvPr/>
        </p:nvSpPr>
        <p:spPr>
          <a:xfrm>
            <a:off x="572743" y="5953532"/>
            <a:ext cx="279592" cy="298173"/>
          </a:xfrm>
          <a:prstGeom prst="rect">
            <a:avLst/>
          </a:prstGeom>
          <a:solidFill>
            <a:srgbClr val="FBE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DADDED8-61B1-5042-AF82-5A04F16D550D}"/>
              </a:ext>
            </a:extLst>
          </p:cNvPr>
          <p:cNvSpPr/>
          <p:nvPr/>
        </p:nvSpPr>
        <p:spPr>
          <a:xfrm>
            <a:off x="875366" y="2607367"/>
            <a:ext cx="279592" cy="298173"/>
          </a:xfrm>
          <a:prstGeom prst="rect">
            <a:avLst/>
          </a:prstGeom>
          <a:solidFill>
            <a:srgbClr val="FBE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0D30684-8C73-7E42-8664-1B289C9BB65E}"/>
              </a:ext>
            </a:extLst>
          </p:cNvPr>
          <p:cNvSpPr/>
          <p:nvPr/>
        </p:nvSpPr>
        <p:spPr>
          <a:xfrm>
            <a:off x="582522" y="2299255"/>
            <a:ext cx="279592" cy="29817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888BB15-D39D-774E-B59F-B44219231E59}"/>
              </a:ext>
            </a:extLst>
          </p:cNvPr>
          <p:cNvSpPr/>
          <p:nvPr/>
        </p:nvSpPr>
        <p:spPr>
          <a:xfrm>
            <a:off x="585903" y="1689663"/>
            <a:ext cx="279592" cy="2981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0978880-3E2E-5246-8793-867C4C3EBB01}"/>
              </a:ext>
            </a:extLst>
          </p:cNvPr>
          <p:cNvSpPr/>
          <p:nvPr/>
        </p:nvSpPr>
        <p:spPr>
          <a:xfrm>
            <a:off x="871080" y="2001082"/>
            <a:ext cx="279592" cy="29817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08BBDD2-FD4D-004C-A987-5A7019C73809}"/>
              </a:ext>
            </a:extLst>
          </p:cNvPr>
          <p:cNvSpPr/>
          <p:nvPr/>
        </p:nvSpPr>
        <p:spPr>
          <a:xfrm>
            <a:off x="868741" y="1394794"/>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2138627-E4AC-5448-8FE5-5ED7E4A09450}"/>
              </a:ext>
            </a:extLst>
          </p:cNvPr>
          <p:cNvSpPr/>
          <p:nvPr/>
        </p:nvSpPr>
        <p:spPr>
          <a:xfrm>
            <a:off x="589149" y="1099934"/>
            <a:ext cx="279592" cy="29817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7330FD0-FFD0-8847-AC9A-C12126C8306A}"/>
              </a:ext>
            </a:extLst>
          </p:cNvPr>
          <p:cNvSpPr/>
          <p:nvPr/>
        </p:nvSpPr>
        <p:spPr>
          <a:xfrm>
            <a:off x="864455" y="801761"/>
            <a:ext cx="279592" cy="298173"/>
          </a:xfrm>
          <a:prstGeom prst="rect">
            <a:avLst/>
          </a:prstGeom>
          <a:solidFill>
            <a:srgbClr val="FFB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9337C91-FC86-1A47-AE67-BCF2B8172A49}"/>
              </a:ext>
            </a:extLst>
          </p:cNvPr>
          <p:cNvSpPr/>
          <p:nvPr/>
        </p:nvSpPr>
        <p:spPr>
          <a:xfrm>
            <a:off x="582525" y="510213"/>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8B18F4F-32C5-CD4C-AC76-279E865468A8}"/>
              </a:ext>
            </a:extLst>
          </p:cNvPr>
          <p:cNvSpPr/>
          <p:nvPr/>
        </p:nvSpPr>
        <p:spPr>
          <a:xfrm>
            <a:off x="871083" y="198788"/>
            <a:ext cx="279592" cy="2981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228BADB-DBEA-1E4F-B42D-006685CB9318}"/>
              </a:ext>
            </a:extLst>
          </p:cNvPr>
          <p:cNvSpPr/>
          <p:nvPr/>
        </p:nvSpPr>
        <p:spPr>
          <a:xfrm>
            <a:off x="599413" y="-9940"/>
            <a:ext cx="275953" cy="182222"/>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E8F7D257-1A49-8944-87F5-3F134F8535E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pic>
        <p:nvPicPr>
          <p:cNvPr id="35" name="Content Placeholder 4">
            <a:extLst>
              <a:ext uri="{FF2B5EF4-FFF2-40B4-BE49-F238E27FC236}">
                <a16:creationId xmlns:a16="http://schemas.microsoft.com/office/drawing/2014/main" id="{0CBF4FA5-9E13-8D4E-82E9-696EF3AF93E5}"/>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371165" y="1676069"/>
            <a:ext cx="4608916" cy="4910591"/>
          </a:xfrm>
          <a:prstGeom prst="rect">
            <a:avLst/>
          </a:prstGeom>
        </p:spPr>
      </p:pic>
      <p:sp>
        <p:nvSpPr>
          <p:cNvPr id="36" name="TextBox 35">
            <a:extLst>
              <a:ext uri="{FF2B5EF4-FFF2-40B4-BE49-F238E27FC236}">
                <a16:creationId xmlns:a16="http://schemas.microsoft.com/office/drawing/2014/main" id="{EE6E4DD4-1937-4245-BEB4-3EAA0BB52E03}"/>
              </a:ext>
            </a:extLst>
          </p:cNvPr>
          <p:cNvSpPr txBox="1"/>
          <p:nvPr/>
        </p:nvSpPr>
        <p:spPr>
          <a:xfrm>
            <a:off x="10794170" y="198788"/>
            <a:ext cx="1053494" cy="369332"/>
          </a:xfrm>
          <a:prstGeom prst="rect">
            <a:avLst/>
          </a:prstGeom>
          <a:solidFill>
            <a:schemeClr val="accent4">
              <a:lumMod val="40000"/>
              <a:lumOff val="60000"/>
            </a:schemeClr>
          </a:solidFill>
        </p:spPr>
        <p:txBody>
          <a:bodyPr wrap="none" rtlCol="0">
            <a:spAutoFit/>
          </a:bodyPr>
          <a:lstStyle/>
          <a:p>
            <a:r>
              <a:rPr lang="en-US" dirty="0"/>
              <a:t>Activity 3</a:t>
            </a:r>
          </a:p>
        </p:txBody>
      </p:sp>
      <p:sp>
        <p:nvSpPr>
          <p:cNvPr id="37" name="TextBox 36">
            <a:extLst>
              <a:ext uri="{FF2B5EF4-FFF2-40B4-BE49-F238E27FC236}">
                <a16:creationId xmlns:a16="http://schemas.microsoft.com/office/drawing/2014/main" id="{754C7060-95FD-0345-9745-00721B68F84C}"/>
              </a:ext>
            </a:extLst>
          </p:cNvPr>
          <p:cNvSpPr txBox="1"/>
          <p:nvPr/>
        </p:nvSpPr>
        <p:spPr>
          <a:xfrm>
            <a:off x="9455453" y="6498606"/>
            <a:ext cx="1569660" cy="369332"/>
          </a:xfrm>
          <a:prstGeom prst="rect">
            <a:avLst/>
          </a:prstGeom>
          <a:solidFill>
            <a:schemeClr val="bg1"/>
          </a:solidFill>
        </p:spPr>
        <p:txBody>
          <a:bodyPr wrap="none" rtlCol="0">
            <a:spAutoFit/>
          </a:bodyPr>
          <a:lstStyle/>
          <a:p>
            <a:r>
              <a:rPr lang="en-US" dirty="0"/>
              <a:t>© Visible body</a:t>
            </a:r>
          </a:p>
        </p:txBody>
      </p:sp>
      <p:sp>
        <p:nvSpPr>
          <p:cNvPr id="2" name="Rectangle 1">
            <a:extLst>
              <a:ext uri="{FF2B5EF4-FFF2-40B4-BE49-F238E27FC236}">
                <a16:creationId xmlns:a16="http://schemas.microsoft.com/office/drawing/2014/main" id="{6B5EF7BB-2AA6-97EF-CEC6-F0059C271241}"/>
              </a:ext>
            </a:extLst>
          </p:cNvPr>
          <p:cNvSpPr>
            <a:spLocks noChangeArrowheads="1"/>
          </p:cNvSpPr>
          <p:nvPr/>
        </p:nvSpPr>
        <p:spPr bwMode="auto">
          <a:xfrm>
            <a:off x="4577841" y="5957947"/>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333333"/>
                </a:solidFill>
                <a:effectLst/>
                <a:latin typeface="Source Sans Pro" panose="020B0503030403020204" pitchFamily="34" charset="0"/>
              </a:rPr>
              <a:t>Bio141 OER Lab Manual © 2022 by H. Wangerin, P. Rodgers, G. Backus is licensed under </a:t>
            </a:r>
            <a:r>
              <a:rPr kumimoji="0" lang="en-US" altLang="en-US" sz="1200" b="0" i="0" u="none" strike="noStrike" cap="none" normalizeH="0" baseline="0">
                <a:ln>
                  <a:noFill/>
                </a:ln>
                <a:solidFill>
                  <a:srgbClr val="D14500"/>
                </a:solidFill>
                <a:effectLst/>
                <a:latin typeface="Source Sans Pro" panose="020B0503030403020204" pitchFamily="34" charset="0"/>
                <a:hlinkClick r:id="rId4"/>
              </a:rPr>
              <a:t>CC BY-NC-SA 4.0  </a:t>
            </a:r>
            <a:r>
              <a:rPr kumimoji="0" lang="en-US" altLang="en-US" sz="1200" b="0" i="0" u="none" strike="noStrike" cap="none" normalizeH="0" baseline="0">
                <a:ln>
                  <a:noFill/>
                </a:ln>
                <a:solidFill>
                  <a:srgbClr val="D14500"/>
                </a:solidFill>
                <a:effectLst/>
                <a:latin typeface="Source Sans Pro" panose="020B0503030403020204" pitchFamily="34" charset="0"/>
              </a:rPr>
              <a:t> </a:t>
            </a:r>
            <a:r>
              <a:rPr kumimoji="0" lang="en-US" altLang="en-US" sz="1600" b="0" i="0" u="none" strike="noStrike" cap="none" normalizeH="0" baseline="0">
                <a:ln>
                  <a:noFill/>
                </a:ln>
                <a:solidFill>
                  <a:srgbClr val="D14500"/>
                </a:solidFill>
                <a:effectLst/>
                <a:latin typeface="Source Sans Pro" panose="020B0503030403020204" pitchFamily="34" charset="0"/>
                <a:hlinkClick r:id="rId4"/>
              </a:rPr>
              <a:t>       </a:t>
            </a:r>
            <a:r>
              <a:rPr kumimoji="0" lang="en-US" altLang="en-US" sz="1200" b="0" i="0" u="none" strike="noStrike" cap="none" normalizeH="0" baseline="0">
                <a:ln>
                  <a:noFill/>
                </a:ln>
                <a:solidFill>
                  <a:srgbClr val="D14500"/>
                </a:solidFill>
                <a:effectLst/>
                <a:latin typeface="Source Sans Pro" panose="020B0503030403020204" pitchFamily="34" charset="0"/>
                <a:hlinkClick r:id="rId4"/>
              </a:rPr>
              <a:t>  </a:t>
            </a:r>
            <a:r>
              <a:rPr kumimoji="0" lang="en-US" altLang="en-US" sz="1600" b="0" i="0" u="none" strike="noStrike" cap="none" normalizeH="0" baseline="0">
                <a:ln>
                  <a:noFill/>
                </a:ln>
                <a:solidFill>
                  <a:srgbClr val="D14500"/>
                </a:solidFill>
                <a:effectLst/>
                <a:latin typeface="Source Sans Pro" panose="020B0503030403020204" pitchFamily="34" charset="0"/>
                <a:hlinkClick r:id="rId4"/>
              </a:rPr>
              <a:t> </a:t>
            </a:r>
            <a:r>
              <a:rPr kumimoji="0" lang="en-US" altLang="en-US" sz="1600" b="0" i="0" u="none" strike="noStrike" cap="none" normalizeH="0" baseline="0">
                <a:ln>
                  <a:noFill/>
                </a:ln>
                <a:solidFill>
                  <a:srgbClr val="D14500"/>
                </a:solidFill>
                <a:effectLst/>
                <a:latin typeface="Source Sans Pro" panose="020B0503030403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AutoShape 2">
            <a:hlinkClick r:id="rId4"/>
            <a:extLst>
              <a:ext uri="{FF2B5EF4-FFF2-40B4-BE49-F238E27FC236}">
                <a16:creationId xmlns:a16="http://schemas.microsoft.com/office/drawing/2014/main" id="{DE1B0FA7-A876-D3E4-0FAE-20A03304B3B4}"/>
              </a:ext>
            </a:extLst>
          </p:cNvPr>
          <p:cNvSpPr>
            <a:spLocks noChangeAspect="1" noChangeArrowheads="1"/>
          </p:cNvSpPr>
          <p:nvPr/>
        </p:nvSpPr>
        <p:spPr bwMode="auto">
          <a:xfrm>
            <a:off x="11234229" y="5835709"/>
            <a:ext cx="2540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3">
            <a:extLst>
              <a:ext uri="{FF2B5EF4-FFF2-40B4-BE49-F238E27FC236}">
                <a16:creationId xmlns:a16="http://schemas.microsoft.com/office/drawing/2014/main" id="{4243F968-4566-64F2-1844-CE15EE69D4CF}"/>
              </a:ext>
            </a:extLst>
          </p:cNvPr>
          <p:cNvSpPr>
            <a:spLocks noChangeAspect="1" noChangeArrowheads="1"/>
          </p:cNvSpPr>
          <p:nvPr/>
        </p:nvSpPr>
        <p:spPr bwMode="auto">
          <a:xfrm>
            <a:off x="11583479" y="5835709"/>
            <a:ext cx="2540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04697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5" name="Rectangle 4">
            <a:extLst>
              <a:ext uri="{FF2B5EF4-FFF2-40B4-BE49-F238E27FC236}">
                <a16:creationId xmlns:a16="http://schemas.microsoft.com/office/drawing/2014/main" id="{B5BB1F09-6CAE-9743-ADA7-E0977D60C8B2}"/>
              </a:ext>
            </a:extLst>
          </p:cNvPr>
          <p:cNvSpPr/>
          <p:nvPr/>
        </p:nvSpPr>
        <p:spPr>
          <a:xfrm>
            <a:off x="575893" y="3312"/>
            <a:ext cx="572439" cy="6877878"/>
          </a:xfrm>
          <a:prstGeom prst="rect">
            <a:avLst/>
          </a:prstGeom>
          <a:solidFill>
            <a:schemeClr val="accent4">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716C494F-24F6-F740-95FC-E73B467BBBE6}"/>
              </a:ext>
            </a:extLst>
          </p:cNvPr>
          <p:cNvSpPr txBox="1">
            <a:spLocks/>
          </p:cNvSpPr>
          <p:nvPr/>
        </p:nvSpPr>
        <p:spPr>
          <a:xfrm>
            <a:off x="1759226" y="-67156"/>
            <a:ext cx="104304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Muscles of the Appendicular Skeleton</a:t>
            </a:r>
          </a:p>
        </p:txBody>
      </p:sp>
      <p:sp>
        <p:nvSpPr>
          <p:cNvPr id="7" name="TextBox 6">
            <a:extLst>
              <a:ext uri="{FF2B5EF4-FFF2-40B4-BE49-F238E27FC236}">
                <a16:creationId xmlns:a16="http://schemas.microsoft.com/office/drawing/2014/main" id="{57F5DAB8-735E-5B49-955D-B85B5378844D}"/>
              </a:ext>
            </a:extLst>
          </p:cNvPr>
          <p:cNvSpPr txBox="1"/>
          <p:nvPr/>
        </p:nvSpPr>
        <p:spPr>
          <a:xfrm rot="16200000">
            <a:off x="-3149658" y="3324283"/>
            <a:ext cx="6858000" cy="553998"/>
          </a:xfrm>
          <a:prstGeom prst="rect">
            <a:avLst/>
          </a:prstGeom>
          <a:noFill/>
        </p:spPr>
        <p:txBody>
          <a:bodyPr wrap="square" rtlCol="0">
            <a:spAutoFit/>
          </a:bodyPr>
          <a:lstStyle/>
          <a:p>
            <a:pPr algn="ctr"/>
            <a:r>
              <a:rPr lang="en-US" sz="3000" dirty="0">
                <a:latin typeface="Chalkduster" panose="03050602040202020205" pitchFamily="66" charset="77"/>
              </a:rPr>
              <a:t>Muscles</a:t>
            </a:r>
          </a:p>
        </p:txBody>
      </p:sp>
      <p:sp>
        <p:nvSpPr>
          <p:cNvPr id="8" name="Rectangle 7">
            <a:extLst>
              <a:ext uri="{FF2B5EF4-FFF2-40B4-BE49-F238E27FC236}">
                <a16:creationId xmlns:a16="http://schemas.microsoft.com/office/drawing/2014/main" id="{981ECF29-F4D3-8F46-A11B-A78565BABA18}"/>
              </a:ext>
            </a:extLst>
          </p:cNvPr>
          <p:cNvSpPr/>
          <p:nvPr/>
        </p:nvSpPr>
        <p:spPr>
          <a:xfrm rot="5400000">
            <a:off x="6526537" y="-4255627"/>
            <a:ext cx="298173" cy="11028069"/>
          </a:xfrm>
          <a:prstGeom prst="rect">
            <a:avLst/>
          </a:prstGeom>
          <a:solidFill>
            <a:schemeClr val="accent4">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673196-A9AA-3443-B180-E64F34A8CDF2}"/>
              </a:ext>
            </a:extLst>
          </p:cNvPr>
          <p:cNvSpPr/>
          <p:nvPr/>
        </p:nvSpPr>
        <p:spPr>
          <a:xfrm>
            <a:off x="575893" y="3312"/>
            <a:ext cx="572439" cy="6877878"/>
          </a:xfrm>
          <a:prstGeom prst="rect">
            <a:avLst/>
          </a:prstGeom>
          <a:solidFill>
            <a:schemeClr val="accent4">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1625FB1-DEE5-804C-86C3-46B63C965E87}"/>
              </a:ext>
            </a:extLst>
          </p:cNvPr>
          <p:cNvSpPr/>
          <p:nvPr/>
        </p:nvSpPr>
        <p:spPr>
          <a:xfrm>
            <a:off x="585183" y="6569765"/>
            <a:ext cx="279592" cy="29817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277CA3B-F231-6142-BFFC-94E78B32AC0D}"/>
              </a:ext>
            </a:extLst>
          </p:cNvPr>
          <p:cNvSpPr/>
          <p:nvPr/>
        </p:nvSpPr>
        <p:spPr>
          <a:xfrm>
            <a:off x="862110" y="6264967"/>
            <a:ext cx="279592" cy="298173"/>
          </a:xfrm>
          <a:prstGeom prst="rect">
            <a:avLst/>
          </a:prstGeom>
          <a:solidFill>
            <a:srgbClr val="FFB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703D912-95A5-B14D-A6D1-C0816A57B49E}"/>
              </a:ext>
            </a:extLst>
          </p:cNvPr>
          <p:cNvSpPr/>
          <p:nvPr/>
        </p:nvSpPr>
        <p:spPr>
          <a:xfrm>
            <a:off x="868738" y="3279913"/>
            <a:ext cx="279592" cy="29817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BC10CA1-410C-AC49-9E9D-7DF23938B7F0}"/>
              </a:ext>
            </a:extLst>
          </p:cNvPr>
          <p:cNvSpPr/>
          <p:nvPr/>
        </p:nvSpPr>
        <p:spPr>
          <a:xfrm>
            <a:off x="585899" y="5347263"/>
            <a:ext cx="279592" cy="2981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CB8A211-203F-FC40-A735-9790C6C5555E}"/>
              </a:ext>
            </a:extLst>
          </p:cNvPr>
          <p:cNvSpPr/>
          <p:nvPr/>
        </p:nvSpPr>
        <p:spPr>
          <a:xfrm>
            <a:off x="871076" y="5658682"/>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B6D14CB-38CE-0B4D-9F61-0BC81C777E7F}"/>
              </a:ext>
            </a:extLst>
          </p:cNvPr>
          <p:cNvSpPr/>
          <p:nvPr/>
        </p:nvSpPr>
        <p:spPr>
          <a:xfrm>
            <a:off x="868738" y="5039142"/>
            <a:ext cx="279592" cy="29817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53B1B79-375A-234B-A88D-D8518E700C21}"/>
              </a:ext>
            </a:extLst>
          </p:cNvPr>
          <p:cNvSpPr/>
          <p:nvPr/>
        </p:nvSpPr>
        <p:spPr>
          <a:xfrm>
            <a:off x="575894" y="4731030"/>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072135-441E-D443-B628-2AD67E26E5B2}"/>
              </a:ext>
            </a:extLst>
          </p:cNvPr>
          <p:cNvSpPr/>
          <p:nvPr/>
        </p:nvSpPr>
        <p:spPr>
          <a:xfrm>
            <a:off x="592527" y="4121438"/>
            <a:ext cx="279592" cy="298173"/>
          </a:xfrm>
          <a:prstGeom prst="rect">
            <a:avLst/>
          </a:prstGeom>
          <a:solidFill>
            <a:srgbClr val="FFB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8E20713-9859-1046-8DC0-8429907D8725}"/>
              </a:ext>
            </a:extLst>
          </p:cNvPr>
          <p:cNvSpPr/>
          <p:nvPr/>
        </p:nvSpPr>
        <p:spPr>
          <a:xfrm>
            <a:off x="864452" y="4432857"/>
            <a:ext cx="279592" cy="29817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9E2E923-B1D8-6C4C-B43E-BC88E827959A}"/>
              </a:ext>
            </a:extLst>
          </p:cNvPr>
          <p:cNvSpPr/>
          <p:nvPr/>
        </p:nvSpPr>
        <p:spPr>
          <a:xfrm>
            <a:off x="868738" y="3833192"/>
            <a:ext cx="279592" cy="2981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115020-6294-CE4C-A1E2-4DFF2A899BBC}"/>
              </a:ext>
            </a:extLst>
          </p:cNvPr>
          <p:cNvSpPr/>
          <p:nvPr/>
        </p:nvSpPr>
        <p:spPr>
          <a:xfrm>
            <a:off x="575894" y="3538332"/>
            <a:ext cx="279592" cy="29817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7FFD41D-6BD1-BE44-B452-382978306628}"/>
              </a:ext>
            </a:extLst>
          </p:cNvPr>
          <p:cNvSpPr/>
          <p:nvPr/>
        </p:nvSpPr>
        <p:spPr>
          <a:xfrm>
            <a:off x="592527" y="2915488"/>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34C8630-6DA7-B040-846D-CCA8A9249DA0}"/>
              </a:ext>
            </a:extLst>
          </p:cNvPr>
          <p:cNvSpPr/>
          <p:nvPr/>
        </p:nvSpPr>
        <p:spPr>
          <a:xfrm>
            <a:off x="572743" y="5953532"/>
            <a:ext cx="279592" cy="298173"/>
          </a:xfrm>
          <a:prstGeom prst="rect">
            <a:avLst/>
          </a:prstGeom>
          <a:solidFill>
            <a:srgbClr val="FBE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DADDED8-61B1-5042-AF82-5A04F16D550D}"/>
              </a:ext>
            </a:extLst>
          </p:cNvPr>
          <p:cNvSpPr/>
          <p:nvPr/>
        </p:nvSpPr>
        <p:spPr>
          <a:xfrm>
            <a:off x="875366" y="2607367"/>
            <a:ext cx="279592" cy="298173"/>
          </a:xfrm>
          <a:prstGeom prst="rect">
            <a:avLst/>
          </a:prstGeom>
          <a:solidFill>
            <a:srgbClr val="FBE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0D30684-8C73-7E42-8664-1B289C9BB65E}"/>
              </a:ext>
            </a:extLst>
          </p:cNvPr>
          <p:cNvSpPr/>
          <p:nvPr/>
        </p:nvSpPr>
        <p:spPr>
          <a:xfrm>
            <a:off x="582522" y="2299255"/>
            <a:ext cx="279592" cy="29817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888BB15-D39D-774E-B59F-B44219231E59}"/>
              </a:ext>
            </a:extLst>
          </p:cNvPr>
          <p:cNvSpPr/>
          <p:nvPr/>
        </p:nvSpPr>
        <p:spPr>
          <a:xfrm>
            <a:off x="585903" y="1689663"/>
            <a:ext cx="279592" cy="2981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0978880-3E2E-5246-8793-867C4C3EBB01}"/>
              </a:ext>
            </a:extLst>
          </p:cNvPr>
          <p:cNvSpPr/>
          <p:nvPr/>
        </p:nvSpPr>
        <p:spPr>
          <a:xfrm>
            <a:off x="871080" y="2001082"/>
            <a:ext cx="279592" cy="29817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08BBDD2-FD4D-004C-A987-5A7019C73809}"/>
              </a:ext>
            </a:extLst>
          </p:cNvPr>
          <p:cNvSpPr/>
          <p:nvPr/>
        </p:nvSpPr>
        <p:spPr>
          <a:xfrm>
            <a:off x="868741" y="1394794"/>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2138627-E4AC-5448-8FE5-5ED7E4A09450}"/>
              </a:ext>
            </a:extLst>
          </p:cNvPr>
          <p:cNvSpPr/>
          <p:nvPr/>
        </p:nvSpPr>
        <p:spPr>
          <a:xfrm>
            <a:off x="589149" y="1099934"/>
            <a:ext cx="279592" cy="29817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7330FD0-FFD0-8847-AC9A-C12126C8306A}"/>
              </a:ext>
            </a:extLst>
          </p:cNvPr>
          <p:cNvSpPr/>
          <p:nvPr/>
        </p:nvSpPr>
        <p:spPr>
          <a:xfrm>
            <a:off x="864455" y="801761"/>
            <a:ext cx="279592" cy="298173"/>
          </a:xfrm>
          <a:prstGeom prst="rect">
            <a:avLst/>
          </a:prstGeom>
          <a:solidFill>
            <a:srgbClr val="FFB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9337C91-FC86-1A47-AE67-BCF2B8172A49}"/>
              </a:ext>
            </a:extLst>
          </p:cNvPr>
          <p:cNvSpPr/>
          <p:nvPr/>
        </p:nvSpPr>
        <p:spPr>
          <a:xfrm>
            <a:off x="582525" y="510213"/>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8B18F4F-32C5-CD4C-AC76-279E865468A8}"/>
              </a:ext>
            </a:extLst>
          </p:cNvPr>
          <p:cNvSpPr/>
          <p:nvPr/>
        </p:nvSpPr>
        <p:spPr>
          <a:xfrm>
            <a:off x="871083" y="198788"/>
            <a:ext cx="279592" cy="2981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228BADB-DBEA-1E4F-B42D-006685CB9318}"/>
              </a:ext>
            </a:extLst>
          </p:cNvPr>
          <p:cNvSpPr/>
          <p:nvPr/>
        </p:nvSpPr>
        <p:spPr>
          <a:xfrm>
            <a:off x="599413" y="-9940"/>
            <a:ext cx="275953" cy="182222"/>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E8F7D257-1A49-8944-87F5-3F134F8535E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pic>
        <p:nvPicPr>
          <p:cNvPr id="36" name="Content Placeholder 4">
            <a:extLst>
              <a:ext uri="{FF2B5EF4-FFF2-40B4-BE49-F238E27FC236}">
                <a16:creationId xmlns:a16="http://schemas.microsoft.com/office/drawing/2014/main" id="{F0015F81-A35D-544B-B676-9F65A729F738}"/>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3581401" y="1858801"/>
            <a:ext cx="6747352" cy="4638077"/>
          </a:xfrm>
          <a:prstGeom prst="rect">
            <a:avLst/>
          </a:prstGeom>
        </p:spPr>
      </p:pic>
      <p:sp>
        <p:nvSpPr>
          <p:cNvPr id="37" name="Rectangle 36">
            <a:extLst>
              <a:ext uri="{FF2B5EF4-FFF2-40B4-BE49-F238E27FC236}">
                <a16:creationId xmlns:a16="http://schemas.microsoft.com/office/drawing/2014/main" id="{8BF1317B-A3E7-E84C-A638-4E83FA6ECB6E}"/>
              </a:ext>
            </a:extLst>
          </p:cNvPr>
          <p:cNvSpPr/>
          <p:nvPr/>
        </p:nvSpPr>
        <p:spPr>
          <a:xfrm>
            <a:off x="8862515" y="1634203"/>
            <a:ext cx="1782039" cy="141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F5D5EB-1A99-2F49-A354-48AC870F6214}"/>
              </a:ext>
            </a:extLst>
          </p:cNvPr>
          <p:cNvSpPr txBox="1"/>
          <p:nvPr/>
        </p:nvSpPr>
        <p:spPr>
          <a:xfrm>
            <a:off x="9455453" y="6498606"/>
            <a:ext cx="1569660" cy="369332"/>
          </a:xfrm>
          <a:prstGeom prst="rect">
            <a:avLst/>
          </a:prstGeom>
          <a:solidFill>
            <a:schemeClr val="bg1"/>
          </a:solidFill>
        </p:spPr>
        <p:txBody>
          <a:bodyPr wrap="none" rtlCol="0">
            <a:spAutoFit/>
          </a:bodyPr>
          <a:lstStyle/>
          <a:p>
            <a:r>
              <a:rPr lang="en-US" dirty="0"/>
              <a:t>© Visible body</a:t>
            </a:r>
          </a:p>
        </p:txBody>
      </p:sp>
      <p:sp>
        <p:nvSpPr>
          <p:cNvPr id="38" name="TextBox 37">
            <a:extLst>
              <a:ext uri="{FF2B5EF4-FFF2-40B4-BE49-F238E27FC236}">
                <a16:creationId xmlns:a16="http://schemas.microsoft.com/office/drawing/2014/main" id="{434A65E4-0426-8A49-81E2-019907F067DA}"/>
              </a:ext>
            </a:extLst>
          </p:cNvPr>
          <p:cNvSpPr txBox="1"/>
          <p:nvPr/>
        </p:nvSpPr>
        <p:spPr>
          <a:xfrm>
            <a:off x="10794170" y="198788"/>
            <a:ext cx="1053494" cy="369332"/>
          </a:xfrm>
          <a:prstGeom prst="rect">
            <a:avLst/>
          </a:prstGeom>
          <a:solidFill>
            <a:schemeClr val="accent4">
              <a:lumMod val="40000"/>
              <a:lumOff val="60000"/>
            </a:schemeClr>
          </a:solidFill>
        </p:spPr>
        <p:txBody>
          <a:bodyPr wrap="none" rtlCol="0">
            <a:spAutoFit/>
          </a:bodyPr>
          <a:lstStyle/>
          <a:p>
            <a:r>
              <a:rPr lang="en-US" dirty="0"/>
              <a:t>Activity 3</a:t>
            </a:r>
          </a:p>
        </p:txBody>
      </p:sp>
      <p:sp>
        <p:nvSpPr>
          <p:cNvPr id="2" name="Rectangle 1">
            <a:extLst>
              <a:ext uri="{FF2B5EF4-FFF2-40B4-BE49-F238E27FC236}">
                <a16:creationId xmlns:a16="http://schemas.microsoft.com/office/drawing/2014/main" id="{9486DA96-7C6A-CFCC-F931-D56E5F2756E3}"/>
              </a:ext>
            </a:extLst>
          </p:cNvPr>
          <p:cNvSpPr>
            <a:spLocks noChangeArrowheads="1"/>
          </p:cNvSpPr>
          <p:nvPr/>
        </p:nvSpPr>
        <p:spPr bwMode="auto">
          <a:xfrm>
            <a:off x="2063241" y="6667706"/>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333333"/>
                </a:solidFill>
                <a:effectLst/>
                <a:latin typeface="Source Sans Pro" panose="020B0503030403020204" pitchFamily="34" charset="0"/>
              </a:rPr>
              <a:t>Bio141 OER Lab Manual © 2022 by H. Wangerin, P. Rodgers, G. Backus is licensed under </a:t>
            </a:r>
            <a:r>
              <a:rPr kumimoji="0" lang="en-US" altLang="en-US" sz="1200" b="0" i="0" u="none" strike="noStrike" cap="none" normalizeH="0" baseline="0">
                <a:ln>
                  <a:noFill/>
                </a:ln>
                <a:solidFill>
                  <a:srgbClr val="D14500"/>
                </a:solidFill>
                <a:effectLst/>
                <a:latin typeface="Source Sans Pro" panose="020B0503030403020204" pitchFamily="34" charset="0"/>
                <a:hlinkClick r:id="rId4"/>
              </a:rPr>
              <a:t>CC BY-NC-SA 4.0  </a:t>
            </a:r>
            <a:r>
              <a:rPr kumimoji="0" lang="en-US" altLang="en-US" sz="1200" b="0" i="0" u="none" strike="noStrike" cap="none" normalizeH="0" baseline="0">
                <a:ln>
                  <a:noFill/>
                </a:ln>
                <a:solidFill>
                  <a:srgbClr val="D14500"/>
                </a:solidFill>
                <a:effectLst/>
                <a:latin typeface="Source Sans Pro" panose="020B0503030403020204" pitchFamily="34" charset="0"/>
              </a:rPr>
              <a:t> </a:t>
            </a:r>
            <a:r>
              <a:rPr kumimoji="0" lang="en-US" altLang="en-US" sz="1600" b="0" i="0" u="none" strike="noStrike" cap="none" normalizeH="0" baseline="0">
                <a:ln>
                  <a:noFill/>
                </a:ln>
                <a:solidFill>
                  <a:srgbClr val="D14500"/>
                </a:solidFill>
                <a:effectLst/>
                <a:latin typeface="Source Sans Pro" panose="020B0503030403020204" pitchFamily="34" charset="0"/>
                <a:hlinkClick r:id="rId4"/>
              </a:rPr>
              <a:t>       </a:t>
            </a:r>
            <a:r>
              <a:rPr kumimoji="0" lang="en-US" altLang="en-US" sz="1200" b="0" i="0" u="none" strike="noStrike" cap="none" normalizeH="0" baseline="0">
                <a:ln>
                  <a:noFill/>
                </a:ln>
                <a:solidFill>
                  <a:srgbClr val="D14500"/>
                </a:solidFill>
                <a:effectLst/>
                <a:latin typeface="Source Sans Pro" panose="020B0503030403020204" pitchFamily="34" charset="0"/>
                <a:hlinkClick r:id="rId4"/>
              </a:rPr>
              <a:t>  </a:t>
            </a:r>
            <a:r>
              <a:rPr kumimoji="0" lang="en-US" altLang="en-US" sz="1600" b="0" i="0" u="none" strike="noStrike" cap="none" normalizeH="0" baseline="0">
                <a:ln>
                  <a:noFill/>
                </a:ln>
                <a:solidFill>
                  <a:srgbClr val="D14500"/>
                </a:solidFill>
                <a:effectLst/>
                <a:latin typeface="Source Sans Pro" panose="020B0503030403020204" pitchFamily="34" charset="0"/>
                <a:hlinkClick r:id="rId4"/>
              </a:rPr>
              <a:t> </a:t>
            </a:r>
            <a:r>
              <a:rPr kumimoji="0" lang="en-US" altLang="en-US" sz="1600" b="0" i="0" u="none" strike="noStrike" cap="none" normalizeH="0" baseline="0">
                <a:ln>
                  <a:noFill/>
                </a:ln>
                <a:solidFill>
                  <a:srgbClr val="D14500"/>
                </a:solidFill>
                <a:effectLst/>
                <a:latin typeface="Source Sans Pro" panose="020B0503030403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AutoShape 2">
            <a:hlinkClick r:id="rId4"/>
            <a:extLst>
              <a:ext uri="{FF2B5EF4-FFF2-40B4-BE49-F238E27FC236}">
                <a16:creationId xmlns:a16="http://schemas.microsoft.com/office/drawing/2014/main" id="{8763B1A3-FD6C-2E3D-D1D7-EF9FBE9D3A2F}"/>
              </a:ext>
            </a:extLst>
          </p:cNvPr>
          <p:cNvSpPr>
            <a:spLocks noChangeAspect="1" noChangeArrowheads="1"/>
          </p:cNvSpPr>
          <p:nvPr/>
        </p:nvSpPr>
        <p:spPr bwMode="auto">
          <a:xfrm>
            <a:off x="8719629" y="6545468"/>
            <a:ext cx="2540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3">
            <a:extLst>
              <a:ext uri="{FF2B5EF4-FFF2-40B4-BE49-F238E27FC236}">
                <a16:creationId xmlns:a16="http://schemas.microsoft.com/office/drawing/2014/main" id="{61F48987-ED67-100D-EB10-00F3A804E5CB}"/>
              </a:ext>
            </a:extLst>
          </p:cNvPr>
          <p:cNvSpPr>
            <a:spLocks noChangeAspect="1" noChangeArrowheads="1"/>
          </p:cNvSpPr>
          <p:nvPr/>
        </p:nvSpPr>
        <p:spPr bwMode="auto">
          <a:xfrm>
            <a:off x="9068879" y="6545468"/>
            <a:ext cx="2540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37025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1"/>
          <p:cNvSpPr txBox="1">
            <a:spLocks noGrp="1"/>
          </p:cNvSpPr>
          <p:nvPr>
            <p:ph type="title"/>
          </p:nvPr>
        </p:nvSpPr>
        <p:spPr>
          <a:xfrm>
            <a:off x="1742416" y="297627"/>
            <a:ext cx="10449584"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Source Sans Pro"/>
              <a:buNone/>
            </a:pPr>
            <a:r>
              <a:rPr lang="en-US" sz="3600" dirty="0"/>
              <a:t>Lab Clean-Up: Before you leave be sure to…</a:t>
            </a:r>
            <a:endParaRPr sz="2400" dirty="0">
              <a:solidFill>
                <a:srgbClr val="FF0000"/>
              </a:solidFill>
            </a:endParaRPr>
          </a:p>
        </p:txBody>
      </p:sp>
      <p:sp>
        <p:nvSpPr>
          <p:cNvPr id="290" name="Google Shape;290;p41"/>
          <p:cNvSpPr txBox="1">
            <a:spLocks noGrp="1"/>
          </p:cNvSpPr>
          <p:nvPr>
            <p:ph idx="1"/>
          </p:nvPr>
        </p:nvSpPr>
        <p:spPr>
          <a:xfrm>
            <a:off x="1479126" y="1519844"/>
            <a:ext cx="10449585" cy="4433688"/>
          </a:xfrm>
          <a:prstGeom prst="rect">
            <a:avLst/>
          </a:prstGeom>
          <a:noFill/>
          <a:ln>
            <a:noFill/>
          </a:ln>
        </p:spPr>
        <p:txBody>
          <a:bodyPr spcFirstLastPara="1" wrap="square" lIns="91425" tIns="45700" rIns="91425" bIns="45700" anchor="t" anchorCtr="0">
            <a:noAutofit/>
          </a:bodyPr>
          <a:lstStyle/>
          <a:p>
            <a:pPr marL="384048" lvl="0" indent="-384048" algn="l" rtl="0">
              <a:lnSpc>
                <a:spcPct val="94000"/>
              </a:lnSpc>
              <a:spcBef>
                <a:spcPts val="0"/>
              </a:spcBef>
              <a:spcAft>
                <a:spcPts val="0"/>
              </a:spcAft>
              <a:buClr>
                <a:schemeClr val="dk2"/>
              </a:buClr>
              <a:buSzPts val="2000"/>
              <a:buChar char="■"/>
            </a:pPr>
            <a:r>
              <a:rPr lang="en-US" sz="2400" dirty="0"/>
              <a:t>Have your in-lab work checked</a:t>
            </a:r>
          </a:p>
          <a:p>
            <a:pPr marL="384048" lvl="0" indent="-384048" algn="l" rtl="0">
              <a:lnSpc>
                <a:spcPct val="94000"/>
              </a:lnSpc>
              <a:spcBef>
                <a:spcPts val="0"/>
              </a:spcBef>
              <a:spcAft>
                <a:spcPts val="0"/>
              </a:spcAft>
              <a:buClr>
                <a:schemeClr val="dk2"/>
              </a:buClr>
              <a:buSzPts val="2000"/>
              <a:buChar char="■"/>
            </a:pPr>
            <a:r>
              <a:rPr lang="en-US" sz="2400" dirty="0"/>
              <a:t>Remove and replace all of the terminology labels on the terminology sheets and return them to the binder</a:t>
            </a:r>
          </a:p>
          <a:p>
            <a:pPr marL="384048" lvl="0" indent="-384048" algn="l" rtl="0">
              <a:lnSpc>
                <a:spcPct val="94000"/>
              </a:lnSpc>
              <a:spcBef>
                <a:spcPts val="0"/>
              </a:spcBef>
              <a:spcAft>
                <a:spcPts val="0"/>
              </a:spcAft>
              <a:buClr>
                <a:schemeClr val="dk2"/>
              </a:buClr>
              <a:buSzPts val="2000"/>
              <a:buChar char="■"/>
            </a:pPr>
            <a:r>
              <a:rPr lang="en-US" sz="2400"/>
              <a:t>Place </a:t>
            </a:r>
            <a:r>
              <a:rPr lang="en-US" sz="2400" dirty="0"/>
              <a:t>all of the material back in the lab tray neatly </a:t>
            </a:r>
          </a:p>
          <a:p>
            <a:pPr marL="384048" lvl="0" indent="-384048" algn="l" rtl="0">
              <a:lnSpc>
                <a:spcPct val="94000"/>
              </a:lnSpc>
              <a:spcBef>
                <a:spcPts val="0"/>
              </a:spcBef>
              <a:spcAft>
                <a:spcPts val="0"/>
              </a:spcAft>
              <a:buClr>
                <a:schemeClr val="dk2"/>
              </a:buClr>
              <a:buSzPts val="2000"/>
              <a:buChar char="■"/>
            </a:pPr>
            <a:r>
              <a:rPr lang="en-US" sz="2400" dirty="0"/>
              <a:t>Check the tray supply list with the supplies in the tray</a:t>
            </a:r>
          </a:p>
          <a:p>
            <a:pPr marL="384048" lvl="0" indent="-384048" algn="l" rtl="0">
              <a:lnSpc>
                <a:spcPct val="94000"/>
              </a:lnSpc>
              <a:spcBef>
                <a:spcPts val="0"/>
              </a:spcBef>
              <a:spcAft>
                <a:spcPts val="0"/>
              </a:spcAft>
              <a:buClr>
                <a:schemeClr val="dk2"/>
              </a:buClr>
              <a:buSzPts val="2000"/>
              <a:buChar char="■"/>
            </a:pPr>
            <a:r>
              <a:rPr lang="en-US" sz="2400" dirty="0"/>
              <a:t>Return the trays to the side table</a:t>
            </a:r>
          </a:p>
        </p:txBody>
      </p:sp>
      <p:sp>
        <p:nvSpPr>
          <p:cNvPr id="2" name="Slide Number Placeholder 1">
            <a:extLst>
              <a:ext uri="{FF2B5EF4-FFF2-40B4-BE49-F238E27FC236}">
                <a16:creationId xmlns:a16="http://schemas.microsoft.com/office/drawing/2014/main" id="{2C054A86-CFF6-B546-A9C5-782B4023566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
        <p:nvSpPr>
          <p:cNvPr id="6" name="Rectangle 5">
            <a:extLst>
              <a:ext uri="{FF2B5EF4-FFF2-40B4-BE49-F238E27FC236}">
                <a16:creationId xmlns:a16="http://schemas.microsoft.com/office/drawing/2014/main" id="{C9E42DDC-4E34-C342-A105-C8E408205D77}"/>
              </a:ext>
            </a:extLst>
          </p:cNvPr>
          <p:cNvSpPr/>
          <p:nvPr/>
        </p:nvSpPr>
        <p:spPr>
          <a:xfrm>
            <a:off x="872444" y="3312"/>
            <a:ext cx="572439" cy="6877878"/>
          </a:xfrm>
          <a:prstGeom prst="rect">
            <a:avLst/>
          </a:prstGeom>
          <a:solidFill>
            <a:schemeClr val="accent4">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E2EB5028-D23F-914C-AD6C-EDDC531D4E99}"/>
              </a:ext>
            </a:extLst>
          </p:cNvPr>
          <p:cNvSpPr txBox="1"/>
          <p:nvPr/>
        </p:nvSpPr>
        <p:spPr>
          <a:xfrm rot="16200000">
            <a:off x="-2867799" y="3499875"/>
            <a:ext cx="6858000" cy="553998"/>
          </a:xfrm>
          <a:prstGeom prst="rect">
            <a:avLst/>
          </a:prstGeom>
          <a:noFill/>
        </p:spPr>
        <p:txBody>
          <a:bodyPr wrap="square" rtlCol="0">
            <a:spAutoFit/>
          </a:bodyPr>
          <a:lstStyle/>
          <a:p>
            <a:pPr algn="ctr"/>
            <a:r>
              <a:rPr lang="en-US" sz="3000" dirty="0">
                <a:latin typeface="Chalkduster" panose="03050602040202020205" pitchFamily="66" charset="77"/>
              </a:rPr>
              <a:t>Integument</a:t>
            </a:r>
          </a:p>
        </p:txBody>
      </p:sp>
      <p:sp>
        <p:nvSpPr>
          <p:cNvPr id="8" name="Rectangle 7">
            <a:extLst>
              <a:ext uri="{FF2B5EF4-FFF2-40B4-BE49-F238E27FC236}">
                <a16:creationId xmlns:a16="http://schemas.microsoft.com/office/drawing/2014/main" id="{7C4A521E-4EC1-7C41-9299-743D0E5DB9CA}"/>
              </a:ext>
            </a:extLst>
          </p:cNvPr>
          <p:cNvSpPr/>
          <p:nvPr/>
        </p:nvSpPr>
        <p:spPr>
          <a:xfrm rot="5400000">
            <a:off x="6823088" y="-4255627"/>
            <a:ext cx="298173" cy="11028069"/>
          </a:xfrm>
          <a:prstGeom prst="rect">
            <a:avLst/>
          </a:prstGeom>
          <a:solidFill>
            <a:schemeClr val="accent4">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EB0FF69-905B-E340-8D0F-3936E1FC92FD}"/>
              </a:ext>
            </a:extLst>
          </p:cNvPr>
          <p:cNvSpPr/>
          <p:nvPr/>
        </p:nvSpPr>
        <p:spPr>
          <a:xfrm>
            <a:off x="872444" y="3312"/>
            <a:ext cx="572439" cy="6877878"/>
          </a:xfrm>
          <a:prstGeom prst="rect">
            <a:avLst/>
          </a:prstGeom>
          <a:solidFill>
            <a:schemeClr val="accent4">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16B6BA3-05C7-854F-B207-9BDCEF5CFE16}"/>
              </a:ext>
            </a:extLst>
          </p:cNvPr>
          <p:cNvSpPr/>
          <p:nvPr/>
        </p:nvSpPr>
        <p:spPr>
          <a:xfrm>
            <a:off x="881734" y="6569765"/>
            <a:ext cx="279592" cy="29817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E20B9BC-4357-1F45-BED5-1ED051029BFC}"/>
              </a:ext>
            </a:extLst>
          </p:cNvPr>
          <p:cNvSpPr/>
          <p:nvPr/>
        </p:nvSpPr>
        <p:spPr>
          <a:xfrm>
            <a:off x="1158661" y="6264967"/>
            <a:ext cx="279592" cy="298173"/>
          </a:xfrm>
          <a:prstGeom prst="rect">
            <a:avLst/>
          </a:prstGeom>
          <a:solidFill>
            <a:srgbClr val="FFB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3DC05D5-FA47-F74E-8ABE-11B5569E700F}"/>
              </a:ext>
            </a:extLst>
          </p:cNvPr>
          <p:cNvSpPr/>
          <p:nvPr/>
        </p:nvSpPr>
        <p:spPr>
          <a:xfrm>
            <a:off x="1165289" y="3279913"/>
            <a:ext cx="279592" cy="29817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8BA43FC-A1F0-E140-A073-A29AF9FE92F2}"/>
              </a:ext>
            </a:extLst>
          </p:cNvPr>
          <p:cNvSpPr/>
          <p:nvPr/>
        </p:nvSpPr>
        <p:spPr>
          <a:xfrm>
            <a:off x="882450" y="5347263"/>
            <a:ext cx="279592" cy="2981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E79478-1B17-9949-8393-30CB02A625D7}"/>
              </a:ext>
            </a:extLst>
          </p:cNvPr>
          <p:cNvSpPr/>
          <p:nvPr/>
        </p:nvSpPr>
        <p:spPr>
          <a:xfrm>
            <a:off x="1167627" y="5658682"/>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03BBA6D-052D-3C4C-BA10-4DC2346F4094}"/>
              </a:ext>
            </a:extLst>
          </p:cNvPr>
          <p:cNvSpPr/>
          <p:nvPr/>
        </p:nvSpPr>
        <p:spPr>
          <a:xfrm>
            <a:off x="1165289" y="5039142"/>
            <a:ext cx="279592" cy="29817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5406C4D-26CF-0844-8568-3F75F7F4A6CD}"/>
              </a:ext>
            </a:extLst>
          </p:cNvPr>
          <p:cNvSpPr/>
          <p:nvPr/>
        </p:nvSpPr>
        <p:spPr>
          <a:xfrm>
            <a:off x="872445" y="4731030"/>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C78D0E4-C141-BE4C-A938-391D4EDCAD56}"/>
              </a:ext>
            </a:extLst>
          </p:cNvPr>
          <p:cNvSpPr/>
          <p:nvPr/>
        </p:nvSpPr>
        <p:spPr>
          <a:xfrm>
            <a:off x="889078" y="4121438"/>
            <a:ext cx="279592" cy="298173"/>
          </a:xfrm>
          <a:prstGeom prst="rect">
            <a:avLst/>
          </a:prstGeom>
          <a:solidFill>
            <a:srgbClr val="FFB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AAA3A9E-A058-4741-A539-B5BE0C294DCE}"/>
              </a:ext>
            </a:extLst>
          </p:cNvPr>
          <p:cNvSpPr/>
          <p:nvPr/>
        </p:nvSpPr>
        <p:spPr>
          <a:xfrm>
            <a:off x="1161003" y="4432857"/>
            <a:ext cx="279592" cy="29817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7584B6E-2ACA-914A-92BE-D40BA0D2255B}"/>
              </a:ext>
            </a:extLst>
          </p:cNvPr>
          <p:cNvSpPr/>
          <p:nvPr/>
        </p:nvSpPr>
        <p:spPr>
          <a:xfrm>
            <a:off x="1165289" y="3833192"/>
            <a:ext cx="279592" cy="2981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6D6E3B3-E97B-1C47-8E59-404C2C627F68}"/>
              </a:ext>
            </a:extLst>
          </p:cNvPr>
          <p:cNvSpPr/>
          <p:nvPr/>
        </p:nvSpPr>
        <p:spPr>
          <a:xfrm>
            <a:off x="872445" y="3538332"/>
            <a:ext cx="279592" cy="29817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ED57943-D3DC-2447-BD8C-2B3C234387B8}"/>
              </a:ext>
            </a:extLst>
          </p:cNvPr>
          <p:cNvSpPr/>
          <p:nvPr/>
        </p:nvSpPr>
        <p:spPr>
          <a:xfrm>
            <a:off x="889078" y="2915488"/>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FA3494A-5233-F94C-956A-9EF3F38DC6CE}"/>
              </a:ext>
            </a:extLst>
          </p:cNvPr>
          <p:cNvSpPr/>
          <p:nvPr/>
        </p:nvSpPr>
        <p:spPr>
          <a:xfrm>
            <a:off x="869294" y="5953532"/>
            <a:ext cx="279592" cy="298173"/>
          </a:xfrm>
          <a:prstGeom prst="rect">
            <a:avLst/>
          </a:prstGeom>
          <a:solidFill>
            <a:srgbClr val="FBE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496085-97D0-6F4E-868A-18758FFDBEEC}"/>
              </a:ext>
            </a:extLst>
          </p:cNvPr>
          <p:cNvSpPr/>
          <p:nvPr/>
        </p:nvSpPr>
        <p:spPr>
          <a:xfrm>
            <a:off x="1171917" y="2607367"/>
            <a:ext cx="279592" cy="298173"/>
          </a:xfrm>
          <a:prstGeom prst="rect">
            <a:avLst/>
          </a:prstGeom>
          <a:solidFill>
            <a:srgbClr val="FBE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01C688-B817-BE4C-BE2E-6C3724B6306B}"/>
              </a:ext>
            </a:extLst>
          </p:cNvPr>
          <p:cNvSpPr/>
          <p:nvPr/>
        </p:nvSpPr>
        <p:spPr>
          <a:xfrm>
            <a:off x="879073" y="2299255"/>
            <a:ext cx="279592" cy="29817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62C115A-645A-DE4F-B125-14EE4489231C}"/>
              </a:ext>
            </a:extLst>
          </p:cNvPr>
          <p:cNvSpPr/>
          <p:nvPr/>
        </p:nvSpPr>
        <p:spPr>
          <a:xfrm>
            <a:off x="882454" y="1689663"/>
            <a:ext cx="279592" cy="2981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D144EE7-A0A3-B949-A607-3742F769010D}"/>
              </a:ext>
            </a:extLst>
          </p:cNvPr>
          <p:cNvSpPr/>
          <p:nvPr/>
        </p:nvSpPr>
        <p:spPr>
          <a:xfrm>
            <a:off x="1167631" y="2001082"/>
            <a:ext cx="279592" cy="29817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91311F7-8B6D-FC41-ACEC-55ED7CD0C676}"/>
              </a:ext>
            </a:extLst>
          </p:cNvPr>
          <p:cNvSpPr/>
          <p:nvPr/>
        </p:nvSpPr>
        <p:spPr>
          <a:xfrm>
            <a:off x="1165292" y="1394794"/>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1044DED-9EE9-F44B-9A81-1C8B8ECB81FD}"/>
              </a:ext>
            </a:extLst>
          </p:cNvPr>
          <p:cNvSpPr/>
          <p:nvPr/>
        </p:nvSpPr>
        <p:spPr>
          <a:xfrm>
            <a:off x="885700" y="1099934"/>
            <a:ext cx="279592" cy="29817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C5F1022-E928-D042-8616-1159FA50622C}"/>
              </a:ext>
            </a:extLst>
          </p:cNvPr>
          <p:cNvSpPr/>
          <p:nvPr/>
        </p:nvSpPr>
        <p:spPr>
          <a:xfrm>
            <a:off x="1161006" y="801761"/>
            <a:ext cx="279592" cy="298173"/>
          </a:xfrm>
          <a:prstGeom prst="rect">
            <a:avLst/>
          </a:prstGeom>
          <a:solidFill>
            <a:srgbClr val="FFB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DD60904-2BD5-084F-9EB8-FF8C66B3F6A1}"/>
              </a:ext>
            </a:extLst>
          </p:cNvPr>
          <p:cNvSpPr/>
          <p:nvPr/>
        </p:nvSpPr>
        <p:spPr>
          <a:xfrm>
            <a:off x="879076" y="510213"/>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2F46880-724B-D44B-89B5-A13AD1CE39FA}"/>
              </a:ext>
            </a:extLst>
          </p:cNvPr>
          <p:cNvSpPr/>
          <p:nvPr/>
        </p:nvSpPr>
        <p:spPr>
          <a:xfrm>
            <a:off x="1167634" y="198788"/>
            <a:ext cx="279592" cy="2981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BC053D1-61E4-1945-B0D2-9C698BF6FA1F}"/>
              </a:ext>
            </a:extLst>
          </p:cNvPr>
          <p:cNvSpPr/>
          <p:nvPr/>
        </p:nvSpPr>
        <p:spPr>
          <a:xfrm>
            <a:off x="895964" y="-9940"/>
            <a:ext cx="275953" cy="182222"/>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1513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4" name="Google Shape;94;p13"/>
          <p:cNvSpPr txBox="1">
            <a:spLocks noGrp="1"/>
          </p:cNvSpPr>
          <p:nvPr>
            <p:ph idx="1"/>
          </p:nvPr>
        </p:nvSpPr>
        <p:spPr>
          <a:xfrm>
            <a:off x="1371600" y="1484496"/>
            <a:ext cx="9702800" cy="5029044"/>
          </a:xfrm>
          <a:prstGeom prst="rect">
            <a:avLst/>
          </a:prstGeom>
          <a:noFill/>
          <a:ln>
            <a:noFill/>
          </a:ln>
        </p:spPr>
        <p:txBody>
          <a:bodyPr spcFirstLastPara="1" wrap="square" lIns="91425" tIns="45700" rIns="91425" bIns="45700" anchor="t" anchorCtr="0">
            <a:noAutofit/>
          </a:bodyPr>
          <a:lstStyle/>
          <a:p>
            <a:pPr marL="631953" indent="-457200">
              <a:spcBef>
                <a:spcPts val="1200"/>
              </a:spcBef>
              <a:buClr>
                <a:schemeClr val="dk1"/>
              </a:buClr>
              <a:buSzPts val="2000"/>
              <a:buFont typeface="Wingdings" pitchFamily="2" charset="2"/>
              <a:buChar char="q"/>
            </a:pPr>
            <a:r>
              <a:rPr lang="en-US" dirty="0">
                <a:solidFill>
                  <a:schemeClr val="dk1"/>
                </a:solidFill>
              </a:rPr>
              <a:t>Case Study “Too Tired to Stand”</a:t>
            </a:r>
          </a:p>
          <a:p>
            <a:pPr marL="631953" indent="-457200">
              <a:spcBef>
                <a:spcPts val="1200"/>
              </a:spcBef>
              <a:buClr>
                <a:schemeClr val="dk1"/>
              </a:buClr>
              <a:buSzPts val="2000"/>
              <a:buFont typeface="Wingdings" pitchFamily="2" charset="2"/>
              <a:buChar char="q"/>
            </a:pPr>
            <a:r>
              <a:rPr lang="en-US" dirty="0">
                <a:solidFill>
                  <a:schemeClr val="dk1"/>
                </a:solidFill>
              </a:rPr>
              <a:t>Activity 1: Muscle Actions </a:t>
            </a:r>
            <a:r>
              <a:rPr lang="en-US" b="1" dirty="0">
                <a:solidFill>
                  <a:srgbClr val="FF0000"/>
                </a:solidFill>
              </a:rPr>
              <a:t>(in pairs)</a:t>
            </a:r>
          </a:p>
          <a:p>
            <a:pPr marL="631953" indent="-457200">
              <a:spcBef>
                <a:spcPts val="1200"/>
              </a:spcBef>
              <a:buClr>
                <a:schemeClr val="dk1"/>
              </a:buClr>
              <a:buSzPts val="2000"/>
              <a:buFont typeface="Wingdings" pitchFamily="2" charset="2"/>
              <a:buChar char="q"/>
            </a:pPr>
            <a:r>
              <a:rPr lang="en-US" dirty="0">
                <a:solidFill>
                  <a:schemeClr val="dk1"/>
                </a:solidFill>
              </a:rPr>
              <a:t>Activity 2: Muscles and the Axial Skeleton </a:t>
            </a:r>
            <a:r>
              <a:rPr lang="en-US" b="1" dirty="0">
                <a:solidFill>
                  <a:srgbClr val="FF0000"/>
                </a:solidFill>
              </a:rPr>
              <a:t>(in pairs)</a:t>
            </a:r>
          </a:p>
          <a:p>
            <a:pPr marL="631953" indent="-457200">
              <a:spcBef>
                <a:spcPts val="1200"/>
              </a:spcBef>
              <a:buClr>
                <a:schemeClr val="dk1"/>
              </a:buClr>
              <a:buSzPts val="2000"/>
              <a:buFont typeface="Wingdings" pitchFamily="2" charset="2"/>
              <a:buChar char="q"/>
            </a:pPr>
            <a:r>
              <a:rPr lang="en-US" dirty="0">
                <a:solidFill>
                  <a:schemeClr val="dk1"/>
                </a:solidFill>
              </a:rPr>
              <a:t>Activity 3: Muscles of the Appendicular Skeleton </a:t>
            </a:r>
            <a:r>
              <a:rPr lang="en-US" b="1" dirty="0">
                <a:solidFill>
                  <a:srgbClr val="FF0000"/>
                </a:solidFill>
              </a:rPr>
              <a:t>(in pairs)</a:t>
            </a:r>
          </a:p>
        </p:txBody>
      </p:sp>
      <p:sp>
        <p:nvSpPr>
          <p:cNvPr id="5" name="Rectangle 4">
            <a:extLst>
              <a:ext uri="{FF2B5EF4-FFF2-40B4-BE49-F238E27FC236}">
                <a16:creationId xmlns:a16="http://schemas.microsoft.com/office/drawing/2014/main" id="{B5BB1F09-6CAE-9743-ADA7-E0977D60C8B2}"/>
              </a:ext>
            </a:extLst>
          </p:cNvPr>
          <p:cNvSpPr/>
          <p:nvPr/>
        </p:nvSpPr>
        <p:spPr>
          <a:xfrm>
            <a:off x="575893" y="3312"/>
            <a:ext cx="572439" cy="6877878"/>
          </a:xfrm>
          <a:prstGeom prst="rect">
            <a:avLst/>
          </a:prstGeom>
          <a:solidFill>
            <a:schemeClr val="accent4">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716C494F-24F6-F740-95FC-E73B467BBBE6}"/>
              </a:ext>
            </a:extLst>
          </p:cNvPr>
          <p:cNvSpPr txBox="1">
            <a:spLocks/>
          </p:cNvSpPr>
          <p:nvPr/>
        </p:nvSpPr>
        <p:spPr>
          <a:xfrm>
            <a:off x="1759226" y="-67156"/>
            <a:ext cx="981654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Muscles</a:t>
            </a:r>
          </a:p>
        </p:txBody>
      </p:sp>
      <p:sp>
        <p:nvSpPr>
          <p:cNvPr id="7" name="TextBox 6">
            <a:extLst>
              <a:ext uri="{FF2B5EF4-FFF2-40B4-BE49-F238E27FC236}">
                <a16:creationId xmlns:a16="http://schemas.microsoft.com/office/drawing/2014/main" id="{57F5DAB8-735E-5B49-955D-B85B5378844D}"/>
              </a:ext>
            </a:extLst>
          </p:cNvPr>
          <p:cNvSpPr txBox="1"/>
          <p:nvPr/>
        </p:nvSpPr>
        <p:spPr>
          <a:xfrm rot="16200000">
            <a:off x="-3149658" y="3324283"/>
            <a:ext cx="6858000" cy="553998"/>
          </a:xfrm>
          <a:prstGeom prst="rect">
            <a:avLst/>
          </a:prstGeom>
          <a:noFill/>
        </p:spPr>
        <p:txBody>
          <a:bodyPr wrap="square" rtlCol="0">
            <a:spAutoFit/>
          </a:bodyPr>
          <a:lstStyle/>
          <a:p>
            <a:pPr algn="ctr"/>
            <a:r>
              <a:rPr lang="en-US" sz="3000" dirty="0">
                <a:latin typeface="Chalkduster" panose="03050602040202020205" pitchFamily="66" charset="77"/>
              </a:rPr>
              <a:t>Muscles</a:t>
            </a:r>
          </a:p>
        </p:txBody>
      </p:sp>
      <p:sp>
        <p:nvSpPr>
          <p:cNvPr id="8" name="Rectangle 7">
            <a:extLst>
              <a:ext uri="{FF2B5EF4-FFF2-40B4-BE49-F238E27FC236}">
                <a16:creationId xmlns:a16="http://schemas.microsoft.com/office/drawing/2014/main" id="{981ECF29-F4D3-8F46-A11B-A78565BABA18}"/>
              </a:ext>
            </a:extLst>
          </p:cNvPr>
          <p:cNvSpPr/>
          <p:nvPr/>
        </p:nvSpPr>
        <p:spPr>
          <a:xfrm rot="5400000">
            <a:off x="6526537" y="-4255627"/>
            <a:ext cx="298173" cy="11028069"/>
          </a:xfrm>
          <a:prstGeom prst="rect">
            <a:avLst/>
          </a:prstGeom>
          <a:solidFill>
            <a:schemeClr val="accent4">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673196-A9AA-3443-B180-E64F34A8CDF2}"/>
              </a:ext>
            </a:extLst>
          </p:cNvPr>
          <p:cNvSpPr/>
          <p:nvPr/>
        </p:nvSpPr>
        <p:spPr>
          <a:xfrm>
            <a:off x="575893" y="3312"/>
            <a:ext cx="572439" cy="6877878"/>
          </a:xfrm>
          <a:prstGeom prst="rect">
            <a:avLst/>
          </a:prstGeom>
          <a:solidFill>
            <a:schemeClr val="accent4">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1625FB1-DEE5-804C-86C3-46B63C965E87}"/>
              </a:ext>
            </a:extLst>
          </p:cNvPr>
          <p:cNvSpPr/>
          <p:nvPr/>
        </p:nvSpPr>
        <p:spPr>
          <a:xfrm>
            <a:off x="585183" y="6569765"/>
            <a:ext cx="279592" cy="29817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277CA3B-F231-6142-BFFC-94E78B32AC0D}"/>
              </a:ext>
            </a:extLst>
          </p:cNvPr>
          <p:cNvSpPr/>
          <p:nvPr/>
        </p:nvSpPr>
        <p:spPr>
          <a:xfrm>
            <a:off x="862110" y="6264967"/>
            <a:ext cx="279592" cy="298173"/>
          </a:xfrm>
          <a:prstGeom prst="rect">
            <a:avLst/>
          </a:prstGeom>
          <a:solidFill>
            <a:srgbClr val="FFB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703D912-95A5-B14D-A6D1-C0816A57B49E}"/>
              </a:ext>
            </a:extLst>
          </p:cNvPr>
          <p:cNvSpPr/>
          <p:nvPr/>
        </p:nvSpPr>
        <p:spPr>
          <a:xfrm>
            <a:off x="868738" y="3279913"/>
            <a:ext cx="279592" cy="29817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BC10CA1-410C-AC49-9E9D-7DF23938B7F0}"/>
              </a:ext>
            </a:extLst>
          </p:cNvPr>
          <p:cNvSpPr/>
          <p:nvPr/>
        </p:nvSpPr>
        <p:spPr>
          <a:xfrm>
            <a:off x="585899" y="5347263"/>
            <a:ext cx="279592" cy="2981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CB8A211-203F-FC40-A735-9790C6C5555E}"/>
              </a:ext>
            </a:extLst>
          </p:cNvPr>
          <p:cNvSpPr/>
          <p:nvPr/>
        </p:nvSpPr>
        <p:spPr>
          <a:xfrm>
            <a:off x="871076" y="5658682"/>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B6D14CB-38CE-0B4D-9F61-0BC81C777E7F}"/>
              </a:ext>
            </a:extLst>
          </p:cNvPr>
          <p:cNvSpPr/>
          <p:nvPr/>
        </p:nvSpPr>
        <p:spPr>
          <a:xfrm>
            <a:off x="868738" y="5039142"/>
            <a:ext cx="279592" cy="29817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53B1B79-375A-234B-A88D-D8518E700C21}"/>
              </a:ext>
            </a:extLst>
          </p:cNvPr>
          <p:cNvSpPr/>
          <p:nvPr/>
        </p:nvSpPr>
        <p:spPr>
          <a:xfrm>
            <a:off x="575894" y="4731030"/>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072135-441E-D443-B628-2AD67E26E5B2}"/>
              </a:ext>
            </a:extLst>
          </p:cNvPr>
          <p:cNvSpPr/>
          <p:nvPr/>
        </p:nvSpPr>
        <p:spPr>
          <a:xfrm>
            <a:off x="592527" y="4121438"/>
            <a:ext cx="279592" cy="298173"/>
          </a:xfrm>
          <a:prstGeom prst="rect">
            <a:avLst/>
          </a:prstGeom>
          <a:solidFill>
            <a:srgbClr val="FFB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8E20713-9859-1046-8DC0-8429907D8725}"/>
              </a:ext>
            </a:extLst>
          </p:cNvPr>
          <p:cNvSpPr/>
          <p:nvPr/>
        </p:nvSpPr>
        <p:spPr>
          <a:xfrm>
            <a:off x="864452" y="4432857"/>
            <a:ext cx="279592" cy="29817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9E2E923-B1D8-6C4C-B43E-BC88E827959A}"/>
              </a:ext>
            </a:extLst>
          </p:cNvPr>
          <p:cNvSpPr/>
          <p:nvPr/>
        </p:nvSpPr>
        <p:spPr>
          <a:xfrm>
            <a:off x="868738" y="3833192"/>
            <a:ext cx="279592" cy="2981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115020-6294-CE4C-A1E2-4DFF2A899BBC}"/>
              </a:ext>
            </a:extLst>
          </p:cNvPr>
          <p:cNvSpPr/>
          <p:nvPr/>
        </p:nvSpPr>
        <p:spPr>
          <a:xfrm>
            <a:off x="575894" y="3538332"/>
            <a:ext cx="279592" cy="29817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7FFD41D-6BD1-BE44-B452-382978306628}"/>
              </a:ext>
            </a:extLst>
          </p:cNvPr>
          <p:cNvSpPr/>
          <p:nvPr/>
        </p:nvSpPr>
        <p:spPr>
          <a:xfrm>
            <a:off x="592527" y="2915488"/>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34C8630-6DA7-B040-846D-CCA8A9249DA0}"/>
              </a:ext>
            </a:extLst>
          </p:cNvPr>
          <p:cNvSpPr/>
          <p:nvPr/>
        </p:nvSpPr>
        <p:spPr>
          <a:xfrm>
            <a:off x="572743" y="5953532"/>
            <a:ext cx="279592" cy="298173"/>
          </a:xfrm>
          <a:prstGeom prst="rect">
            <a:avLst/>
          </a:prstGeom>
          <a:solidFill>
            <a:srgbClr val="FBE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DADDED8-61B1-5042-AF82-5A04F16D550D}"/>
              </a:ext>
            </a:extLst>
          </p:cNvPr>
          <p:cNvSpPr/>
          <p:nvPr/>
        </p:nvSpPr>
        <p:spPr>
          <a:xfrm>
            <a:off x="875366" y="2607367"/>
            <a:ext cx="279592" cy="298173"/>
          </a:xfrm>
          <a:prstGeom prst="rect">
            <a:avLst/>
          </a:prstGeom>
          <a:solidFill>
            <a:srgbClr val="FBE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0D30684-8C73-7E42-8664-1B289C9BB65E}"/>
              </a:ext>
            </a:extLst>
          </p:cNvPr>
          <p:cNvSpPr/>
          <p:nvPr/>
        </p:nvSpPr>
        <p:spPr>
          <a:xfrm>
            <a:off x="582522" y="2299255"/>
            <a:ext cx="279592" cy="29817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888BB15-D39D-774E-B59F-B44219231E59}"/>
              </a:ext>
            </a:extLst>
          </p:cNvPr>
          <p:cNvSpPr/>
          <p:nvPr/>
        </p:nvSpPr>
        <p:spPr>
          <a:xfrm>
            <a:off x="585903" y="1689663"/>
            <a:ext cx="279592" cy="2981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0978880-3E2E-5246-8793-867C4C3EBB01}"/>
              </a:ext>
            </a:extLst>
          </p:cNvPr>
          <p:cNvSpPr/>
          <p:nvPr/>
        </p:nvSpPr>
        <p:spPr>
          <a:xfrm>
            <a:off x="871080" y="2001082"/>
            <a:ext cx="279592" cy="29817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08BBDD2-FD4D-004C-A987-5A7019C73809}"/>
              </a:ext>
            </a:extLst>
          </p:cNvPr>
          <p:cNvSpPr/>
          <p:nvPr/>
        </p:nvSpPr>
        <p:spPr>
          <a:xfrm>
            <a:off x="868741" y="1394794"/>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2138627-E4AC-5448-8FE5-5ED7E4A09450}"/>
              </a:ext>
            </a:extLst>
          </p:cNvPr>
          <p:cNvSpPr/>
          <p:nvPr/>
        </p:nvSpPr>
        <p:spPr>
          <a:xfrm>
            <a:off x="589149" y="1099934"/>
            <a:ext cx="279592" cy="29817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7330FD0-FFD0-8847-AC9A-C12126C8306A}"/>
              </a:ext>
            </a:extLst>
          </p:cNvPr>
          <p:cNvSpPr/>
          <p:nvPr/>
        </p:nvSpPr>
        <p:spPr>
          <a:xfrm>
            <a:off x="864455" y="801761"/>
            <a:ext cx="279592" cy="298173"/>
          </a:xfrm>
          <a:prstGeom prst="rect">
            <a:avLst/>
          </a:prstGeom>
          <a:solidFill>
            <a:srgbClr val="FFB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9337C91-FC86-1A47-AE67-BCF2B8172A49}"/>
              </a:ext>
            </a:extLst>
          </p:cNvPr>
          <p:cNvSpPr/>
          <p:nvPr/>
        </p:nvSpPr>
        <p:spPr>
          <a:xfrm>
            <a:off x="582525" y="510213"/>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8B18F4F-32C5-CD4C-AC76-279E865468A8}"/>
              </a:ext>
            </a:extLst>
          </p:cNvPr>
          <p:cNvSpPr/>
          <p:nvPr/>
        </p:nvSpPr>
        <p:spPr>
          <a:xfrm>
            <a:off x="871083" y="198788"/>
            <a:ext cx="279592" cy="2981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228BADB-DBEA-1E4F-B42D-006685CB9318}"/>
              </a:ext>
            </a:extLst>
          </p:cNvPr>
          <p:cNvSpPr/>
          <p:nvPr/>
        </p:nvSpPr>
        <p:spPr>
          <a:xfrm>
            <a:off x="599413" y="-9940"/>
            <a:ext cx="275953" cy="182222"/>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E8F7D257-1A49-8944-87F5-3F134F8535E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1810143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5" name="Rectangle 4">
            <a:extLst>
              <a:ext uri="{FF2B5EF4-FFF2-40B4-BE49-F238E27FC236}">
                <a16:creationId xmlns:a16="http://schemas.microsoft.com/office/drawing/2014/main" id="{B5BB1F09-6CAE-9743-ADA7-E0977D60C8B2}"/>
              </a:ext>
            </a:extLst>
          </p:cNvPr>
          <p:cNvSpPr/>
          <p:nvPr/>
        </p:nvSpPr>
        <p:spPr>
          <a:xfrm>
            <a:off x="575893" y="3312"/>
            <a:ext cx="572439" cy="6877878"/>
          </a:xfrm>
          <a:prstGeom prst="rect">
            <a:avLst/>
          </a:prstGeom>
          <a:solidFill>
            <a:schemeClr val="accent4">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716C494F-24F6-F740-95FC-E73B467BBBE6}"/>
              </a:ext>
            </a:extLst>
          </p:cNvPr>
          <p:cNvSpPr txBox="1">
            <a:spLocks/>
          </p:cNvSpPr>
          <p:nvPr/>
        </p:nvSpPr>
        <p:spPr>
          <a:xfrm>
            <a:off x="1759226" y="-67156"/>
            <a:ext cx="981654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Case Study: “Too Tired to Stand”</a:t>
            </a:r>
          </a:p>
        </p:txBody>
      </p:sp>
      <p:sp>
        <p:nvSpPr>
          <p:cNvPr id="7" name="TextBox 6">
            <a:extLst>
              <a:ext uri="{FF2B5EF4-FFF2-40B4-BE49-F238E27FC236}">
                <a16:creationId xmlns:a16="http://schemas.microsoft.com/office/drawing/2014/main" id="{57F5DAB8-735E-5B49-955D-B85B5378844D}"/>
              </a:ext>
            </a:extLst>
          </p:cNvPr>
          <p:cNvSpPr txBox="1"/>
          <p:nvPr/>
        </p:nvSpPr>
        <p:spPr>
          <a:xfrm rot="16200000">
            <a:off x="-3149658" y="3324283"/>
            <a:ext cx="6858000" cy="553998"/>
          </a:xfrm>
          <a:prstGeom prst="rect">
            <a:avLst/>
          </a:prstGeom>
          <a:noFill/>
        </p:spPr>
        <p:txBody>
          <a:bodyPr wrap="square" rtlCol="0">
            <a:spAutoFit/>
          </a:bodyPr>
          <a:lstStyle/>
          <a:p>
            <a:pPr algn="ctr"/>
            <a:r>
              <a:rPr lang="en-US" sz="3000" dirty="0">
                <a:latin typeface="Chalkduster" panose="03050602040202020205" pitchFamily="66" charset="77"/>
              </a:rPr>
              <a:t>Muscles</a:t>
            </a:r>
          </a:p>
        </p:txBody>
      </p:sp>
      <p:sp>
        <p:nvSpPr>
          <p:cNvPr id="8" name="Rectangle 7">
            <a:extLst>
              <a:ext uri="{FF2B5EF4-FFF2-40B4-BE49-F238E27FC236}">
                <a16:creationId xmlns:a16="http://schemas.microsoft.com/office/drawing/2014/main" id="{981ECF29-F4D3-8F46-A11B-A78565BABA18}"/>
              </a:ext>
            </a:extLst>
          </p:cNvPr>
          <p:cNvSpPr/>
          <p:nvPr/>
        </p:nvSpPr>
        <p:spPr>
          <a:xfrm rot="5400000">
            <a:off x="6526537" y="-4255627"/>
            <a:ext cx="298173" cy="11028069"/>
          </a:xfrm>
          <a:prstGeom prst="rect">
            <a:avLst/>
          </a:prstGeom>
          <a:solidFill>
            <a:schemeClr val="accent4">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673196-A9AA-3443-B180-E64F34A8CDF2}"/>
              </a:ext>
            </a:extLst>
          </p:cNvPr>
          <p:cNvSpPr/>
          <p:nvPr/>
        </p:nvSpPr>
        <p:spPr>
          <a:xfrm>
            <a:off x="575893" y="3312"/>
            <a:ext cx="572439" cy="6877878"/>
          </a:xfrm>
          <a:prstGeom prst="rect">
            <a:avLst/>
          </a:prstGeom>
          <a:solidFill>
            <a:schemeClr val="accent4">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1625FB1-DEE5-804C-86C3-46B63C965E87}"/>
              </a:ext>
            </a:extLst>
          </p:cNvPr>
          <p:cNvSpPr/>
          <p:nvPr/>
        </p:nvSpPr>
        <p:spPr>
          <a:xfrm>
            <a:off x="585183" y="6569765"/>
            <a:ext cx="279592" cy="29817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277CA3B-F231-6142-BFFC-94E78B32AC0D}"/>
              </a:ext>
            </a:extLst>
          </p:cNvPr>
          <p:cNvSpPr/>
          <p:nvPr/>
        </p:nvSpPr>
        <p:spPr>
          <a:xfrm>
            <a:off x="862110" y="6264967"/>
            <a:ext cx="279592" cy="298173"/>
          </a:xfrm>
          <a:prstGeom prst="rect">
            <a:avLst/>
          </a:prstGeom>
          <a:solidFill>
            <a:srgbClr val="FFB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703D912-95A5-B14D-A6D1-C0816A57B49E}"/>
              </a:ext>
            </a:extLst>
          </p:cNvPr>
          <p:cNvSpPr/>
          <p:nvPr/>
        </p:nvSpPr>
        <p:spPr>
          <a:xfrm>
            <a:off x="868738" y="3279913"/>
            <a:ext cx="279592" cy="29817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BC10CA1-410C-AC49-9E9D-7DF23938B7F0}"/>
              </a:ext>
            </a:extLst>
          </p:cNvPr>
          <p:cNvSpPr/>
          <p:nvPr/>
        </p:nvSpPr>
        <p:spPr>
          <a:xfrm>
            <a:off x="585899" y="5347263"/>
            <a:ext cx="279592" cy="2981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CB8A211-203F-FC40-A735-9790C6C5555E}"/>
              </a:ext>
            </a:extLst>
          </p:cNvPr>
          <p:cNvSpPr/>
          <p:nvPr/>
        </p:nvSpPr>
        <p:spPr>
          <a:xfrm>
            <a:off x="871076" y="5658682"/>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B6D14CB-38CE-0B4D-9F61-0BC81C777E7F}"/>
              </a:ext>
            </a:extLst>
          </p:cNvPr>
          <p:cNvSpPr/>
          <p:nvPr/>
        </p:nvSpPr>
        <p:spPr>
          <a:xfrm>
            <a:off x="868738" y="5039142"/>
            <a:ext cx="279592" cy="29817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53B1B79-375A-234B-A88D-D8518E700C21}"/>
              </a:ext>
            </a:extLst>
          </p:cNvPr>
          <p:cNvSpPr/>
          <p:nvPr/>
        </p:nvSpPr>
        <p:spPr>
          <a:xfrm>
            <a:off x="575894" y="4731030"/>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072135-441E-D443-B628-2AD67E26E5B2}"/>
              </a:ext>
            </a:extLst>
          </p:cNvPr>
          <p:cNvSpPr/>
          <p:nvPr/>
        </p:nvSpPr>
        <p:spPr>
          <a:xfrm>
            <a:off x="592527" y="4121438"/>
            <a:ext cx="279592" cy="298173"/>
          </a:xfrm>
          <a:prstGeom prst="rect">
            <a:avLst/>
          </a:prstGeom>
          <a:solidFill>
            <a:srgbClr val="FFB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8E20713-9859-1046-8DC0-8429907D8725}"/>
              </a:ext>
            </a:extLst>
          </p:cNvPr>
          <p:cNvSpPr/>
          <p:nvPr/>
        </p:nvSpPr>
        <p:spPr>
          <a:xfrm>
            <a:off x="864452" y="4432857"/>
            <a:ext cx="279592" cy="29817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9E2E923-B1D8-6C4C-B43E-BC88E827959A}"/>
              </a:ext>
            </a:extLst>
          </p:cNvPr>
          <p:cNvSpPr/>
          <p:nvPr/>
        </p:nvSpPr>
        <p:spPr>
          <a:xfrm>
            <a:off x="868738" y="3833192"/>
            <a:ext cx="279592" cy="2981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115020-6294-CE4C-A1E2-4DFF2A899BBC}"/>
              </a:ext>
            </a:extLst>
          </p:cNvPr>
          <p:cNvSpPr/>
          <p:nvPr/>
        </p:nvSpPr>
        <p:spPr>
          <a:xfrm>
            <a:off x="575894" y="3538332"/>
            <a:ext cx="279592" cy="29817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7FFD41D-6BD1-BE44-B452-382978306628}"/>
              </a:ext>
            </a:extLst>
          </p:cNvPr>
          <p:cNvSpPr/>
          <p:nvPr/>
        </p:nvSpPr>
        <p:spPr>
          <a:xfrm>
            <a:off x="592527" y="2915488"/>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34C8630-6DA7-B040-846D-CCA8A9249DA0}"/>
              </a:ext>
            </a:extLst>
          </p:cNvPr>
          <p:cNvSpPr/>
          <p:nvPr/>
        </p:nvSpPr>
        <p:spPr>
          <a:xfrm>
            <a:off x="572743" y="5953532"/>
            <a:ext cx="279592" cy="298173"/>
          </a:xfrm>
          <a:prstGeom prst="rect">
            <a:avLst/>
          </a:prstGeom>
          <a:solidFill>
            <a:srgbClr val="FBE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DADDED8-61B1-5042-AF82-5A04F16D550D}"/>
              </a:ext>
            </a:extLst>
          </p:cNvPr>
          <p:cNvSpPr/>
          <p:nvPr/>
        </p:nvSpPr>
        <p:spPr>
          <a:xfrm>
            <a:off x="875366" y="2607367"/>
            <a:ext cx="279592" cy="298173"/>
          </a:xfrm>
          <a:prstGeom prst="rect">
            <a:avLst/>
          </a:prstGeom>
          <a:solidFill>
            <a:srgbClr val="FBE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0D30684-8C73-7E42-8664-1B289C9BB65E}"/>
              </a:ext>
            </a:extLst>
          </p:cNvPr>
          <p:cNvSpPr/>
          <p:nvPr/>
        </p:nvSpPr>
        <p:spPr>
          <a:xfrm>
            <a:off x="582522" y="2299255"/>
            <a:ext cx="279592" cy="29817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888BB15-D39D-774E-B59F-B44219231E59}"/>
              </a:ext>
            </a:extLst>
          </p:cNvPr>
          <p:cNvSpPr/>
          <p:nvPr/>
        </p:nvSpPr>
        <p:spPr>
          <a:xfrm>
            <a:off x="585903" y="1689663"/>
            <a:ext cx="279592" cy="2981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0978880-3E2E-5246-8793-867C4C3EBB01}"/>
              </a:ext>
            </a:extLst>
          </p:cNvPr>
          <p:cNvSpPr/>
          <p:nvPr/>
        </p:nvSpPr>
        <p:spPr>
          <a:xfrm>
            <a:off x="871080" y="2001082"/>
            <a:ext cx="279592" cy="29817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08BBDD2-FD4D-004C-A987-5A7019C73809}"/>
              </a:ext>
            </a:extLst>
          </p:cNvPr>
          <p:cNvSpPr/>
          <p:nvPr/>
        </p:nvSpPr>
        <p:spPr>
          <a:xfrm>
            <a:off x="868741" y="1394794"/>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2138627-E4AC-5448-8FE5-5ED7E4A09450}"/>
              </a:ext>
            </a:extLst>
          </p:cNvPr>
          <p:cNvSpPr/>
          <p:nvPr/>
        </p:nvSpPr>
        <p:spPr>
          <a:xfrm>
            <a:off x="589149" y="1099934"/>
            <a:ext cx="279592" cy="29817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7330FD0-FFD0-8847-AC9A-C12126C8306A}"/>
              </a:ext>
            </a:extLst>
          </p:cNvPr>
          <p:cNvSpPr/>
          <p:nvPr/>
        </p:nvSpPr>
        <p:spPr>
          <a:xfrm>
            <a:off x="864455" y="801761"/>
            <a:ext cx="279592" cy="298173"/>
          </a:xfrm>
          <a:prstGeom prst="rect">
            <a:avLst/>
          </a:prstGeom>
          <a:solidFill>
            <a:srgbClr val="FFB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9337C91-FC86-1A47-AE67-BCF2B8172A49}"/>
              </a:ext>
            </a:extLst>
          </p:cNvPr>
          <p:cNvSpPr/>
          <p:nvPr/>
        </p:nvSpPr>
        <p:spPr>
          <a:xfrm>
            <a:off x="582525" y="510213"/>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8B18F4F-32C5-CD4C-AC76-279E865468A8}"/>
              </a:ext>
            </a:extLst>
          </p:cNvPr>
          <p:cNvSpPr/>
          <p:nvPr/>
        </p:nvSpPr>
        <p:spPr>
          <a:xfrm>
            <a:off x="871083" y="198788"/>
            <a:ext cx="279592" cy="2981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228BADB-DBEA-1E4F-B42D-006685CB9318}"/>
              </a:ext>
            </a:extLst>
          </p:cNvPr>
          <p:cNvSpPr/>
          <p:nvPr/>
        </p:nvSpPr>
        <p:spPr>
          <a:xfrm>
            <a:off x="599413" y="-9940"/>
            <a:ext cx="275953" cy="182222"/>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E8F7D257-1A49-8944-87F5-3F134F8535E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
        <p:nvSpPr>
          <p:cNvPr id="35" name="Rectangle 34">
            <a:extLst>
              <a:ext uri="{FF2B5EF4-FFF2-40B4-BE49-F238E27FC236}">
                <a16:creationId xmlns:a16="http://schemas.microsoft.com/office/drawing/2014/main" id="{1CB54CD4-6DEC-C344-9950-B4C5A3A80796}"/>
              </a:ext>
            </a:extLst>
          </p:cNvPr>
          <p:cNvSpPr/>
          <p:nvPr/>
        </p:nvSpPr>
        <p:spPr>
          <a:xfrm>
            <a:off x="1290917" y="1522290"/>
            <a:ext cx="10721789" cy="400110"/>
          </a:xfrm>
          <a:prstGeom prst="rect">
            <a:avLst/>
          </a:prstGeom>
        </p:spPr>
        <p:txBody>
          <a:bodyPr wrap="square">
            <a:spAutoFit/>
          </a:bodyPr>
          <a:lstStyle/>
          <a:p>
            <a:r>
              <a:rPr lang="en-US" sz="2000" b="1" dirty="0">
                <a:latin typeface="Calibri" panose="020F0502020204030204" pitchFamily="34" charset="0"/>
                <a:ea typeface="Calibri" panose="020F0502020204030204" pitchFamily="34" charset="0"/>
                <a:cs typeface="Times New Roman" panose="02020603050405020304" pitchFamily="18" charset="0"/>
              </a:rPr>
              <a:t>Have you read the instruction book? You need to read the Case Study and answers the questions.</a:t>
            </a:r>
            <a:endParaRPr lang="en-US" sz="2000" dirty="0"/>
          </a:p>
        </p:txBody>
      </p:sp>
      <p:pic>
        <p:nvPicPr>
          <p:cNvPr id="36" name="Picture 35">
            <a:extLst>
              <a:ext uri="{FF2B5EF4-FFF2-40B4-BE49-F238E27FC236}">
                <a16:creationId xmlns:a16="http://schemas.microsoft.com/office/drawing/2014/main" id="{E9870D57-1D76-CF4F-92F8-F19698965E74}"/>
              </a:ext>
            </a:extLst>
          </p:cNvPr>
          <p:cNvPicPr>
            <a:picLocks noChangeAspect="1"/>
          </p:cNvPicPr>
          <p:nvPr/>
        </p:nvPicPr>
        <p:blipFill>
          <a:blip r:embed="rId3"/>
          <a:stretch>
            <a:fillRect/>
          </a:stretch>
        </p:blipFill>
        <p:spPr>
          <a:xfrm>
            <a:off x="2517588" y="2148010"/>
            <a:ext cx="8060516" cy="4250398"/>
          </a:xfrm>
          <a:prstGeom prst="rect">
            <a:avLst/>
          </a:prstGeom>
        </p:spPr>
      </p:pic>
      <p:sp>
        <p:nvSpPr>
          <p:cNvPr id="2" name="Rectangle 1">
            <a:extLst>
              <a:ext uri="{FF2B5EF4-FFF2-40B4-BE49-F238E27FC236}">
                <a16:creationId xmlns:a16="http://schemas.microsoft.com/office/drawing/2014/main" id="{FBCDC302-3437-37DA-17E1-8B277A917DB4}"/>
              </a:ext>
            </a:extLst>
          </p:cNvPr>
          <p:cNvSpPr>
            <a:spLocks noChangeArrowheads="1"/>
          </p:cNvSpPr>
          <p:nvPr/>
        </p:nvSpPr>
        <p:spPr bwMode="auto">
          <a:xfrm>
            <a:off x="2648198" y="6569765"/>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333333"/>
                </a:solidFill>
                <a:effectLst/>
                <a:latin typeface="Source Sans Pro" panose="020B0503030403020204" pitchFamily="34" charset="0"/>
              </a:rPr>
              <a:t>Bio141 OER Lab Manual © 2022 by H. </a:t>
            </a:r>
            <a:r>
              <a:rPr kumimoji="0" lang="en-US" altLang="en-US" sz="1200" b="0" i="0" u="none" strike="noStrike" cap="none" normalizeH="0" baseline="0" dirty="0" err="1">
                <a:ln>
                  <a:noFill/>
                </a:ln>
                <a:solidFill>
                  <a:srgbClr val="333333"/>
                </a:solidFill>
                <a:effectLst/>
                <a:latin typeface="Source Sans Pro" panose="020B0503030403020204" pitchFamily="34" charset="0"/>
              </a:rPr>
              <a:t>Wangerin</a:t>
            </a:r>
            <a:r>
              <a:rPr kumimoji="0" lang="en-US" altLang="en-US" sz="1200" b="0" i="0" u="none" strike="noStrike" cap="none" normalizeH="0" baseline="0" dirty="0">
                <a:ln>
                  <a:noFill/>
                </a:ln>
                <a:solidFill>
                  <a:srgbClr val="333333"/>
                </a:solidFill>
                <a:effectLst/>
                <a:latin typeface="Source Sans Pro" panose="020B0503030403020204" pitchFamily="34" charset="0"/>
              </a:rPr>
              <a:t>, P. Rodgers, G. Backus is licensed under </a:t>
            </a:r>
            <a:r>
              <a:rPr kumimoji="0" lang="en-US" altLang="en-US" sz="1200" b="0" i="0" u="none" strike="noStrike" cap="none" normalizeH="0" baseline="0" dirty="0">
                <a:ln>
                  <a:noFill/>
                </a:ln>
                <a:solidFill>
                  <a:srgbClr val="D14500"/>
                </a:solidFill>
                <a:effectLst/>
                <a:latin typeface="Source Sans Pro" panose="020B0503030403020204" pitchFamily="34" charset="0"/>
                <a:hlinkClick r:id="rId4"/>
              </a:rPr>
              <a:t>CC BY-NC-SA 4.0  </a:t>
            </a:r>
            <a:r>
              <a:rPr kumimoji="0" lang="en-US" altLang="en-US" sz="1200" b="0" i="0" u="none" strike="noStrike" cap="none" normalizeH="0" baseline="0" dirty="0">
                <a:ln>
                  <a:noFill/>
                </a:ln>
                <a:solidFill>
                  <a:srgbClr val="D14500"/>
                </a:solidFill>
                <a:effectLst/>
                <a:latin typeface="Source Sans Pro" panose="020B0503030403020204" pitchFamily="34" charset="0"/>
              </a:rPr>
              <a:t> </a:t>
            </a:r>
            <a:r>
              <a:rPr kumimoji="0" lang="en-US" altLang="en-US" sz="1600" b="0" i="0" u="none" strike="noStrike" cap="none" normalizeH="0" baseline="0" dirty="0">
                <a:ln>
                  <a:noFill/>
                </a:ln>
                <a:solidFill>
                  <a:srgbClr val="D14500"/>
                </a:solidFill>
                <a:effectLst/>
                <a:latin typeface="Source Sans Pro" panose="020B0503030403020204" pitchFamily="34" charset="0"/>
                <a:hlinkClick r:id="rId4"/>
              </a:rPr>
              <a:t>       </a:t>
            </a:r>
            <a:r>
              <a:rPr kumimoji="0" lang="en-US" altLang="en-US" sz="1200" b="0" i="0" u="none" strike="noStrike" cap="none" normalizeH="0" baseline="0" dirty="0">
                <a:ln>
                  <a:noFill/>
                </a:ln>
                <a:solidFill>
                  <a:srgbClr val="D14500"/>
                </a:solidFill>
                <a:effectLst/>
                <a:latin typeface="Source Sans Pro" panose="020B0503030403020204" pitchFamily="34" charset="0"/>
                <a:hlinkClick r:id="rId4"/>
              </a:rPr>
              <a:t>  </a:t>
            </a:r>
            <a:r>
              <a:rPr kumimoji="0" lang="en-US" altLang="en-US" sz="1600" b="0" i="0" u="none" strike="noStrike" cap="none" normalizeH="0" baseline="0" dirty="0">
                <a:ln>
                  <a:noFill/>
                </a:ln>
                <a:solidFill>
                  <a:srgbClr val="D14500"/>
                </a:solidFill>
                <a:effectLst/>
                <a:latin typeface="Source Sans Pro" panose="020B0503030403020204" pitchFamily="34" charset="0"/>
                <a:hlinkClick r:id="rId4"/>
              </a:rPr>
              <a:t> </a:t>
            </a:r>
            <a:r>
              <a:rPr kumimoji="0" lang="en-US" altLang="en-US" sz="1600" b="0" i="0" u="none" strike="noStrike" cap="none" normalizeH="0" baseline="0" dirty="0">
                <a:ln>
                  <a:noFill/>
                </a:ln>
                <a:solidFill>
                  <a:srgbClr val="D14500"/>
                </a:solidFill>
                <a:effectLst/>
                <a:latin typeface="Source Sans Pro" panose="020B0503030403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AutoShape 2">
            <a:hlinkClick r:id="rId4"/>
            <a:extLst>
              <a:ext uri="{FF2B5EF4-FFF2-40B4-BE49-F238E27FC236}">
                <a16:creationId xmlns:a16="http://schemas.microsoft.com/office/drawing/2014/main" id="{1E26944C-2E93-A7B5-B7B6-79DFDC6ED3BC}"/>
              </a:ext>
            </a:extLst>
          </p:cNvPr>
          <p:cNvSpPr>
            <a:spLocks noChangeAspect="1" noChangeArrowheads="1"/>
          </p:cNvSpPr>
          <p:nvPr/>
        </p:nvSpPr>
        <p:spPr bwMode="auto">
          <a:xfrm>
            <a:off x="6656388" y="-122238"/>
            <a:ext cx="2540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3">
            <a:extLst>
              <a:ext uri="{FF2B5EF4-FFF2-40B4-BE49-F238E27FC236}">
                <a16:creationId xmlns:a16="http://schemas.microsoft.com/office/drawing/2014/main" id="{F5178A0E-DEA9-11E0-DE53-BA10052E9268}"/>
              </a:ext>
            </a:extLst>
          </p:cNvPr>
          <p:cNvSpPr>
            <a:spLocks noChangeAspect="1" noChangeArrowheads="1"/>
          </p:cNvSpPr>
          <p:nvPr/>
        </p:nvSpPr>
        <p:spPr bwMode="auto">
          <a:xfrm>
            <a:off x="7005638" y="-122238"/>
            <a:ext cx="2540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92196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5" name="Rectangle 4">
            <a:extLst>
              <a:ext uri="{FF2B5EF4-FFF2-40B4-BE49-F238E27FC236}">
                <a16:creationId xmlns:a16="http://schemas.microsoft.com/office/drawing/2014/main" id="{B5BB1F09-6CAE-9743-ADA7-E0977D60C8B2}"/>
              </a:ext>
            </a:extLst>
          </p:cNvPr>
          <p:cNvSpPr/>
          <p:nvPr/>
        </p:nvSpPr>
        <p:spPr>
          <a:xfrm>
            <a:off x="575893" y="3312"/>
            <a:ext cx="572439" cy="6877878"/>
          </a:xfrm>
          <a:prstGeom prst="rect">
            <a:avLst/>
          </a:prstGeom>
          <a:solidFill>
            <a:schemeClr val="accent4">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716C494F-24F6-F740-95FC-E73B467BBBE6}"/>
              </a:ext>
            </a:extLst>
          </p:cNvPr>
          <p:cNvSpPr txBox="1">
            <a:spLocks/>
          </p:cNvSpPr>
          <p:nvPr/>
        </p:nvSpPr>
        <p:spPr>
          <a:xfrm>
            <a:off x="1759226" y="-67156"/>
            <a:ext cx="981654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Muscle Actions</a:t>
            </a:r>
          </a:p>
        </p:txBody>
      </p:sp>
      <p:sp>
        <p:nvSpPr>
          <p:cNvPr id="7" name="TextBox 6">
            <a:extLst>
              <a:ext uri="{FF2B5EF4-FFF2-40B4-BE49-F238E27FC236}">
                <a16:creationId xmlns:a16="http://schemas.microsoft.com/office/drawing/2014/main" id="{57F5DAB8-735E-5B49-955D-B85B5378844D}"/>
              </a:ext>
            </a:extLst>
          </p:cNvPr>
          <p:cNvSpPr txBox="1"/>
          <p:nvPr/>
        </p:nvSpPr>
        <p:spPr>
          <a:xfrm rot="16200000">
            <a:off x="-3149658" y="3324283"/>
            <a:ext cx="6858000" cy="553998"/>
          </a:xfrm>
          <a:prstGeom prst="rect">
            <a:avLst/>
          </a:prstGeom>
          <a:noFill/>
        </p:spPr>
        <p:txBody>
          <a:bodyPr wrap="square" rtlCol="0">
            <a:spAutoFit/>
          </a:bodyPr>
          <a:lstStyle/>
          <a:p>
            <a:pPr algn="ctr"/>
            <a:r>
              <a:rPr lang="en-US" sz="3000" dirty="0">
                <a:latin typeface="Chalkduster" panose="03050602040202020205" pitchFamily="66" charset="77"/>
              </a:rPr>
              <a:t>Muscles</a:t>
            </a:r>
          </a:p>
        </p:txBody>
      </p:sp>
      <p:sp>
        <p:nvSpPr>
          <p:cNvPr id="8" name="Rectangle 7">
            <a:extLst>
              <a:ext uri="{FF2B5EF4-FFF2-40B4-BE49-F238E27FC236}">
                <a16:creationId xmlns:a16="http://schemas.microsoft.com/office/drawing/2014/main" id="{981ECF29-F4D3-8F46-A11B-A78565BABA18}"/>
              </a:ext>
            </a:extLst>
          </p:cNvPr>
          <p:cNvSpPr/>
          <p:nvPr/>
        </p:nvSpPr>
        <p:spPr>
          <a:xfrm rot="5400000">
            <a:off x="6526537" y="-4255627"/>
            <a:ext cx="298173" cy="11028069"/>
          </a:xfrm>
          <a:prstGeom prst="rect">
            <a:avLst/>
          </a:prstGeom>
          <a:solidFill>
            <a:schemeClr val="accent4">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673196-A9AA-3443-B180-E64F34A8CDF2}"/>
              </a:ext>
            </a:extLst>
          </p:cNvPr>
          <p:cNvSpPr/>
          <p:nvPr/>
        </p:nvSpPr>
        <p:spPr>
          <a:xfrm>
            <a:off x="575893" y="3312"/>
            <a:ext cx="572439" cy="6877878"/>
          </a:xfrm>
          <a:prstGeom prst="rect">
            <a:avLst/>
          </a:prstGeom>
          <a:solidFill>
            <a:schemeClr val="accent4">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1625FB1-DEE5-804C-86C3-46B63C965E87}"/>
              </a:ext>
            </a:extLst>
          </p:cNvPr>
          <p:cNvSpPr/>
          <p:nvPr/>
        </p:nvSpPr>
        <p:spPr>
          <a:xfrm>
            <a:off x="585183" y="6569765"/>
            <a:ext cx="279592" cy="29817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277CA3B-F231-6142-BFFC-94E78B32AC0D}"/>
              </a:ext>
            </a:extLst>
          </p:cNvPr>
          <p:cNvSpPr/>
          <p:nvPr/>
        </p:nvSpPr>
        <p:spPr>
          <a:xfrm>
            <a:off x="862110" y="6264967"/>
            <a:ext cx="279592" cy="298173"/>
          </a:xfrm>
          <a:prstGeom prst="rect">
            <a:avLst/>
          </a:prstGeom>
          <a:solidFill>
            <a:srgbClr val="FFB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703D912-95A5-B14D-A6D1-C0816A57B49E}"/>
              </a:ext>
            </a:extLst>
          </p:cNvPr>
          <p:cNvSpPr/>
          <p:nvPr/>
        </p:nvSpPr>
        <p:spPr>
          <a:xfrm>
            <a:off x="868738" y="3279913"/>
            <a:ext cx="279592" cy="29817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BC10CA1-410C-AC49-9E9D-7DF23938B7F0}"/>
              </a:ext>
            </a:extLst>
          </p:cNvPr>
          <p:cNvSpPr/>
          <p:nvPr/>
        </p:nvSpPr>
        <p:spPr>
          <a:xfrm>
            <a:off x="585899" y="5347263"/>
            <a:ext cx="279592" cy="2981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CB8A211-203F-FC40-A735-9790C6C5555E}"/>
              </a:ext>
            </a:extLst>
          </p:cNvPr>
          <p:cNvSpPr/>
          <p:nvPr/>
        </p:nvSpPr>
        <p:spPr>
          <a:xfrm>
            <a:off x="871076" y="5658682"/>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B6D14CB-38CE-0B4D-9F61-0BC81C777E7F}"/>
              </a:ext>
            </a:extLst>
          </p:cNvPr>
          <p:cNvSpPr/>
          <p:nvPr/>
        </p:nvSpPr>
        <p:spPr>
          <a:xfrm>
            <a:off x="868738" y="5039142"/>
            <a:ext cx="279592" cy="29817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53B1B79-375A-234B-A88D-D8518E700C21}"/>
              </a:ext>
            </a:extLst>
          </p:cNvPr>
          <p:cNvSpPr/>
          <p:nvPr/>
        </p:nvSpPr>
        <p:spPr>
          <a:xfrm>
            <a:off x="575894" y="4731030"/>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072135-441E-D443-B628-2AD67E26E5B2}"/>
              </a:ext>
            </a:extLst>
          </p:cNvPr>
          <p:cNvSpPr/>
          <p:nvPr/>
        </p:nvSpPr>
        <p:spPr>
          <a:xfrm>
            <a:off x="592527" y="4121438"/>
            <a:ext cx="279592" cy="298173"/>
          </a:xfrm>
          <a:prstGeom prst="rect">
            <a:avLst/>
          </a:prstGeom>
          <a:solidFill>
            <a:srgbClr val="FFB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8E20713-9859-1046-8DC0-8429907D8725}"/>
              </a:ext>
            </a:extLst>
          </p:cNvPr>
          <p:cNvSpPr/>
          <p:nvPr/>
        </p:nvSpPr>
        <p:spPr>
          <a:xfrm>
            <a:off x="864452" y="4432857"/>
            <a:ext cx="279592" cy="29817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9E2E923-B1D8-6C4C-B43E-BC88E827959A}"/>
              </a:ext>
            </a:extLst>
          </p:cNvPr>
          <p:cNvSpPr/>
          <p:nvPr/>
        </p:nvSpPr>
        <p:spPr>
          <a:xfrm>
            <a:off x="868738" y="3833192"/>
            <a:ext cx="279592" cy="2981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115020-6294-CE4C-A1E2-4DFF2A899BBC}"/>
              </a:ext>
            </a:extLst>
          </p:cNvPr>
          <p:cNvSpPr/>
          <p:nvPr/>
        </p:nvSpPr>
        <p:spPr>
          <a:xfrm>
            <a:off x="575894" y="3538332"/>
            <a:ext cx="279592" cy="29817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7FFD41D-6BD1-BE44-B452-382978306628}"/>
              </a:ext>
            </a:extLst>
          </p:cNvPr>
          <p:cNvSpPr/>
          <p:nvPr/>
        </p:nvSpPr>
        <p:spPr>
          <a:xfrm>
            <a:off x="592527" y="2915488"/>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34C8630-6DA7-B040-846D-CCA8A9249DA0}"/>
              </a:ext>
            </a:extLst>
          </p:cNvPr>
          <p:cNvSpPr/>
          <p:nvPr/>
        </p:nvSpPr>
        <p:spPr>
          <a:xfrm>
            <a:off x="572743" y="5953532"/>
            <a:ext cx="279592" cy="298173"/>
          </a:xfrm>
          <a:prstGeom prst="rect">
            <a:avLst/>
          </a:prstGeom>
          <a:solidFill>
            <a:srgbClr val="FBE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DADDED8-61B1-5042-AF82-5A04F16D550D}"/>
              </a:ext>
            </a:extLst>
          </p:cNvPr>
          <p:cNvSpPr/>
          <p:nvPr/>
        </p:nvSpPr>
        <p:spPr>
          <a:xfrm>
            <a:off x="875366" y="2607367"/>
            <a:ext cx="279592" cy="298173"/>
          </a:xfrm>
          <a:prstGeom prst="rect">
            <a:avLst/>
          </a:prstGeom>
          <a:solidFill>
            <a:srgbClr val="FBE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0D30684-8C73-7E42-8664-1B289C9BB65E}"/>
              </a:ext>
            </a:extLst>
          </p:cNvPr>
          <p:cNvSpPr/>
          <p:nvPr/>
        </p:nvSpPr>
        <p:spPr>
          <a:xfrm>
            <a:off x="582522" y="2299255"/>
            <a:ext cx="279592" cy="29817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888BB15-D39D-774E-B59F-B44219231E59}"/>
              </a:ext>
            </a:extLst>
          </p:cNvPr>
          <p:cNvSpPr/>
          <p:nvPr/>
        </p:nvSpPr>
        <p:spPr>
          <a:xfrm>
            <a:off x="585903" y="1689663"/>
            <a:ext cx="279592" cy="2981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0978880-3E2E-5246-8793-867C4C3EBB01}"/>
              </a:ext>
            </a:extLst>
          </p:cNvPr>
          <p:cNvSpPr/>
          <p:nvPr/>
        </p:nvSpPr>
        <p:spPr>
          <a:xfrm>
            <a:off x="871080" y="2001082"/>
            <a:ext cx="279592" cy="29817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08BBDD2-FD4D-004C-A987-5A7019C73809}"/>
              </a:ext>
            </a:extLst>
          </p:cNvPr>
          <p:cNvSpPr/>
          <p:nvPr/>
        </p:nvSpPr>
        <p:spPr>
          <a:xfrm>
            <a:off x="868741" y="1394794"/>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2138627-E4AC-5448-8FE5-5ED7E4A09450}"/>
              </a:ext>
            </a:extLst>
          </p:cNvPr>
          <p:cNvSpPr/>
          <p:nvPr/>
        </p:nvSpPr>
        <p:spPr>
          <a:xfrm>
            <a:off x="589149" y="1099934"/>
            <a:ext cx="279592" cy="29817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7330FD0-FFD0-8847-AC9A-C12126C8306A}"/>
              </a:ext>
            </a:extLst>
          </p:cNvPr>
          <p:cNvSpPr/>
          <p:nvPr/>
        </p:nvSpPr>
        <p:spPr>
          <a:xfrm>
            <a:off x="864455" y="801761"/>
            <a:ext cx="279592" cy="298173"/>
          </a:xfrm>
          <a:prstGeom prst="rect">
            <a:avLst/>
          </a:prstGeom>
          <a:solidFill>
            <a:srgbClr val="FFB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9337C91-FC86-1A47-AE67-BCF2B8172A49}"/>
              </a:ext>
            </a:extLst>
          </p:cNvPr>
          <p:cNvSpPr/>
          <p:nvPr/>
        </p:nvSpPr>
        <p:spPr>
          <a:xfrm>
            <a:off x="582525" y="510213"/>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8B18F4F-32C5-CD4C-AC76-279E865468A8}"/>
              </a:ext>
            </a:extLst>
          </p:cNvPr>
          <p:cNvSpPr/>
          <p:nvPr/>
        </p:nvSpPr>
        <p:spPr>
          <a:xfrm>
            <a:off x="871083" y="198788"/>
            <a:ext cx="279592" cy="2981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228BADB-DBEA-1E4F-B42D-006685CB9318}"/>
              </a:ext>
            </a:extLst>
          </p:cNvPr>
          <p:cNvSpPr/>
          <p:nvPr/>
        </p:nvSpPr>
        <p:spPr>
          <a:xfrm>
            <a:off x="599413" y="-9940"/>
            <a:ext cx="275953" cy="182222"/>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E8F7D257-1A49-8944-87F5-3F134F8535E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pic>
        <p:nvPicPr>
          <p:cNvPr id="38" name="Picture 37">
            <a:extLst>
              <a:ext uri="{FF2B5EF4-FFF2-40B4-BE49-F238E27FC236}">
                <a16:creationId xmlns:a16="http://schemas.microsoft.com/office/drawing/2014/main" id="{D19CA945-3C59-6F44-AD43-F8B9D1A34C12}"/>
              </a:ext>
            </a:extLst>
          </p:cNvPr>
          <p:cNvPicPr>
            <a:picLocks noChangeAspect="1"/>
          </p:cNvPicPr>
          <p:nvPr/>
        </p:nvPicPr>
        <p:blipFill>
          <a:blip r:embed="rId3"/>
          <a:stretch>
            <a:fillRect/>
          </a:stretch>
        </p:blipFill>
        <p:spPr>
          <a:xfrm>
            <a:off x="2654488" y="1590524"/>
            <a:ext cx="6032500" cy="5181600"/>
          </a:xfrm>
          <a:prstGeom prst="rect">
            <a:avLst/>
          </a:prstGeom>
        </p:spPr>
      </p:pic>
      <p:sp>
        <p:nvSpPr>
          <p:cNvPr id="2" name="TextBox 1">
            <a:extLst>
              <a:ext uri="{FF2B5EF4-FFF2-40B4-BE49-F238E27FC236}">
                <a16:creationId xmlns:a16="http://schemas.microsoft.com/office/drawing/2014/main" id="{31FEE8F0-020C-2141-8F84-75626815551E}"/>
              </a:ext>
            </a:extLst>
          </p:cNvPr>
          <p:cNvSpPr txBox="1"/>
          <p:nvPr/>
        </p:nvSpPr>
        <p:spPr>
          <a:xfrm>
            <a:off x="10794170" y="198788"/>
            <a:ext cx="1053494" cy="369332"/>
          </a:xfrm>
          <a:prstGeom prst="rect">
            <a:avLst/>
          </a:prstGeom>
          <a:solidFill>
            <a:schemeClr val="accent6">
              <a:lumMod val="40000"/>
              <a:lumOff val="60000"/>
            </a:schemeClr>
          </a:solidFill>
        </p:spPr>
        <p:txBody>
          <a:bodyPr wrap="none" rtlCol="0">
            <a:spAutoFit/>
          </a:bodyPr>
          <a:lstStyle/>
          <a:p>
            <a:r>
              <a:rPr lang="en-US" dirty="0"/>
              <a:t>Activity 1</a:t>
            </a:r>
          </a:p>
        </p:txBody>
      </p:sp>
    </p:spTree>
    <p:extLst>
      <p:ext uri="{BB962C8B-B14F-4D97-AF65-F5344CB8AC3E}">
        <p14:creationId xmlns:p14="http://schemas.microsoft.com/office/powerpoint/2010/main" val="4204669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5" name="Rectangle 4">
            <a:extLst>
              <a:ext uri="{FF2B5EF4-FFF2-40B4-BE49-F238E27FC236}">
                <a16:creationId xmlns:a16="http://schemas.microsoft.com/office/drawing/2014/main" id="{B5BB1F09-6CAE-9743-ADA7-E0977D60C8B2}"/>
              </a:ext>
            </a:extLst>
          </p:cNvPr>
          <p:cNvSpPr/>
          <p:nvPr/>
        </p:nvSpPr>
        <p:spPr>
          <a:xfrm>
            <a:off x="575893" y="3312"/>
            <a:ext cx="572439" cy="6877878"/>
          </a:xfrm>
          <a:prstGeom prst="rect">
            <a:avLst/>
          </a:prstGeom>
          <a:solidFill>
            <a:schemeClr val="accent4">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716C494F-24F6-F740-95FC-E73B467BBBE6}"/>
              </a:ext>
            </a:extLst>
          </p:cNvPr>
          <p:cNvSpPr txBox="1">
            <a:spLocks/>
          </p:cNvSpPr>
          <p:nvPr/>
        </p:nvSpPr>
        <p:spPr>
          <a:xfrm>
            <a:off x="1759226" y="-67156"/>
            <a:ext cx="981654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Muscle Actions</a:t>
            </a:r>
          </a:p>
        </p:txBody>
      </p:sp>
      <p:sp>
        <p:nvSpPr>
          <p:cNvPr id="7" name="TextBox 6">
            <a:extLst>
              <a:ext uri="{FF2B5EF4-FFF2-40B4-BE49-F238E27FC236}">
                <a16:creationId xmlns:a16="http://schemas.microsoft.com/office/drawing/2014/main" id="{57F5DAB8-735E-5B49-955D-B85B5378844D}"/>
              </a:ext>
            </a:extLst>
          </p:cNvPr>
          <p:cNvSpPr txBox="1"/>
          <p:nvPr/>
        </p:nvSpPr>
        <p:spPr>
          <a:xfrm rot="16200000">
            <a:off x="-3149658" y="3324283"/>
            <a:ext cx="6858000" cy="553998"/>
          </a:xfrm>
          <a:prstGeom prst="rect">
            <a:avLst/>
          </a:prstGeom>
          <a:noFill/>
        </p:spPr>
        <p:txBody>
          <a:bodyPr wrap="square" rtlCol="0">
            <a:spAutoFit/>
          </a:bodyPr>
          <a:lstStyle/>
          <a:p>
            <a:pPr algn="ctr"/>
            <a:r>
              <a:rPr lang="en-US" sz="3000" dirty="0">
                <a:latin typeface="Chalkduster" panose="03050602040202020205" pitchFamily="66" charset="77"/>
              </a:rPr>
              <a:t>Muscles</a:t>
            </a:r>
          </a:p>
        </p:txBody>
      </p:sp>
      <p:sp>
        <p:nvSpPr>
          <p:cNvPr id="8" name="Rectangle 7">
            <a:extLst>
              <a:ext uri="{FF2B5EF4-FFF2-40B4-BE49-F238E27FC236}">
                <a16:creationId xmlns:a16="http://schemas.microsoft.com/office/drawing/2014/main" id="{981ECF29-F4D3-8F46-A11B-A78565BABA18}"/>
              </a:ext>
            </a:extLst>
          </p:cNvPr>
          <p:cNvSpPr/>
          <p:nvPr/>
        </p:nvSpPr>
        <p:spPr>
          <a:xfrm rot="5400000">
            <a:off x="6526537" y="-4255627"/>
            <a:ext cx="298173" cy="11028069"/>
          </a:xfrm>
          <a:prstGeom prst="rect">
            <a:avLst/>
          </a:prstGeom>
          <a:solidFill>
            <a:schemeClr val="accent4">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673196-A9AA-3443-B180-E64F34A8CDF2}"/>
              </a:ext>
            </a:extLst>
          </p:cNvPr>
          <p:cNvSpPr/>
          <p:nvPr/>
        </p:nvSpPr>
        <p:spPr>
          <a:xfrm>
            <a:off x="575893" y="3312"/>
            <a:ext cx="572439" cy="6877878"/>
          </a:xfrm>
          <a:prstGeom prst="rect">
            <a:avLst/>
          </a:prstGeom>
          <a:solidFill>
            <a:schemeClr val="accent4">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1625FB1-DEE5-804C-86C3-46B63C965E87}"/>
              </a:ext>
            </a:extLst>
          </p:cNvPr>
          <p:cNvSpPr/>
          <p:nvPr/>
        </p:nvSpPr>
        <p:spPr>
          <a:xfrm>
            <a:off x="585183" y="6569765"/>
            <a:ext cx="279592" cy="29817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277CA3B-F231-6142-BFFC-94E78B32AC0D}"/>
              </a:ext>
            </a:extLst>
          </p:cNvPr>
          <p:cNvSpPr/>
          <p:nvPr/>
        </p:nvSpPr>
        <p:spPr>
          <a:xfrm>
            <a:off x="862110" y="6264967"/>
            <a:ext cx="279592" cy="298173"/>
          </a:xfrm>
          <a:prstGeom prst="rect">
            <a:avLst/>
          </a:prstGeom>
          <a:solidFill>
            <a:srgbClr val="FFB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703D912-95A5-B14D-A6D1-C0816A57B49E}"/>
              </a:ext>
            </a:extLst>
          </p:cNvPr>
          <p:cNvSpPr/>
          <p:nvPr/>
        </p:nvSpPr>
        <p:spPr>
          <a:xfrm>
            <a:off x="868738" y="3279913"/>
            <a:ext cx="279592" cy="29817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BC10CA1-410C-AC49-9E9D-7DF23938B7F0}"/>
              </a:ext>
            </a:extLst>
          </p:cNvPr>
          <p:cNvSpPr/>
          <p:nvPr/>
        </p:nvSpPr>
        <p:spPr>
          <a:xfrm>
            <a:off x="585899" y="5347263"/>
            <a:ext cx="279592" cy="2981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CB8A211-203F-FC40-A735-9790C6C5555E}"/>
              </a:ext>
            </a:extLst>
          </p:cNvPr>
          <p:cNvSpPr/>
          <p:nvPr/>
        </p:nvSpPr>
        <p:spPr>
          <a:xfrm>
            <a:off x="871076" y="5658682"/>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B6D14CB-38CE-0B4D-9F61-0BC81C777E7F}"/>
              </a:ext>
            </a:extLst>
          </p:cNvPr>
          <p:cNvSpPr/>
          <p:nvPr/>
        </p:nvSpPr>
        <p:spPr>
          <a:xfrm>
            <a:off x="868738" y="5039142"/>
            <a:ext cx="279592" cy="29817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53B1B79-375A-234B-A88D-D8518E700C21}"/>
              </a:ext>
            </a:extLst>
          </p:cNvPr>
          <p:cNvSpPr/>
          <p:nvPr/>
        </p:nvSpPr>
        <p:spPr>
          <a:xfrm>
            <a:off x="575894" y="4731030"/>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072135-441E-D443-B628-2AD67E26E5B2}"/>
              </a:ext>
            </a:extLst>
          </p:cNvPr>
          <p:cNvSpPr/>
          <p:nvPr/>
        </p:nvSpPr>
        <p:spPr>
          <a:xfrm>
            <a:off x="592527" y="4121438"/>
            <a:ext cx="279592" cy="298173"/>
          </a:xfrm>
          <a:prstGeom prst="rect">
            <a:avLst/>
          </a:prstGeom>
          <a:solidFill>
            <a:srgbClr val="FFB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8E20713-9859-1046-8DC0-8429907D8725}"/>
              </a:ext>
            </a:extLst>
          </p:cNvPr>
          <p:cNvSpPr/>
          <p:nvPr/>
        </p:nvSpPr>
        <p:spPr>
          <a:xfrm>
            <a:off x="864452" y="4432857"/>
            <a:ext cx="279592" cy="29817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9E2E923-B1D8-6C4C-B43E-BC88E827959A}"/>
              </a:ext>
            </a:extLst>
          </p:cNvPr>
          <p:cNvSpPr/>
          <p:nvPr/>
        </p:nvSpPr>
        <p:spPr>
          <a:xfrm>
            <a:off x="868738" y="3833192"/>
            <a:ext cx="279592" cy="2981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115020-6294-CE4C-A1E2-4DFF2A899BBC}"/>
              </a:ext>
            </a:extLst>
          </p:cNvPr>
          <p:cNvSpPr/>
          <p:nvPr/>
        </p:nvSpPr>
        <p:spPr>
          <a:xfrm>
            <a:off x="575894" y="3538332"/>
            <a:ext cx="279592" cy="29817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7FFD41D-6BD1-BE44-B452-382978306628}"/>
              </a:ext>
            </a:extLst>
          </p:cNvPr>
          <p:cNvSpPr/>
          <p:nvPr/>
        </p:nvSpPr>
        <p:spPr>
          <a:xfrm>
            <a:off x="592527" y="2915488"/>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34C8630-6DA7-B040-846D-CCA8A9249DA0}"/>
              </a:ext>
            </a:extLst>
          </p:cNvPr>
          <p:cNvSpPr/>
          <p:nvPr/>
        </p:nvSpPr>
        <p:spPr>
          <a:xfrm>
            <a:off x="572743" y="5953532"/>
            <a:ext cx="279592" cy="298173"/>
          </a:xfrm>
          <a:prstGeom prst="rect">
            <a:avLst/>
          </a:prstGeom>
          <a:solidFill>
            <a:srgbClr val="FBE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DADDED8-61B1-5042-AF82-5A04F16D550D}"/>
              </a:ext>
            </a:extLst>
          </p:cNvPr>
          <p:cNvSpPr/>
          <p:nvPr/>
        </p:nvSpPr>
        <p:spPr>
          <a:xfrm>
            <a:off x="875366" y="2607367"/>
            <a:ext cx="279592" cy="298173"/>
          </a:xfrm>
          <a:prstGeom prst="rect">
            <a:avLst/>
          </a:prstGeom>
          <a:solidFill>
            <a:srgbClr val="FBE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0D30684-8C73-7E42-8664-1B289C9BB65E}"/>
              </a:ext>
            </a:extLst>
          </p:cNvPr>
          <p:cNvSpPr/>
          <p:nvPr/>
        </p:nvSpPr>
        <p:spPr>
          <a:xfrm>
            <a:off x="582522" y="2299255"/>
            <a:ext cx="279592" cy="29817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888BB15-D39D-774E-B59F-B44219231E59}"/>
              </a:ext>
            </a:extLst>
          </p:cNvPr>
          <p:cNvSpPr/>
          <p:nvPr/>
        </p:nvSpPr>
        <p:spPr>
          <a:xfrm>
            <a:off x="585903" y="1689663"/>
            <a:ext cx="279592" cy="2981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0978880-3E2E-5246-8793-867C4C3EBB01}"/>
              </a:ext>
            </a:extLst>
          </p:cNvPr>
          <p:cNvSpPr/>
          <p:nvPr/>
        </p:nvSpPr>
        <p:spPr>
          <a:xfrm>
            <a:off x="871080" y="2001082"/>
            <a:ext cx="279592" cy="29817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08BBDD2-FD4D-004C-A987-5A7019C73809}"/>
              </a:ext>
            </a:extLst>
          </p:cNvPr>
          <p:cNvSpPr/>
          <p:nvPr/>
        </p:nvSpPr>
        <p:spPr>
          <a:xfrm>
            <a:off x="868741" y="1394794"/>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2138627-E4AC-5448-8FE5-5ED7E4A09450}"/>
              </a:ext>
            </a:extLst>
          </p:cNvPr>
          <p:cNvSpPr/>
          <p:nvPr/>
        </p:nvSpPr>
        <p:spPr>
          <a:xfrm>
            <a:off x="589149" y="1099934"/>
            <a:ext cx="279592" cy="29817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7330FD0-FFD0-8847-AC9A-C12126C8306A}"/>
              </a:ext>
            </a:extLst>
          </p:cNvPr>
          <p:cNvSpPr/>
          <p:nvPr/>
        </p:nvSpPr>
        <p:spPr>
          <a:xfrm>
            <a:off x="864455" y="801761"/>
            <a:ext cx="279592" cy="298173"/>
          </a:xfrm>
          <a:prstGeom prst="rect">
            <a:avLst/>
          </a:prstGeom>
          <a:solidFill>
            <a:srgbClr val="FFB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9337C91-FC86-1A47-AE67-BCF2B8172A49}"/>
              </a:ext>
            </a:extLst>
          </p:cNvPr>
          <p:cNvSpPr/>
          <p:nvPr/>
        </p:nvSpPr>
        <p:spPr>
          <a:xfrm>
            <a:off x="582525" y="510213"/>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8B18F4F-32C5-CD4C-AC76-279E865468A8}"/>
              </a:ext>
            </a:extLst>
          </p:cNvPr>
          <p:cNvSpPr/>
          <p:nvPr/>
        </p:nvSpPr>
        <p:spPr>
          <a:xfrm>
            <a:off x="871083" y="198788"/>
            <a:ext cx="279592" cy="2981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228BADB-DBEA-1E4F-B42D-006685CB9318}"/>
              </a:ext>
            </a:extLst>
          </p:cNvPr>
          <p:cNvSpPr/>
          <p:nvPr/>
        </p:nvSpPr>
        <p:spPr>
          <a:xfrm>
            <a:off x="599413" y="-9940"/>
            <a:ext cx="275953" cy="182222"/>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E8F7D257-1A49-8944-87F5-3F134F8535E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pic>
        <p:nvPicPr>
          <p:cNvPr id="38" name="Picture 37">
            <a:extLst>
              <a:ext uri="{FF2B5EF4-FFF2-40B4-BE49-F238E27FC236}">
                <a16:creationId xmlns:a16="http://schemas.microsoft.com/office/drawing/2014/main" id="{D19CA945-3C59-6F44-AD43-F8B9D1A34C12}"/>
              </a:ext>
            </a:extLst>
          </p:cNvPr>
          <p:cNvPicPr>
            <a:picLocks noChangeAspect="1"/>
          </p:cNvPicPr>
          <p:nvPr/>
        </p:nvPicPr>
        <p:blipFill>
          <a:blip r:embed="rId3"/>
          <a:stretch>
            <a:fillRect/>
          </a:stretch>
        </p:blipFill>
        <p:spPr>
          <a:xfrm>
            <a:off x="9026045" y="822687"/>
            <a:ext cx="3010022" cy="2585451"/>
          </a:xfrm>
          <a:prstGeom prst="rect">
            <a:avLst/>
          </a:prstGeom>
        </p:spPr>
      </p:pic>
      <p:sp>
        <p:nvSpPr>
          <p:cNvPr id="2" name="TextBox 1">
            <a:extLst>
              <a:ext uri="{FF2B5EF4-FFF2-40B4-BE49-F238E27FC236}">
                <a16:creationId xmlns:a16="http://schemas.microsoft.com/office/drawing/2014/main" id="{31FEE8F0-020C-2141-8F84-75626815551E}"/>
              </a:ext>
            </a:extLst>
          </p:cNvPr>
          <p:cNvSpPr txBox="1"/>
          <p:nvPr/>
        </p:nvSpPr>
        <p:spPr>
          <a:xfrm>
            <a:off x="10794170" y="198788"/>
            <a:ext cx="1053494" cy="369332"/>
          </a:xfrm>
          <a:prstGeom prst="rect">
            <a:avLst/>
          </a:prstGeom>
          <a:solidFill>
            <a:schemeClr val="accent6">
              <a:lumMod val="40000"/>
              <a:lumOff val="60000"/>
            </a:schemeClr>
          </a:solidFill>
        </p:spPr>
        <p:txBody>
          <a:bodyPr wrap="none" rtlCol="0">
            <a:spAutoFit/>
          </a:bodyPr>
          <a:lstStyle/>
          <a:p>
            <a:r>
              <a:rPr lang="en-US" dirty="0"/>
              <a:t>Activity 1</a:t>
            </a:r>
          </a:p>
        </p:txBody>
      </p:sp>
      <p:sp>
        <p:nvSpPr>
          <p:cNvPr id="35" name="TextBox 34">
            <a:extLst>
              <a:ext uri="{FF2B5EF4-FFF2-40B4-BE49-F238E27FC236}">
                <a16:creationId xmlns:a16="http://schemas.microsoft.com/office/drawing/2014/main" id="{FD1BC99E-43EC-A047-AB17-87D2FAD4B88B}"/>
              </a:ext>
            </a:extLst>
          </p:cNvPr>
          <p:cNvSpPr txBox="1"/>
          <p:nvPr/>
        </p:nvSpPr>
        <p:spPr>
          <a:xfrm>
            <a:off x="1902153" y="1868886"/>
            <a:ext cx="3601452" cy="923330"/>
          </a:xfrm>
          <a:prstGeom prst="rect">
            <a:avLst/>
          </a:prstGeom>
          <a:solidFill>
            <a:schemeClr val="accent6">
              <a:lumMod val="40000"/>
              <a:lumOff val="60000"/>
            </a:schemeClr>
          </a:solidFill>
        </p:spPr>
        <p:txBody>
          <a:bodyPr wrap="square" rtlCol="0">
            <a:spAutoFit/>
          </a:bodyPr>
          <a:lstStyle/>
          <a:p>
            <a:r>
              <a:rPr lang="en-US" dirty="0"/>
              <a:t>View the images in the lab book and identify the muscle movements being demonstrated. </a:t>
            </a:r>
          </a:p>
        </p:txBody>
      </p:sp>
      <p:grpSp>
        <p:nvGrpSpPr>
          <p:cNvPr id="36" name="Group 35">
            <a:extLst>
              <a:ext uri="{FF2B5EF4-FFF2-40B4-BE49-F238E27FC236}">
                <a16:creationId xmlns:a16="http://schemas.microsoft.com/office/drawing/2014/main" id="{92781BE4-8E4B-564D-8294-C8243982DAF6}"/>
              </a:ext>
            </a:extLst>
          </p:cNvPr>
          <p:cNvGrpSpPr/>
          <p:nvPr/>
        </p:nvGrpSpPr>
        <p:grpSpPr>
          <a:xfrm>
            <a:off x="2038855" y="3286026"/>
            <a:ext cx="3328300" cy="3188179"/>
            <a:chOff x="0" y="0"/>
            <a:chExt cx="7982553" cy="7510021"/>
          </a:xfrm>
        </p:grpSpPr>
        <p:pic>
          <p:nvPicPr>
            <p:cNvPr id="37" name="Picture 36">
              <a:extLst>
                <a:ext uri="{FF2B5EF4-FFF2-40B4-BE49-F238E27FC236}">
                  <a16:creationId xmlns:a16="http://schemas.microsoft.com/office/drawing/2014/main" id="{B14827F4-874C-C742-8DD1-9106E5524A97}"/>
                </a:ext>
              </a:extLst>
            </p:cNvPr>
            <p:cNvPicPr>
              <a:picLocks noChangeAspect="1"/>
            </p:cNvPicPr>
            <p:nvPr/>
          </p:nvPicPr>
          <p:blipFill>
            <a:blip r:embed="rId4"/>
            <a:stretch>
              <a:fillRect/>
            </a:stretch>
          </p:blipFill>
          <p:spPr>
            <a:xfrm>
              <a:off x="0" y="0"/>
              <a:ext cx="7982553" cy="6858000"/>
            </a:xfrm>
            <a:prstGeom prst="rect">
              <a:avLst/>
            </a:prstGeom>
          </p:spPr>
        </p:pic>
        <p:sp>
          <p:nvSpPr>
            <p:cNvPr id="39" name="TextBox 3">
              <a:extLst>
                <a:ext uri="{FF2B5EF4-FFF2-40B4-BE49-F238E27FC236}">
                  <a16:creationId xmlns:a16="http://schemas.microsoft.com/office/drawing/2014/main" id="{DC2F0CE1-88E6-144A-96FF-0582E66F12A9}"/>
                </a:ext>
              </a:extLst>
            </p:cNvPr>
            <p:cNvSpPr txBox="1"/>
            <p:nvPr/>
          </p:nvSpPr>
          <p:spPr>
            <a:xfrm>
              <a:off x="3990975" y="759355"/>
              <a:ext cx="527050" cy="607129"/>
            </a:xfrm>
            <a:prstGeom prst="rect">
              <a:avLst/>
            </a:prstGeom>
            <a:noFill/>
          </p:spPr>
          <p:txBody>
            <a:bodyPr wrap="square" rtlCol="0">
              <a:noAutofit/>
            </a:bodyPr>
            <a:lstStyle/>
            <a:p>
              <a:pPr marL="0" marR="0">
                <a:spcBef>
                  <a:spcPts val="0"/>
                </a:spcBef>
                <a:spcAft>
                  <a:spcPts val="0"/>
                </a:spcAft>
              </a:pPr>
              <a:r>
                <a:rPr lang="en-US" sz="2000" b="1" kern="1200">
                  <a:solidFill>
                    <a:srgbClr val="000000"/>
                  </a:solidFill>
                  <a:effectLst/>
                  <a:latin typeface="Arial" panose="020B0604020202020204" pitchFamily="34" charset="0"/>
                  <a:ea typeface="Times New Roman" panose="02020603050405020304" pitchFamily="18" charset="0"/>
                </a:rPr>
                <a:t>1</a:t>
              </a:r>
              <a:endParaRPr lang="en-US" sz="1200">
                <a:effectLst/>
                <a:latin typeface="Times New Roman" panose="02020603050405020304" pitchFamily="18" charset="0"/>
                <a:ea typeface="Times New Roman" panose="02020603050405020304" pitchFamily="18" charset="0"/>
              </a:endParaRPr>
            </a:p>
          </p:txBody>
        </p:sp>
        <p:sp>
          <p:nvSpPr>
            <p:cNvPr id="40" name="TextBox 4">
              <a:extLst>
                <a:ext uri="{FF2B5EF4-FFF2-40B4-BE49-F238E27FC236}">
                  <a16:creationId xmlns:a16="http://schemas.microsoft.com/office/drawing/2014/main" id="{162A57BA-EF1A-0E47-899B-76DE979DA24A}"/>
                </a:ext>
              </a:extLst>
            </p:cNvPr>
            <p:cNvSpPr txBox="1"/>
            <p:nvPr/>
          </p:nvSpPr>
          <p:spPr>
            <a:xfrm>
              <a:off x="3727522" y="2470749"/>
              <a:ext cx="527050" cy="734845"/>
            </a:xfrm>
            <a:prstGeom prst="rect">
              <a:avLst/>
            </a:prstGeom>
            <a:noFill/>
          </p:spPr>
          <p:txBody>
            <a:bodyPr wrap="square" rtlCol="0">
              <a:noAutofit/>
            </a:bodyPr>
            <a:lstStyle/>
            <a:p>
              <a:pPr marL="0" marR="0">
                <a:spcBef>
                  <a:spcPts val="0"/>
                </a:spcBef>
                <a:spcAft>
                  <a:spcPts val="0"/>
                </a:spcAft>
              </a:pPr>
              <a:r>
                <a:rPr lang="en-US" sz="2000" b="1" kern="1200">
                  <a:solidFill>
                    <a:srgbClr val="000000"/>
                  </a:solidFill>
                  <a:effectLst/>
                  <a:latin typeface="Arial" panose="020B0604020202020204" pitchFamily="34" charset="0"/>
                  <a:ea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endParaRPr>
            </a:p>
          </p:txBody>
        </p:sp>
        <p:sp>
          <p:nvSpPr>
            <p:cNvPr id="41" name="TextBox 5">
              <a:extLst>
                <a:ext uri="{FF2B5EF4-FFF2-40B4-BE49-F238E27FC236}">
                  <a16:creationId xmlns:a16="http://schemas.microsoft.com/office/drawing/2014/main" id="{E0887807-9450-6246-905D-0AD850F95584}"/>
                </a:ext>
              </a:extLst>
            </p:cNvPr>
            <p:cNvSpPr txBox="1"/>
            <p:nvPr/>
          </p:nvSpPr>
          <p:spPr>
            <a:xfrm>
              <a:off x="7455047" y="759355"/>
              <a:ext cx="527050" cy="607240"/>
            </a:xfrm>
            <a:prstGeom prst="rect">
              <a:avLst/>
            </a:prstGeom>
            <a:noFill/>
          </p:spPr>
          <p:txBody>
            <a:bodyPr wrap="square" rtlCol="0">
              <a:noAutofit/>
            </a:bodyPr>
            <a:lstStyle/>
            <a:p>
              <a:pPr marL="0" marR="0">
                <a:spcBef>
                  <a:spcPts val="0"/>
                </a:spcBef>
                <a:spcAft>
                  <a:spcPts val="0"/>
                </a:spcAft>
              </a:pPr>
              <a:r>
                <a:rPr lang="en-US" sz="2000" b="1" kern="1200">
                  <a:solidFill>
                    <a:srgbClr val="000000"/>
                  </a:solidFill>
                  <a:effectLst/>
                  <a:latin typeface="Arial" panose="020B0604020202020204" pitchFamily="34" charset="0"/>
                  <a:ea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endParaRPr>
            </a:p>
          </p:txBody>
        </p:sp>
        <p:sp>
          <p:nvSpPr>
            <p:cNvPr id="42" name="TextBox 6">
              <a:extLst>
                <a:ext uri="{FF2B5EF4-FFF2-40B4-BE49-F238E27FC236}">
                  <a16:creationId xmlns:a16="http://schemas.microsoft.com/office/drawing/2014/main" id="{69052BD4-9725-FE48-81E6-1A6705F5C101}"/>
                </a:ext>
              </a:extLst>
            </p:cNvPr>
            <p:cNvSpPr txBox="1"/>
            <p:nvPr/>
          </p:nvSpPr>
          <p:spPr>
            <a:xfrm>
              <a:off x="7330605" y="5421377"/>
              <a:ext cx="527050" cy="669249"/>
            </a:xfrm>
            <a:prstGeom prst="rect">
              <a:avLst/>
            </a:prstGeom>
            <a:noFill/>
          </p:spPr>
          <p:txBody>
            <a:bodyPr wrap="square" rtlCol="0">
              <a:noAutofit/>
            </a:bodyPr>
            <a:lstStyle/>
            <a:p>
              <a:pPr marL="0" marR="0">
                <a:spcBef>
                  <a:spcPts val="0"/>
                </a:spcBef>
                <a:spcAft>
                  <a:spcPts val="0"/>
                </a:spcAft>
              </a:pPr>
              <a:r>
                <a:rPr lang="en-US" sz="2000" b="1" kern="1200">
                  <a:solidFill>
                    <a:srgbClr val="000000"/>
                  </a:solidFill>
                  <a:effectLst/>
                  <a:latin typeface="Arial" panose="020B0604020202020204" pitchFamily="34" charset="0"/>
                  <a:ea typeface="Times New Roman" panose="02020603050405020304" pitchFamily="18" charset="0"/>
                </a:rPr>
                <a:t>4</a:t>
              </a:r>
              <a:endParaRPr lang="en-US" sz="1200">
                <a:effectLst/>
                <a:latin typeface="Times New Roman" panose="02020603050405020304" pitchFamily="18" charset="0"/>
                <a:ea typeface="Times New Roman" panose="02020603050405020304" pitchFamily="18" charset="0"/>
              </a:endParaRPr>
            </a:p>
          </p:txBody>
        </p:sp>
        <p:sp>
          <p:nvSpPr>
            <p:cNvPr id="43" name="TextBox 7">
              <a:extLst>
                <a:ext uri="{FF2B5EF4-FFF2-40B4-BE49-F238E27FC236}">
                  <a16:creationId xmlns:a16="http://schemas.microsoft.com/office/drawing/2014/main" id="{95FB724B-76E8-F542-BAFC-F4D431976D44}"/>
                </a:ext>
              </a:extLst>
            </p:cNvPr>
            <p:cNvSpPr txBox="1"/>
            <p:nvPr/>
          </p:nvSpPr>
          <p:spPr>
            <a:xfrm>
              <a:off x="3305096" y="7009642"/>
              <a:ext cx="3385820" cy="500379"/>
            </a:xfrm>
            <a:prstGeom prst="rect">
              <a:avLst/>
            </a:prstGeom>
            <a:noFill/>
          </p:spPr>
          <p:txBody>
            <a:bodyPr wrap="square" rtlCol="0">
              <a:noAutofit/>
            </a:bodyPr>
            <a:lstStyle/>
            <a:p>
              <a:pPr marL="0" marR="0">
                <a:spcBef>
                  <a:spcPts val="0"/>
                </a:spcBef>
                <a:spcAft>
                  <a:spcPts val="0"/>
                </a:spcAft>
              </a:pPr>
              <a:r>
                <a:rPr lang="en-US" sz="1200" b="1" kern="1200">
                  <a:solidFill>
                    <a:srgbClr val="000000"/>
                  </a:solidFill>
                  <a:effectLst/>
                  <a:latin typeface="Arial" panose="020B0604020202020204" pitchFamily="34" charset="0"/>
                  <a:ea typeface="Times New Roman" panose="02020603050405020304" pitchFamily="18" charset="0"/>
                </a:rPr>
                <a:t>Joint movements</a:t>
              </a:r>
              <a:endParaRPr lang="en-US" sz="1200">
                <a:effectLst/>
                <a:latin typeface="Times New Roman" panose="02020603050405020304" pitchFamily="18" charset="0"/>
                <a:ea typeface="Times New Roman" panose="02020603050405020304" pitchFamily="18" charset="0"/>
              </a:endParaRPr>
            </a:p>
          </p:txBody>
        </p:sp>
      </p:grpSp>
      <p:graphicFrame>
        <p:nvGraphicFramePr>
          <p:cNvPr id="3" name="Table 2">
            <a:extLst>
              <a:ext uri="{FF2B5EF4-FFF2-40B4-BE49-F238E27FC236}">
                <a16:creationId xmlns:a16="http://schemas.microsoft.com/office/drawing/2014/main" id="{CA0E97EE-5B23-FE46-ADA2-82C5BEB067D0}"/>
              </a:ext>
            </a:extLst>
          </p:cNvPr>
          <p:cNvGraphicFramePr>
            <a:graphicFrameLocks noGrp="1"/>
          </p:cNvGraphicFramePr>
          <p:nvPr>
            <p:extLst>
              <p:ext uri="{D42A27DB-BD31-4B8C-83A1-F6EECF244321}">
                <p14:modId xmlns:p14="http://schemas.microsoft.com/office/powerpoint/2010/main" val="1394919866"/>
              </p:ext>
            </p:extLst>
          </p:nvPr>
        </p:nvGraphicFramePr>
        <p:xfrm>
          <a:off x="5926424" y="4176938"/>
          <a:ext cx="3479165" cy="1379855"/>
        </p:xfrm>
        <a:graphic>
          <a:graphicData uri="http://schemas.openxmlformats.org/drawingml/2006/table">
            <a:tbl>
              <a:tblPr firstRow="1" firstCol="1" bandRow="1">
                <a:tableStyleId>{5C22544A-7EE6-4342-B048-85BDC9FD1C3A}</a:tableStyleId>
              </a:tblPr>
              <a:tblGrid>
                <a:gridCol w="739775">
                  <a:extLst>
                    <a:ext uri="{9D8B030D-6E8A-4147-A177-3AD203B41FA5}">
                      <a16:colId xmlns:a16="http://schemas.microsoft.com/office/drawing/2014/main" val="3634475649"/>
                    </a:ext>
                  </a:extLst>
                </a:gridCol>
                <a:gridCol w="2739390">
                  <a:extLst>
                    <a:ext uri="{9D8B030D-6E8A-4147-A177-3AD203B41FA5}">
                      <a16:colId xmlns:a16="http://schemas.microsoft.com/office/drawing/2014/main" val="4165033789"/>
                    </a:ext>
                  </a:extLst>
                </a:gridCol>
              </a:tblGrid>
              <a:tr h="271780">
                <a:tc>
                  <a:txBody>
                    <a:bodyPr/>
                    <a:lstStyle/>
                    <a:p>
                      <a:pPr marL="0" marR="0" algn="l">
                        <a:spcBef>
                          <a:spcPts val="0"/>
                        </a:spcBef>
                        <a:spcAft>
                          <a:spcPts val="0"/>
                        </a:spcAft>
                      </a:pPr>
                      <a:r>
                        <a:rPr lang="en-US" sz="1200">
                          <a:effectLst/>
                        </a:rPr>
                        <a:t>Arrow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Movement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6557782"/>
                  </a:ext>
                </a:extLst>
              </a:tr>
              <a:tr h="292735">
                <a:tc>
                  <a:txBody>
                    <a:bodyPr/>
                    <a:lstStyle/>
                    <a:p>
                      <a:pPr marL="0" marR="0" algn="l">
                        <a:spcBef>
                          <a:spcPts val="0"/>
                        </a:spcBef>
                        <a:spcAft>
                          <a:spcPts val="0"/>
                        </a:spcAft>
                      </a:pPr>
                      <a:r>
                        <a:rPr lang="en-US"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3150182"/>
                  </a:ext>
                </a:extLst>
              </a:tr>
              <a:tr h="271780">
                <a:tc>
                  <a:txBody>
                    <a:bodyPr/>
                    <a:lstStyle/>
                    <a:p>
                      <a:pPr marL="0" marR="0" algn="l">
                        <a:spcBef>
                          <a:spcPts val="0"/>
                        </a:spcBef>
                        <a:spcAft>
                          <a:spcPts val="0"/>
                        </a:spcAft>
                      </a:pPr>
                      <a:r>
                        <a:rPr lang="en-US"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1951933"/>
                  </a:ext>
                </a:extLst>
              </a:tr>
              <a:tr h="271780">
                <a:tc>
                  <a:txBody>
                    <a:bodyPr/>
                    <a:lstStyle/>
                    <a:p>
                      <a:pPr marL="0" marR="0" algn="l">
                        <a:spcBef>
                          <a:spcPts val="0"/>
                        </a:spcBef>
                        <a:spcAft>
                          <a:spcPts val="0"/>
                        </a:spcAft>
                      </a:pPr>
                      <a:r>
                        <a:rPr lang="en-US"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5199113"/>
                  </a:ext>
                </a:extLst>
              </a:tr>
              <a:tr h="271780">
                <a:tc>
                  <a:txBody>
                    <a:bodyPr/>
                    <a:lstStyle/>
                    <a:p>
                      <a:pPr marL="0" marR="0" algn="l">
                        <a:spcBef>
                          <a:spcPts val="0"/>
                        </a:spcBef>
                        <a:spcAft>
                          <a:spcPts val="0"/>
                        </a:spcAft>
                      </a:pPr>
                      <a:r>
                        <a:rPr lang="en-US" sz="12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6658919"/>
                  </a:ext>
                </a:extLst>
              </a:tr>
            </a:tbl>
          </a:graphicData>
        </a:graphic>
      </p:graphicFrame>
      <p:sp>
        <p:nvSpPr>
          <p:cNvPr id="4" name="Rectangle 1">
            <a:extLst>
              <a:ext uri="{FF2B5EF4-FFF2-40B4-BE49-F238E27FC236}">
                <a16:creationId xmlns:a16="http://schemas.microsoft.com/office/drawing/2014/main" id="{82BE41BA-7872-F532-D30F-972C2B352082}"/>
              </a:ext>
            </a:extLst>
          </p:cNvPr>
          <p:cNvSpPr>
            <a:spLocks noChangeArrowheads="1"/>
          </p:cNvSpPr>
          <p:nvPr/>
        </p:nvSpPr>
        <p:spPr bwMode="auto">
          <a:xfrm>
            <a:off x="4986937" y="6577837"/>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333333"/>
                </a:solidFill>
                <a:effectLst/>
                <a:latin typeface="Source Sans Pro" panose="020B0503030403020204" pitchFamily="34" charset="0"/>
              </a:rPr>
              <a:t>Bio141 OER Lab Manual © 2022 by H. Wangerin, P. Rodgers, G. Backus is licensed under </a:t>
            </a:r>
            <a:r>
              <a:rPr kumimoji="0" lang="en-US" altLang="en-US" sz="1200" b="0" i="0" u="none" strike="noStrike" cap="none" normalizeH="0" baseline="0">
                <a:ln>
                  <a:noFill/>
                </a:ln>
                <a:solidFill>
                  <a:srgbClr val="D14500"/>
                </a:solidFill>
                <a:effectLst/>
                <a:latin typeface="Source Sans Pro" panose="020B0503030403020204" pitchFamily="34" charset="0"/>
                <a:hlinkClick r:id="rId5"/>
              </a:rPr>
              <a:t>CC BY-NC-SA 4.0  </a:t>
            </a:r>
            <a:r>
              <a:rPr kumimoji="0" lang="en-US" altLang="en-US" sz="1200" b="0" i="0" u="none" strike="noStrike" cap="none" normalizeH="0" baseline="0">
                <a:ln>
                  <a:noFill/>
                </a:ln>
                <a:solidFill>
                  <a:srgbClr val="D14500"/>
                </a:solidFill>
                <a:effectLst/>
                <a:latin typeface="Source Sans Pro" panose="020B0503030403020204" pitchFamily="34" charset="0"/>
              </a:rPr>
              <a:t> </a:t>
            </a:r>
            <a:r>
              <a:rPr kumimoji="0" lang="en-US" altLang="en-US" sz="1600" b="0" i="0" u="none" strike="noStrike" cap="none" normalizeH="0" baseline="0">
                <a:ln>
                  <a:noFill/>
                </a:ln>
                <a:solidFill>
                  <a:srgbClr val="D14500"/>
                </a:solidFill>
                <a:effectLst/>
                <a:latin typeface="Source Sans Pro" panose="020B0503030403020204" pitchFamily="34" charset="0"/>
                <a:hlinkClick r:id="rId5"/>
              </a:rPr>
              <a:t>       </a:t>
            </a:r>
            <a:r>
              <a:rPr kumimoji="0" lang="en-US" altLang="en-US" sz="1200" b="0" i="0" u="none" strike="noStrike" cap="none" normalizeH="0" baseline="0">
                <a:ln>
                  <a:noFill/>
                </a:ln>
                <a:solidFill>
                  <a:srgbClr val="D14500"/>
                </a:solidFill>
                <a:effectLst/>
                <a:latin typeface="Source Sans Pro" panose="020B0503030403020204" pitchFamily="34" charset="0"/>
                <a:hlinkClick r:id="rId5"/>
              </a:rPr>
              <a:t>  </a:t>
            </a:r>
            <a:r>
              <a:rPr kumimoji="0" lang="en-US" altLang="en-US" sz="1600" b="0" i="0" u="none" strike="noStrike" cap="none" normalizeH="0" baseline="0">
                <a:ln>
                  <a:noFill/>
                </a:ln>
                <a:solidFill>
                  <a:srgbClr val="D14500"/>
                </a:solidFill>
                <a:effectLst/>
                <a:latin typeface="Source Sans Pro" panose="020B0503030403020204" pitchFamily="34" charset="0"/>
                <a:hlinkClick r:id="rId5"/>
              </a:rPr>
              <a:t> </a:t>
            </a:r>
            <a:r>
              <a:rPr kumimoji="0" lang="en-US" altLang="en-US" sz="1600" b="0" i="0" u="none" strike="noStrike" cap="none" normalizeH="0" baseline="0">
                <a:ln>
                  <a:noFill/>
                </a:ln>
                <a:solidFill>
                  <a:srgbClr val="D14500"/>
                </a:solidFill>
                <a:effectLst/>
                <a:latin typeface="Source Sans Pro" panose="020B0503030403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AutoShape 2">
            <a:hlinkClick r:id="rId5"/>
            <a:extLst>
              <a:ext uri="{FF2B5EF4-FFF2-40B4-BE49-F238E27FC236}">
                <a16:creationId xmlns:a16="http://schemas.microsoft.com/office/drawing/2014/main" id="{02DAE0DF-6CAC-D0EE-84CC-7D3DFADC8C67}"/>
              </a:ext>
            </a:extLst>
          </p:cNvPr>
          <p:cNvSpPr>
            <a:spLocks noChangeAspect="1" noChangeArrowheads="1"/>
          </p:cNvSpPr>
          <p:nvPr/>
        </p:nvSpPr>
        <p:spPr bwMode="auto">
          <a:xfrm>
            <a:off x="11643325" y="6455599"/>
            <a:ext cx="2540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AutoShape 3">
            <a:extLst>
              <a:ext uri="{FF2B5EF4-FFF2-40B4-BE49-F238E27FC236}">
                <a16:creationId xmlns:a16="http://schemas.microsoft.com/office/drawing/2014/main" id="{92D60728-225E-D9BB-E539-965436C57096}"/>
              </a:ext>
            </a:extLst>
          </p:cNvPr>
          <p:cNvSpPr>
            <a:spLocks noChangeAspect="1" noChangeArrowheads="1"/>
          </p:cNvSpPr>
          <p:nvPr/>
        </p:nvSpPr>
        <p:spPr bwMode="auto">
          <a:xfrm>
            <a:off x="11992575" y="6455599"/>
            <a:ext cx="2540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54850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5" name="Rectangle 4">
            <a:extLst>
              <a:ext uri="{FF2B5EF4-FFF2-40B4-BE49-F238E27FC236}">
                <a16:creationId xmlns:a16="http://schemas.microsoft.com/office/drawing/2014/main" id="{B5BB1F09-6CAE-9743-ADA7-E0977D60C8B2}"/>
              </a:ext>
            </a:extLst>
          </p:cNvPr>
          <p:cNvSpPr/>
          <p:nvPr/>
        </p:nvSpPr>
        <p:spPr>
          <a:xfrm>
            <a:off x="575893" y="3312"/>
            <a:ext cx="572439" cy="6877878"/>
          </a:xfrm>
          <a:prstGeom prst="rect">
            <a:avLst/>
          </a:prstGeom>
          <a:solidFill>
            <a:schemeClr val="accent4">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716C494F-24F6-F740-95FC-E73B467BBBE6}"/>
              </a:ext>
            </a:extLst>
          </p:cNvPr>
          <p:cNvSpPr txBox="1">
            <a:spLocks/>
          </p:cNvSpPr>
          <p:nvPr/>
        </p:nvSpPr>
        <p:spPr>
          <a:xfrm>
            <a:off x="1759226" y="-67156"/>
            <a:ext cx="981654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Muscle Actions</a:t>
            </a:r>
          </a:p>
        </p:txBody>
      </p:sp>
      <p:sp>
        <p:nvSpPr>
          <p:cNvPr id="7" name="TextBox 6">
            <a:extLst>
              <a:ext uri="{FF2B5EF4-FFF2-40B4-BE49-F238E27FC236}">
                <a16:creationId xmlns:a16="http://schemas.microsoft.com/office/drawing/2014/main" id="{57F5DAB8-735E-5B49-955D-B85B5378844D}"/>
              </a:ext>
            </a:extLst>
          </p:cNvPr>
          <p:cNvSpPr txBox="1"/>
          <p:nvPr/>
        </p:nvSpPr>
        <p:spPr>
          <a:xfrm rot="16200000">
            <a:off x="-3149658" y="3324283"/>
            <a:ext cx="6858000" cy="553998"/>
          </a:xfrm>
          <a:prstGeom prst="rect">
            <a:avLst/>
          </a:prstGeom>
          <a:noFill/>
        </p:spPr>
        <p:txBody>
          <a:bodyPr wrap="square" rtlCol="0">
            <a:spAutoFit/>
          </a:bodyPr>
          <a:lstStyle/>
          <a:p>
            <a:pPr algn="ctr"/>
            <a:r>
              <a:rPr lang="en-US" sz="3000" dirty="0">
                <a:latin typeface="Chalkduster" panose="03050602040202020205" pitchFamily="66" charset="77"/>
              </a:rPr>
              <a:t>Muscles</a:t>
            </a:r>
          </a:p>
        </p:txBody>
      </p:sp>
      <p:sp>
        <p:nvSpPr>
          <p:cNvPr id="8" name="Rectangle 7">
            <a:extLst>
              <a:ext uri="{FF2B5EF4-FFF2-40B4-BE49-F238E27FC236}">
                <a16:creationId xmlns:a16="http://schemas.microsoft.com/office/drawing/2014/main" id="{981ECF29-F4D3-8F46-A11B-A78565BABA18}"/>
              </a:ext>
            </a:extLst>
          </p:cNvPr>
          <p:cNvSpPr/>
          <p:nvPr/>
        </p:nvSpPr>
        <p:spPr>
          <a:xfrm rot="5400000">
            <a:off x="6526537" y="-4255627"/>
            <a:ext cx="298173" cy="11028069"/>
          </a:xfrm>
          <a:prstGeom prst="rect">
            <a:avLst/>
          </a:prstGeom>
          <a:solidFill>
            <a:schemeClr val="accent4">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673196-A9AA-3443-B180-E64F34A8CDF2}"/>
              </a:ext>
            </a:extLst>
          </p:cNvPr>
          <p:cNvSpPr/>
          <p:nvPr/>
        </p:nvSpPr>
        <p:spPr>
          <a:xfrm>
            <a:off x="575893" y="3312"/>
            <a:ext cx="572439" cy="6877878"/>
          </a:xfrm>
          <a:prstGeom prst="rect">
            <a:avLst/>
          </a:prstGeom>
          <a:solidFill>
            <a:schemeClr val="accent4">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1625FB1-DEE5-804C-86C3-46B63C965E87}"/>
              </a:ext>
            </a:extLst>
          </p:cNvPr>
          <p:cNvSpPr/>
          <p:nvPr/>
        </p:nvSpPr>
        <p:spPr>
          <a:xfrm>
            <a:off x="585183" y="6569765"/>
            <a:ext cx="279592" cy="29817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277CA3B-F231-6142-BFFC-94E78B32AC0D}"/>
              </a:ext>
            </a:extLst>
          </p:cNvPr>
          <p:cNvSpPr/>
          <p:nvPr/>
        </p:nvSpPr>
        <p:spPr>
          <a:xfrm>
            <a:off x="862110" y="6264967"/>
            <a:ext cx="279592" cy="298173"/>
          </a:xfrm>
          <a:prstGeom prst="rect">
            <a:avLst/>
          </a:prstGeom>
          <a:solidFill>
            <a:srgbClr val="FFB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703D912-95A5-B14D-A6D1-C0816A57B49E}"/>
              </a:ext>
            </a:extLst>
          </p:cNvPr>
          <p:cNvSpPr/>
          <p:nvPr/>
        </p:nvSpPr>
        <p:spPr>
          <a:xfrm>
            <a:off x="868738" y="3279913"/>
            <a:ext cx="279592" cy="29817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BC10CA1-410C-AC49-9E9D-7DF23938B7F0}"/>
              </a:ext>
            </a:extLst>
          </p:cNvPr>
          <p:cNvSpPr/>
          <p:nvPr/>
        </p:nvSpPr>
        <p:spPr>
          <a:xfrm>
            <a:off x="585899" y="5347263"/>
            <a:ext cx="279592" cy="2981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CB8A211-203F-FC40-A735-9790C6C5555E}"/>
              </a:ext>
            </a:extLst>
          </p:cNvPr>
          <p:cNvSpPr/>
          <p:nvPr/>
        </p:nvSpPr>
        <p:spPr>
          <a:xfrm>
            <a:off x="871076" y="5658682"/>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B6D14CB-38CE-0B4D-9F61-0BC81C777E7F}"/>
              </a:ext>
            </a:extLst>
          </p:cNvPr>
          <p:cNvSpPr/>
          <p:nvPr/>
        </p:nvSpPr>
        <p:spPr>
          <a:xfrm>
            <a:off x="868738" y="5039142"/>
            <a:ext cx="279592" cy="29817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53B1B79-375A-234B-A88D-D8518E700C21}"/>
              </a:ext>
            </a:extLst>
          </p:cNvPr>
          <p:cNvSpPr/>
          <p:nvPr/>
        </p:nvSpPr>
        <p:spPr>
          <a:xfrm>
            <a:off x="575894" y="4731030"/>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072135-441E-D443-B628-2AD67E26E5B2}"/>
              </a:ext>
            </a:extLst>
          </p:cNvPr>
          <p:cNvSpPr/>
          <p:nvPr/>
        </p:nvSpPr>
        <p:spPr>
          <a:xfrm>
            <a:off x="592527" y="4121438"/>
            <a:ext cx="279592" cy="298173"/>
          </a:xfrm>
          <a:prstGeom prst="rect">
            <a:avLst/>
          </a:prstGeom>
          <a:solidFill>
            <a:srgbClr val="FFB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8E20713-9859-1046-8DC0-8429907D8725}"/>
              </a:ext>
            </a:extLst>
          </p:cNvPr>
          <p:cNvSpPr/>
          <p:nvPr/>
        </p:nvSpPr>
        <p:spPr>
          <a:xfrm>
            <a:off x="864452" y="4432857"/>
            <a:ext cx="279592" cy="29817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9E2E923-B1D8-6C4C-B43E-BC88E827959A}"/>
              </a:ext>
            </a:extLst>
          </p:cNvPr>
          <p:cNvSpPr/>
          <p:nvPr/>
        </p:nvSpPr>
        <p:spPr>
          <a:xfrm>
            <a:off x="868738" y="3833192"/>
            <a:ext cx="279592" cy="2981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115020-6294-CE4C-A1E2-4DFF2A899BBC}"/>
              </a:ext>
            </a:extLst>
          </p:cNvPr>
          <p:cNvSpPr/>
          <p:nvPr/>
        </p:nvSpPr>
        <p:spPr>
          <a:xfrm>
            <a:off x="575894" y="3538332"/>
            <a:ext cx="279592" cy="29817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7FFD41D-6BD1-BE44-B452-382978306628}"/>
              </a:ext>
            </a:extLst>
          </p:cNvPr>
          <p:cNvSpPr/>
          <p:nvPr/>
        </p:nvSpPr>
        <p:spPr>
          <a:xfrm>
            <a:off x="592527" y="2915488"/>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34C8630-6DA7-B040-846D-CCA8A9249DA0}"/>
              </a:ext>
            </a:extLst>
          </p:cNvPr>
          <p:cNvSpPr/>
          <p:nvPr/>
        </p:nvSpPr>
        <p:spPr>
          <a:xfrm>
            <a:off x="572743" y="5953532"/>
            <a:ext cx="279592" cy="298173"/>
          </a:xfrm>
          <a:prstGeom prst="rect">
            <a:avLst/>
          </a:prstGeom>
          <a:solidFill>
            <a:srgbClr val="FBE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DADDED8-61B1-5042-AF82-5A04F16D550D}"/>
              </a:ext>
            </a:extLst>
          </p:cNvPr>
          <p:cNvSpPr/>
          <p:nvPr/>
        </p:nvSpPr>
        <p:spPr>
          <a:xfrm>
            <a:off x="875366" y="2607367"/>
            <a:ext cx="279592" cy="298173"/>
          </a:xfrm>
          <a:prstGeom prst="rect">
            <a:avLst/>
          </a:prstGeom>
          <a:solidFill>
            <a:srgbClr val="FBE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0D30684-8C73-7E42-8664-1B289C9BB65E}"/>
              </a:ext>
            </a:extLst>
          </p:cNvPr>
          <p:cNvSpPr/>
          <p:nvPr/>
        </p:nvSpPr>
        <p:spPr>
          <a:xfrm>
            <a:off x="582522" y="2299255"/>
            <a:ext cx="279592" cy="29817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888BB15-D39D-774E-B59F-B44219231E59}"/>
              </a:ext>
            </a:extLst>
          </p:cNvPr>
          <p:cNvSpPr/>
          <p:nvPr/>
        </p:nvSpPr>
        <p:spPr>
          <a:xfrm>
            <a:off x="585903" y="1689663"/>
            <a:ext cx="279592" cy="2981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0978880-3E2E-5246-8793-867C4C3EBB01}"/>
              </a:ext>
            </a:extLst>
          </p:cNvPr>
          <p:cNvSpPr/>
          <p:nvPr/>
        </p:nvSpPr>
        <p:spPr>
          <a:xfrm>
            <a:off x="871080" y="2001082"/>
            <a:ext cx="279592" cy="29817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08BBDD2-FD4D-004C-A987-5A7019C73809}"/>
              </a:ext>
            </a:extLst>
          </p:cNvPr>
          <p:cNvSpPr/>
          <p:nvPr/>
        </p:nvSpPr>
        <p:spPr>
          <a:xfrm>
            <a:off x="868741" y="1394794"/>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2138627-E4AC-5448-8FE5-5ED7E4A09450}"/>
              </a:ext>
            </a:extLst>
          </p:cNvPr>
          <p:cNvSpPr/>
          <p:nvPr/>
        </p:nvSpPr>
        <p:spPr>
          <a:xfrm>
            <a:off x="589149" y="1099934"/>
            <a:ext cx="279592" cy="29817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7330FD0-FFD0-8847-AC9A-C12126C8306A}"/>
              </a:ext>
            </a:extLst>
          </p:cNvPr>
          <p:cNvSpPr/>
          <p:nvPr/>
        </p:nvSpPr>
        <p:spPr>
          <a:xfrm>
            <a:off x="864455" y="801761"/>
            <a:ext cx="279592" cy="298173"/>
          </a:xfrm>
          <a:prstGeom prst="rect">
            <a:avLst/>
          </a:prstGeom>
          <a:solidFill>
            <a:srgbClr val="FFB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9337C91-FC86-1A47-AE67-BCF2B8172A49}"/>
              </a:ext>
            </a:extLst>
          </p:cNvPr>
          <p:cNvSpPr/>
          <p:nvPr/>
        </p:nvSpPr>
        <p:spPr>
          <a:xfrm>
            <a:off x="582525" y="510213"/>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8B18F4F-32C5-CD4C-AC76-279E865468A8}"/>
              </a:ext>
            </a:extLst>
          </p:cNvPr>
          <p:cNvSpPr/>
          <p:nvPr/>
        </p:nvSpPr>
        <p:spPr>
          <a:xfrm>
            <a:off x="871083" y="198788"/>
            <a:ext cx="279592" cy="2981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228BADB-DBEA-1E4F-B42D-006685CB9318}"/>
              </a:ext>
            </a:extLst>
          </p:cNvPr>
          <p:cNvSpPr/>
          <p:nvPr/>
        </p:nvSpPr>
        <p:spPr>
          <a:xfrm>
            <a:off x="599413" y="-9940"/>
            <a:ext cx="275953" cy="182222"/>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E8F7D257-1A49-8944-87F5-3F134F8535E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
        <p:nvSpPr>
          <p:cNvPr id="2" name="TextBox 1">
            <a:extLst>
              <a:ext uri="{FF2B5EF4-FFF2-40B4-BE49-F238E27FC236}">
                <a16:creationId xmlns:a16="http://schemas.microsoft.com/office/drawing/2014/main" id="{31FEE8F0-020C-2141-8F84-75626815551E}"/>
              </a:ext>
            </a:extLst>
          </p:cNvPr>
          <p:cNvSpPr txBox="1"/>
          <p:nvPr/>
        </p:nvSpPr>
        <p:spPr>
          <a:xfrm>
            <a:off x="10794170" y="198788"/>
            <a:ext cx="1053494" cy="369332"/>
          </a:xfrm>
          <a:prstGeom prst="rect">
            <a:avLst/>
          </a:prstGeom>
          <a:solidFill>
            <a:schemeClr val="accent6">
              <a:lumMod val="40000"/>
              <a:lumOff val="60000"/>
            </a:schemeClr>
          </a:solidFill>
        </p:spPr>
        <p:txBody>
          <a:bodyPr wrap="none" rtlCol="0">
            <a:spAutoFit/>
          </a:bodyPr>
          <a:lstStyle/>
          <a:p>
            <a:r>
              <a:rPr lang="en-US" dirty="0"/>
              <a:t>Activity 1</a:t>
            </a:r>
          </a:p>
        </p:txBody>
      </p:sp>
      <p:sp>
        <p:nvSpPr>
          <p:cNvPr id="35" name="TextBox 34">
            <a:extLst>
              <a:ext uri="{FF2B5EF4-FFF2-40B4-BE49-F238E27FC236}">
                <a16:creationId xmlns:a16="http://schemas.microsoft.com/office/drawing/2014/main" id="{FD1BC99E-43EC-A047-AB17-87D2FAD4B88B}"/>
              </a:ext>
            </a:extLst>
          </p:cNvPr>
          <p:cNvSpPr txBox="1"/>
          <p:nvPr/>
        </p:nvSpPr>
        <p:spPr>
          <a:xfrm>
            <a:off x="1902153" y="1625529"/>
            <a:ext cx="9673621" cy="646331"/>
          </a:xfrm>
          <a:prstGeom prst="rect">
            <a:avLst/>
          </a:prstGeom>
          <a:solidFill>
            <a:schemeClr val="accent6">
              <a:lumMod val="40000"/>
              <a:lumOff val="60000"/>
            </a:schemeClr>
          </a:solidFill>
        </p:spPr>
        <p:txBody>
          <a:bodyPr wrap="square" rtlCol="0">
            <a:spAutoFit/>
          </a:bodyPr>
          <a:lstStyle/>
          <a:p>
            <a:r>
              <a:rPr lang="en-US" dirty="0"/>
              <a:t>Draw an arrow on the images to indicated the movement during muscle contraction (the first one is done for you).</a:t>
            </a:r>
          </a:p>
        </p:txBody>
      </p:sp>
      <p:grpSp>
        <p:nvGrpSpPr>
          <p:cNvPr id="44" name="Group 43">
            <a:extLst>
              <a:ext uri="{FF2B5EF4-FFF2-40B4-BE49-F238E27FC236}">
                <a16:creationId xmlns:a16="http://schemas.microsoft.com/office/drawing/2014/main" id="{157CE79F-8388-F043-B60D-A930C7541471}"/>
              </a:ext>
            </a:extLst>
          </p:cNvPr>
          <p:cNvGrpSpPr/>
          <p:nvPr/>
        </p:nvGrpSpPr>
        <p:grpSpPr>
          <a:xfrm>
            <a:off x="2466850" y="2770923"/>
            <a:ext cx="7660561" cy="3798842"/>
            <a:chOff x="0" y="0"/>
            <a:chExt cx="9170122" cy="3962167"/>
          </a:xfrm>
        </p:grpSpPr>
        <p:sp>
          <p:nvSpPr>
            <p:cNvPr id="45" name="TextBox 13">
              <a:extLst>
                <a:ext uri="{FF2B5EF4-FFF2-40B4-BE49-F238E27FC236}">
                  <a16:creationId xmlns:a16="http://schemas.microsoft.com/office/drawing/2014/main" id="{056F1284-7AB1-A44B-950D-5184F869CF97}"/>
                </a:ext>
              </a:extLst>
            </p:cNvPr>
            <p:cNvSpPr txBox="1"/>
            <p:nvPr/>
          </p:nvSpPr>
          <p:spPr>
            <a:xfrm>
              <a:off x="0" y="2858644"/>
              <a:ext cx="3095626" cy="489735"/>
            </a:xfrm>
            <a:prstGeom prst="rect">
              <a:avLst/>
            </a:prstGeom>
            <a:noFill/>
          </p:spPr>
          <p:txBody>
            <a:bodyPr wrap="square" rtlCol="0">
              <a:noAutofit/>
            </a:bodyPr>
            <a:lstStyle/>
            <a:p>
              <a:pPr marL="0" marR="0">
                <a:spcBef>
                  <a:spcPts val="0"/>
                </a:spcBef>
                <a:spcAft>
                  <a:spcPts val="0"/>
                </a:spcAft>
              </a:pPr>
              <a:r>
                <a:rPr lang="en-US" sz="1200" kern="1200">
                  <a:solidFill>
                    <a:srgbClr val="000000"/>
                  </a:solidFill>
                  <a:effectLst/>
                  <a:latin typeface="Arial" panose="020B0604020202020204" pitchFamily="34" charset="0"/>
                  <a:ea typeface="Times New Roman" panose="02020603050405020304" pitchFamily="18" charset="0"/>
                </a:rPr>
                <a:t>Movement:</a:t>
              </a:r>
              <a:endParaRPr lang="en-US" sz="1200">
                <a:effectLst/>
                <a:latin typeface="Times New Roman" panose="02020603050405020304" pitchFamily="18" charset="0"/>
                <a:ea typeface="Times New Roman" panose="02020603050405020304" pitchFamily="18" charset="0"/>
              </a:endParaRPr>
            </a:p>
          </p:txBody>
        </p:sp>
        <p:cxnSp>
          <p:nvCxnSpPr>
            <p:cNvPr id="46" name="Straight Connector 45">
              <a:extLst>
                <a:ext uri="{FF2B5EF4-FFF2-40B4-BE49-F238E27FC236}">
                  <a16:creationId xmlns:a16="http://schemas.microsoft.com/office/drawing/2014/main" id="{CC778358-4B3A-2043-9061-C08C75E8E6BC}"/>
                </a:ext>
              </a:extLst>
            </p:cNvPr>
            <p:cNvCxnSpPr/>
            <p:nvPr/>
          </p:nvCxnSpPr>
          <p:spPr>
            <a:xfrm flipV="1">
              <a:off x="1377631" y="3087846"/>
              <a:ext cx="18288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40D08B6-8F4B-C944-8F08-4C8759C80B30}"/>
                </a:ext>
              </a:extLst>
            </p:cNvPr>
            <p:cNvCxnSpPr/>
            <p:nvPr/>
          </p:nvCxnSpPr>
          <p:spPr>
            <a:xfrm flipV="1">
              <a:off x="3365528" y="3087846"/>
              <a:ext cx="18288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26F01FA-80EE-1740-AA83-5A18E5ED571F}"/>
                </a:ext>
              </a:extLst>
            </p:cNvPr>
            <p:cNvCxnSpPr/>
            <p:nvPr/>
          </p:nvCxnSpPr>
          <p:spPr>
            <a:xfrm flipV="1">
              <a:off x="5353425" y="3087846"/>
              <a:ext cx="18288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70B5635-7004-4644-B36B-06D3B4C1501F}"/>
                </a:ext>
              </a:extLst>
            </p:cNvPr>
            <p:cNvCxnSpPr/>
            <p:nvPr/>
          </p:nvCxnSpPr>
          <p:spPr>
            <a:xfrm flipV="1">
              <a:off x="7341322" y="3087846"/>
              <a:ext cx="18288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50" name="Picture 49">
              <a:extLst>
                <a:ext uri="{FF2B5EF4-FFF2-40B4-BE49-F238E27FC236}">
                  <a16:creationId xmlns:a16="http://schemas.microsoft.com/office/drawing/2014/main" id="{9F789CD6-8725-994C-8E9C-C3E5A3CC52C4}"/>
                </a:ext>
              </a:extLst>
            </p:cNvPr>
            <p:cNvPicPr>
              <a:picLocks noChangeAspect="1"/>
            </p:cNvPicPr>
            <p:nvPr/>
          </p:nvPicPr>
          <p:blipFill>
            <a:blip r:embed="rId3"/>
            <a:stretch>
              <a:fillRect/>
            </a:stretch>
          </p:blipFill>
          <p:spPr>
            <a:xfrm>
              <a:off x="7202210" y="6092"/>
              <a:ext cx="1600200" cy="2743200"/>
            </a:xfrm>
            <a:prstGeom prst="rect">
              <a:avLst/>
            </a:prstGeom>
          </p:spPr>
        </p:pic>
        <p:pic>
          <p:nvPicPr>
            <p:cNvPr id="51" name="Picture 50">
              <a:extLst>
                <a:ext uri="{FF2B5EF4-FFF2-40B4-BE49-F238E27FC236}">
                  <a16:creationId xmlns:a16="http://schemas.microsoft.com/office/drawing/2014/main" id="{C6565F6F-17C2-264D-AC3F-1643197F5E71}"/>
                </a:ext>
              </a:extLst>
            </p:cNvPr>
            <p:cNvPicPr>
              <a:picLocks noChangeAspect="1"/>
            </p:cNvPicPr>
            <p:nvPr/>
          </p:nvPicPr>
          <p:blipFill>
            <a:blip r:embed="rId4"/>
            <a:stretch>
              <a:fillRect/>
            </a:stretch>
          </p:blipFill>
          <p:spPr>
            <a:xfrm>
              <a:off x="1373506" y="0"/>
              <a:ext cx="1490472" cy="2749291"/>
            </a:xfrm>
            <a:prstGeom prst="rect">
              <a:avLst/>
            </a:prstGeom>
          </p:spPr>
        </p:pic>
        <p:pic>
          <p:nvPicPr>
            <p:cNvPr id="52" name="Picture 51">
              <a:extLst>
                <a:ext uri="{FF2B5EF4-FFF2-40B4-BE49-F238E27FC236}">
                  <a16:creationId xmlns:a16="http://schemas.microsoft.com/office/drawing/2014/main" id="{EBDEC8F0-418C-5940-BC60-1CC37088099F}"/>
                </a:ext>
              </a:extLst>
            </p:cNvPr>
            <p:cNvPicPr>
              <a:picLocks noChangeAspect="1"/>
            </p:cNvPicPr>
            <p:nvPr/>
          </p:nvPicPr>
          <p:blipFill>
            <a:blip r:embed="rId5"/>
            <a:stretch>
              <a:fillRect/>
            </a:stretch>
          </p:blipFill>
          <p:spPr>
            <a:xfrm>
              <a:off x="3756953" y="0"/>
              <a:ext cx="1627632" cy="2742344"/>
            </a:xfrm>
            <a:prstGeom prst="rect">
              <a:avLst/>
            </a:prstGeom>
          </p:spPr>
        </p:pic>
        <p:pic>
          <p:nvPicPr>
            <p:cNvPr id="53" name="Picture 52">
              <a:extLst>
                <a:ext uri="{FF2B5EF4-FFF2-40B4-BE49-F238E27FC236}">
                  <a16:creationId xmlns:a16="http://schemas.microsoft.com/office/drawing/2014/main" id="{D69C5431-558C-434C-9EED-E0AC65D06989}"/>
                </a:ext>
              </a:extLst>
            </p:cNvPr>
            <p:cNvPicPr>
              <a:picLocks noChangeAspect="1"/>
            </p:cNvPicPr>
            <p:nvPr/>
          </p:nvPicPr>
          <p:blipFill>
            <a:blip r:embed="rId6"/>
            <a:stretch>
              <a:fillRect/>
            </a:stretch>
          </p:blipFill>
          <p:spPr>
            <a:xfrm>
              <a:off x="6267825" y="0"/>
              <a:ext cx="585216" cy="2730165"/>
            </a:xfrm>
            <a:prstGeom prst="rect">
              <a:avLst/>
            </a:prstGeom>
          </p:spPr>
        </p:pic>
        <p:sp>
          <p:nvSpPr>
            <p:cNvPr id="54" name="TextBox 10">
              <a:extLst>
                <a:ext uri="{FF2B5EF4-FFF2-40B4-BE49-F238E27FC236}">
                  <a16:creationId xmlns:a16="http://schemas.microsoft.com/office/drawing/2014/main" id="{D901C978-7D1D-9A45-A1C1-5BBC365F2A47}"/>
                </a:ext>
              </a:extLst>
            </p:cNvPr>
            <p:cNvSpPr txBox="1"/>
            <p:nvPr/>
          </p:nvSpPr>
          <p:spPr>
            <a:xfrm>
              <a:off x="3206432" y="3348379"/>
              <a:ext cx="4592955" cy="613788"/>
            </a:xfrm>
            <a:prstGeom prst="rect">
              <a:avLst/>
            </a:prstGeom>
            <a:noFill/>
          </p:spPr>
          <p:txBody>
            <a:bodyPr wrap="square" rtlCol="0">
              <a:noAutofit/>
            </a:bodyPr>
            <a:lstStyle/>
            <a:p>
              <a:pPr marL="0" marR="0">
                <a:spcBef>
                  <a:spcPts val="0"/>
                </a:spcBef>
                <a:spcAft>
                  <a:spcPts val="0"/>
                </a:spcAft>
              </a:pPr>
              <a:r>
                <a:rPr lang="en-US" sz="1200" b="1" kern="1200">
                  <a:solidFill>
                    <a:srgbClr val="000000"/>
                  </a:solidFill>
                  <a:effectLst/>
                  <a:latin typeface="Arial" panose="020B0604020202020204" pitchFamily="34" charset="0"/>
                  <a:ea typeface="Times New Roman" panose="02020603050405020304" pitchFamily="18" charset="0"/>
                </a:rPr>
                <a:t>Muscle action predictions</a:t>
              </a:r>
              <a:endParaRPr lang="en-US" sz="1200">
                <a:effectLst/>
                <a:latin typeface="Times New Roman" panose="02020603050405020304" pitchFamily="18" charset="0"/>
                <a:ea typeface="Times New Roman" panose="02020603050405020304" pitchFamily="18" charset="0"/>
              </a:endParaRPr>
            </a:p>
          </p:txBody>
        </p:sp>
      </p:grpSp>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A0800CC2-639A-E24A-862C-100DD03D4396}"/>
                  </a:ext>
                </a:extLst>
              </p14:cNvPr>
              <p14:cNvContentPartPr/>
              <p14:nvPr/>
            </p14:nvContentPartPr>
            <p14:xfrm>
              <a:off x="3727759" y="3036980"/>
              <a:ext cx="650520" cy="663480"/>
            </p14:xfrm>
          </p:contentPart>
        </mc:Choice>
        <mc:Fallback xmlns="">
          <p:pic>
            <p:nvPicPr>
              <p:cNvPr id="4" name="Ink 3">
                <a:extLst>
                  <a:ext uri="{FF2B5EF4-FFF2-40B4-BE49-F238E27FC236}">
                    <a16:creationId xmlns:a16="http://schemas.microsoft.com/office/drawing/2014/main" id="{A0800CC2-639A-E24A-862C-100DD03D4396}"/>
                  </a:ext>
                </a:extLst>
              </p:cNvPr>
              <p:cNvPicPr/>
              <p:nvPr/>
            </p:nvPicPr>
            <p:blipFill>
              <a:blip r:embed="rId8"/>
              <a:stretch>
                <a:fillRect/>
              </a:stretch>
            </p:blipFill>
            <p:spPr>
              <a:xfrm>
                <a:off x="3718759" y="3028340"/>
                <a:ext cx="668160" cy="681120"/>
              </a:xfrm>
              <a:prstGeom prst="rect">
                <a:avLst/>
              </a:prstGeom>
            </p:spPr>
          </p:pic>
        </mc:Fallback>
      </mc:AlternateContent>
      <p:sp>
        <p:nvSpPr>
          <p:cNvPr id="10" name="TextBox 9">
            <a:extLst>
              <a:ext uri="{FF2B5EF4-FFF2-40B4-BE49-F238E27FC236}">
                <a16:creationId xmlns:a16="http://schemas.microsoft.com/office/drawing/2014/main" id="{C7CE5FFF-0599-AA4A-B83C-8A0B171B8779}"/>
              </a:ext>
            </a:extLst>
          </p:cNvPr>
          <p:cNvSpPr txBox="1"/>
          <p:nvPr/>
        </p:nvSpPr>
        <p:spPr>
          <a:xfrm>
            <a:off x="3471066" y="5388548"/>
            <a:ext cx="2224806" cy="646331"/>
          </a:xfrm>
          <a:prstGeom prst="rect">
            <a:avLst/>
          </a:prstGeom>
          <a:noFill/>
        </p:spPr>
        <p:txBody>
          <a:bodyPr wrap="square" rtlCol="0">
            <a:spAutoFit/>
          </a:bodyPr>
          <a:lstStyle/>
          <a:p>
            <a:r>
              <a:rPr lang="en-US" dirty="0">
                <a:solidFill>
                  <a:srgbClr val="C00000"/>
                </a:solidFill>
              </a:rPr>
              <a:t>Adduction and lateral rotation</a:t>
            </a:r>
          </a:p>
        </p:txBody>
      </p:sp>
      <p:sp>
        <p:nvSpPr>
          <p:cNvPr id="3" name="Rectangle 1">
            <a:extLst>
              <a:ext uri="{FF2B5EF4-FFF2-40B4-BE49-F238E27FC236}">
                <a16:creationId xmlns:a16="http://schemas.microsoft.com/office/drawing/2014/main" id="{D89A0740-451C-E5D7-C590-7B2FB65ED132}"/>
              </a:ext>
            </a:extLst>
          </p:cNvPr>
          <p:cNvSpPr>
            <a:spLocks noChangeArrowheads="1"/>
          </p:cNvSpPr>
          <p:nvPr/>
        </p:nvSpPr>
        <p:spPr bwMode="auto">
          <a:xfrm>
            <a:off x="3140474" y="656314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333333"/>
                </a:solidFill>
                <a:effectLst/>
                <a:latin typeface="Source Sans Pro" panose="020B0503030403020204" pitchFamily="34" charset="0"/>
              </a:rPr>
              <a:t>Bio141 OER Lab Manual © 2022 by H. Wangerin, P. Rodgers, G. Backus is licensed under </a:t>
            </a:r>
            <a:r>
              <a:rPr kumimoji="0" lang="en-US" altLang="en-US" sz="1200" b="0" i="0" u="none" strike="noStrike" cap="none" normalizeH="0" baseline="0">
                <a:ln>
                  <a:noFill/>
                </a:ln>
                <a:solidFill>
                  <a:srgbClr val="D14500"/>
                </a:solidFill>
                <a:effectLst/>
                <a:latin typeface="Source Sans Pro" panose="020B0503030403020204" pitchFamily="34" charset="0"/>
                <a:hlinkClick r:id="rId9"/>
              </a:rPr>
              <a:t>CC BY-NC-SA 4.0  </a:t>
            </a:r>
            <a:r>
              <a:rPr kumimoji="0" lang="en-US" altLang="en-US" sz="1200" b="0" i="0" u="none" strike="noStrike" cap="none" normalizeH="0" baseline="0">
                <a:ln>
                  <a:noFill/>
                </a:ln>
                <a:solidFill>
                  <a:srgbClr val="D14500"/>
                </a:solidFill>
                <a:effectLst/>
                <a:latin typeface="Source Sans Pro" panose="020B0503030403020204" pitchFamily="34" charset="0"/>
              </a:rPr>
              <a:t> </a:t>
            </a:r>
            <a:r>
              <a:rPr kumimoji="0" lang="en-US" altLang="en-US" sz="1600" b="0" i="0" u="none" strike="noStrike" cap="none" normalizeH="0" baseline="0">
                <a:ln>
                  <a:noFill/>
                </a:ln>
                <a:solidFill>
                  <a:srgbClr val="D14500"/>
                </a:solidFill>
                <a:effectLst/>
                <a:latin typeface="Source Sans Pro" panose="020B0503030403020204" pitchFamily="34" charset="0"/>
                <a:hlinkClick r:id="rId9"/>
              </a:rPr>
              <a:t>       </a:t>
            </a:r>
            <a:r>
              <a:rPr kumimoji="0" lang="en-US" altLang="en-US" sz="1200" b="0" i="0" u="none" strike="noStrike" cap="none" normalizeH="0" baseline="0">
                <a:ln>
                  <a:noFill/>
                </a:ln>
                <a:solidFill>
                  <a:srgbClr val="D14500"/>
                </a:solidFill>
                <a:effectLst/>
                <a:latin typeface="Source Sans Pro" panose="020B0503030403020204" pitchFamily="34" charset="0"/>
                <a:hlinkClick r:id="rId9"/>
              </a:rPr>
              <a:t>  </a:t>
            </a:r>
            <a:r>
              <a:rPr kumimoji="0" lang="en-US" altLang="en-US" sz="1600" b="0" i="0" u="none" strike="noStrike" cap="none" normalizeH="0" baseline="0">
                <a:ln>
                  <a:noFill/>
                </a:ln>
                <a:solidFill>
                  <a:srgbClr val="D14500"/>
                </a:solidFill>
                <a:effectLst/>
                <a:latin typeface="Source Sans Pro" panose="020B0503030403020204" pitchFamily="34" charset="0"/>
                <a:hlinkClick r:id="rId9"/>
              </a:rPr>
              <a:t> </a:t>
            </a:r>
            <a:r>
              <a:rPr kumimoji="0" lang="en-US" altLang="en-US" sz="1600" b="0" i="0" u="none" strike="noStrike" cap="none" normalizeH="0" baseline="0">
                <a:ln>
                  <a:noFill/>
                </a:ln>
                <a:solidFill>
                  <a:srgbClr val="D14500"/>
                </a:solidFill>
                <a:effectLst/>
                <a:latin typeface="Source Sans Pro" panose="020B0503030403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AutoShape 2">
            <a:hlinkClick r:id="rId9"/>
            <a:extLst>
              <a:ext uri="{FF2B5EF4-FFF2-40B4-BE49-F238E27FC236}">
                <a16:creationId xmlns:a16="http://schemas.microsoft.com/office/drawing/2014/main" id="{0B455BF6-9D9E-CC03-316F-DFA2F731EE6C}"/>
              </a:ext>
            </a:extLst>
          </p:cNvPr>
          <p:cNvSpPr>
            <a:spLocks noChangeAspect="1" noChangeArrowheads="1"/>
          </p:cNvSpPr>
          <p:nvPr/>
        </p:nvSpPr>
        <p:spPr bwMode="auto">
          <a:xfrm>
            <a:off x="9796862" y="6440902"/>
            <a:ext cx="2540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AutoShape 3">
            <a:extLst>
              <a:ext uri="{FF2B5EF4-FFF2-40B4-BE49-F238E27FC236}">
                <a16:creationId xmlns:a16="http://schemas.microsoft.com/office/drawing/2014/main" id="{0984FC63-09AF-9AA1-76CE-DCAE6C3D5406}"/>
              </a:ext>
            </a:extLst>
          </p:cNvPr>
          <p:cNvSpPr>
            <a:spLocks noChangeAspect="1" noChangeArrowheads="1"/>
          </p:cNvSpPr>
          <p:nvPr/>
        </p:nvSpPr>
        <p:spPr bwMode="auto">
          <a:xfrm>
            <a:off x="10146112" y="6440902"/>
            <a:ext cx="2540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08032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5" name="Rectangle 4">
            <a:extLst>
              <a:ext uri="{FF2B5EF4-FFF2-40B4-BE49-F238E27FC236}">
                <a16:creationId xmlns:a16="http://schemas.microsoft.com/office/drawing/2014/main" id="{B5BB1F09-6CAE-9743-ADA7-E0977D60C8B2}"/>
              </a:ext>
            </a:extLst>
          </p:cNvPr>
          <p:cNvSpPr/>
          <p:nvPr/>
        </p:nvSpPr>
        <p:spPr>
          <a:xfrm>
            <a:off x="575893" y="3312"/>
            <a:ext cx="572439" cy="6877878"/>
          </a:xfrm>
          <a:prstGeom prst="rect">
            <a:avLst/>
          </a:prstGeom>
          <a:solidFill>
            <a:schemeClr val="accent4">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716C494F-24F6-F740-95FC-E73B467BBBE6}"/>
              </a:ext>
            </a:extLst>
          </p:cNvPr>
          <p:cNvSpPr txBox="1">
            <a:spLocks/>
          </p:cNvSpPr>
          <p:nvPr/>
        </p:nvSpPr>
        <p:spPr>
          <a:xfrm>
            <a:off x="1759226" y="-67156"/>
            <a:ext cx="981654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Muscles of the Axial Skeleton</a:t>
            </a:r>
          </a:p>
        </p:txBody>
      </p:sp>
      <p:sp>
        <p:nvSpPr>
          <p:cNvPr id="7" name="TextBox 6">
            <a:extLst>
              <a:ext uri="{FF2B5EF4-FFF2-40B4-BE49-F238E27FC236}">
                <a16:creationId xmlns:a16="http://schemas.microsoft.com/office/drawing/2014/main" id="{57F5DAB8-735E-5B49-955D-B85B5378844D}"/>
              </a:ext>
            </a:extLst>
          </p:cNvPr>
          <p:cNvSpPr txBox="1"/>
          <p:nvPr/>
        </p:nvSpPr>
        <p:spPr>
          <a:xfrm rot="16200000">
            <a:off x="-3149658" y="3324283"/>
            <a:ext cx="6858000" cy="553998"/>
          </a:xfrm>
          <a:prstGeom prst="rect">
            <a:avLst/>
          </a:prstGeom>
          <a:noFill/>
        </p:spPr>
        <p:txBody>
          <a:bodyPr wrap="square" rtlCol="0">
            <a:spAutoFit/>
          </a:bodyPr>
          <a:lstStyle/>
          <a:p>
            <a:pPr algn="ctr"/>
            <a:r>
              <a:rPr lang="en-US" sz="3000" dirty="0">
                <a:latin typeface="Chalkduster" panose="03050602040202020205" pitchFamily="66" charset="77"/>
              </a:rPr>
              <a:t>Muscles</a:t>
            </a:r>
          </a:p>
        </p:txBody>
      </p:sp>
      <p:sp>
        <p:nvSpPr>
          <p:cNvPr id="8" name="Rectangle 7">
            <a:extLst>
              <a:ext uri="{FF2B5EF4-FFF2-40B4-BE49-F238E27FC236}">
                <a16:creationId xmlns:a16="http://schemas.microsoft.com/office/drawing/2014/main" id="{981ECF29-F4D3-8F46-A11B-A78565BABA18}"/>
              </a:ext>
            </a:extLst>
          </p:cNvPr>
          <p:cNvSpPr/>
          <p:nvPr/>
        </p:nvSpPr>
        <p:spPr>
          <a:xfrm rot="5400000">
            <a:off x="6526537" y="-4255627"/>
            <a:ext cx="298173" cy="11028069"/>
          </a:xfrm>
          <a:prstGeom prst="rect">
            <a:avLst/>
          </a:prstGeom>
          <a:solidFill>
            <a:schemeClr val="accent4">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673196-A9AA-3443-B180-E64F34A8CDF2}"/>
              </a:ext>
            </a:extLst>
          </p:cNvPr>
          <p:cNvSpPr/>
          <p:nvPr/>
        </p:nvSpPr>
        <p:spPr>
          <a:xfrm>
            <a:off x="575893" y="3312"/>
            <a:ext cx="572439" cy="6877878"/>
          </a:xfrm>
          <a:prstGeom prst="rect">
            <a:avLst/>
          </a:prstGeom>
          <a:solidFill>
            <a:schemeClr val="accent4">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1625FB1-DEE5-804C-86C3-46B63C965E87}"/>
              </a:ext>
            </a:extLst>
          </p:cNvPr>
          <p:cNvSpPr/>
          <p:nvPr/>
        </p:nvSpPr>
        <p:spPr>
          <a:xfrm>
            <a:off x="585183" y="6569765"/>
            <a:ext cx="279592" cy="29817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277CA3B-F231-6142-BFFC-94E78B32AC0D}"/>
              </a:ext>
            </a:extLst>
          </p:cNvPr>
          <p:cNvSpPr/>
          <p:nvPr/>
        </p:nvSpPr>
        <p:spPr>
          <a:xfrm>
            <a:off x="862110" y="6264967"/>
            <a:ext cx="279592" cy="298173"/>
          </a:xfrm>
          <a:prstGeom prst="rect">
            <a:avLst/>
          </a:prstGeom>
          <a:solidFill>
            <a:srgbClr val="FFB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703D912-95A5-B14D-A6D1-C0816A57B49E}"/>
              </a:ext>
            </a:extLst>
          </p:cNvPr>
          <p:cNvSpPr/>
          <p:nvPr/>
        </p:nvSpPr>
        <p:spPr>
          <a:xfrm>
            <a:off x="868738" y="3279913"/>
            <a:ext cx="279592" cy="29817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BC10CA1-410C-AC49-9E9D-7DF23938B7F0}"/>
              </a:ext>
            </a:extLst>
          </p:cNvPr>
          <p:cNvSpPr/>
          <p:nvPr/>
        </p:nvSpPr>
        <p:spPr>
          <a:xfrm>
            <a:off x="585899" y="5347263"/>
            <a:ext cx="279592" cy="2981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CB8A211-203F-FC40-A735-9790C6C5555E}"/>
              </a:ext>
            </a:extLst>
          </p:cNvPr>
          <p:cNvSpPr/>
          <p:nvPr/>
        </p:nvSpPr>
        <p:spPr>
          <a:xfrm>
            <a:off x="871076" y="5658682"/>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B6D14CB-38CE-0B4D-9F61-0BC81C777E7F}"/>
              </a:ext>
            </a:extLst>
          </p:cNvPr>
          <p:cNvSpPr/>
          <p:nvPr/>
        </p:nvSpPr>
        <p:spPr>
          <a:xfrm>
            <a:off x="868738" y="5039142"/>
            <a:ext cx="279592" cy="29817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53B1B79-375A-234B-A88D-D8518E700C21}"/>
              </a:ext>
            </a:extLst>
          </p:cNvPr>
          <p:cNvSpPr/>
          <p:nvPr/>
        </p:nvSpPr>
        <p:spPr>
          <a:xfrm>
            <a:off x="575894" y="4731030"/>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072135-441E-D443-B628-2AD67E26E5B2}"/>
              </a:ext>
            </a:extLst>
          </p:cNvPr>
          <p:cNvSpPr/>
          <p:nvPr/>
        </p:nvSpPr>
        <p:spPr>
          <a:xfrm>
            <a:off x="592527" y="4121438"/>
            <a:ext cx="279592" cy="298173"/>
          </a:xfrm>
          <a:prstGeom prst="rect">
            <a:avLst/>
          </a:prstGeom>
          <a:solidFill>
            <a:srgbClr val="FFB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8E20713-9859-1046-8DC0-8429907D8725}"/>
              </a:ext>
            </a:extLst>
          </p:cNvPr>
          <p:cNvSpPr/>
          <p:nvPr/>
        </p:nvSpPr>
        <p:spPr>
          <a:xfrm>
            <a:off x="864452" y="4432857"/>
            <a:ext cx="279592" cy="29817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9E2E923-B1D8-6C4C-B43E-BC88E827959A}"/>
              </a:ext>
            </a:extLst>
          </p:cNvPr>
          <p:cNvSpPr/>
          <p:nvPr/>
        </p:nvSpPr>
        <p:spPr>
          <a:xfrm>
            <a:off x="868738" y="3833192"/>
            <a:ext cx="279592" cy="2981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115020-6294-CE4C-A1E2-4DFF2A899BBC}"/>
              </a:ext>
            </a:extLst>
          </p:cNvPr>
          <p:cNvSpPr/>
          <p:nvPr/>
        </p:nvSpPr>
        <p:spPr>
          <a:xfrm>
            <a:off x="575894" y="3538332"/>
            <a:ext cx="279592" cy="29817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7FFD41D-6BD1-BE44-B452-382978306628}"/>
              </a:ext>
            </a:extLst>
          </p:cNvPr>
          <p:cNvSpPr/>
          <p:nvPr/>
        </p:nvSpPr>
        <p:spPr>
          <a:xfrm>
            <a:off x="592527" y="2915488"/>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34C8630-6DA7-B040-846D-CCA8A9249DA0}"/>
              </a:ext>
            </a:extLst>
          </p:cNvPr>
          <p:cNvSpPr/>
          <p:nvPr/>
        </p:nvSpPr>
        <p:spPr>
          <a:xfrm>
            <a:off x="572743" y="5953532"/>
            <a:ext cx="279592" cy="298173"/>
          </a:xfrm>
          <a:prstGeom prst="rect">
            <a:avLst/>
          </a:prstGeom>
          <a:solidFill>
            <a:srgbClr val="FBE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DADDED8-61B1-5042-AF82-5A04F16D550D}"/>
              </a:ext>
            </a:extLst>
          </p:cNvPr>
          <p:cNvSpPr/>
          <p:nvPr/>
        </p:nvSpPr>
        <p:spPr>
          <a:xfrm>
            <a:off x="875366" y="2607367"/>
            <a:ext cx="279592" cy="298173"/>
          </a:xfrm>
          <a:prstGeom prst="rect">
            <a:avLst/>
          </a:prstGeom>
          <a:solidFill>
            <a:srgbClr val="FBE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0D30684-8C73-7E42-8664-1B289C9BB65E}"/>
              </a:ext>
            </a:extLst>
          </p:cNvPr>
          <p:cNvSpPr/>
          <p:nvPr/>
        </p:nvSpPr>
        <p:spPr>
          <a:xfrm>
            <a:off x="582522" y="2299255"/>
            <a:ext cx="279592" cy="29817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888BB15-D39D-774E-B59F-B44219231E59}"/>
              </a:ext>
            </a:extLst>
          </p:cNvPr>
          <p:cNvSpPr/>
          <p:nvPr/>
        </p:nvSpPr>
        <p:spPr>
          <a:xfrm>
            <a:off x="585903" y="1689663"/>
            <a:ext cx="279592" cy="2981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0978880-3E2E-5246-8793-867C4C3EBB01}"/>
              </a:ext>
            </a:extLst>
          </p:cNvPr>
          <p:cNvSpPr/>
          <p:nvPr/>
        </p:nvSpPr>
        <p:spPr>
          <a:xfrm>
            <a:off x="871080" y="2001082"/>
            <a:ext cx="279592" cy="29817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08BBDD2-FD4D-004C-A987-5A7019C73809}"/>
              </a:ext>
            </a:extLst>
          </p:cNvPr>
          <p:cNvSpPr/>
          <p:nvPr/>
        </p:nvSpPr>
        <p:spPr>
          <a:xfrm>
            <a:off x="868741" y="1394794"/>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2138627-E4AC-5448-8FE5-5ED7E4A09450}"/>
              </a:ext>
            </a:extLst>
          </p:cNvPr>
          <p:cNvSpPr/>
          <p:nvPr/>
        </p:nvSpPr>
        <p:spPr>
          <a:xfrm>
            <a:off x="589149" y="1099934"/>
            <a:ext cx="279592" cy="29817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7330FD0-FFD0-8847-AC9A-C12126C8306A}"/>
              </a:ext>
            </a:extLst>
          </p:cNvPr>
          <p:cNvSpPr/>
          <p:nvPr/>
        </p:nvSpPr>
        <p:spPr>
          <a:xfrm>
            <a:off x="864455" y="801761"/>
            <a:ext cx="279592" cy="298173"/>
          </a:xfrm>
          <a:prstGeom prst="rect">
            <a:avLst/>
          </a:prstGeom>
          <a:solidFill>
            <a:srgbClr val="FFB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9337C91-FC86-1A47-AE67-BCF2B8172A49}"/>
              </a:ext>
            </a:extLst>
          </p:cNvPr>
          <p:cNvSpPr/>
          <p:nvPr/>
        </p:nvSpPr>
        <p:spPr>
          <a:xfrm>
            <a:off x="582525" y="510213"/>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8B18F4F-32C5-CD4C-AC76-279E865468A8}"/>
              </a:ext>
            </a:extLst>
          </p:cNvPr>
          <p:cNvSpPr/>
          <p:nvPr/>
        </p:nvSpPr>
        <p:spPr>
          <a:xfrm>
            <a:off x="871083" y="198788"/>
            <a:ext cx="279592" cy="2981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228BADB-DBEA-1E4F-B42D-006685CB9318}"/>
              </a:ext>
            </a:extLst>
          </p:cNvPr>
          <p:cNvSpPr/>
          <p:nvPr/>
        </p:nvSpPr>
        <p:spPr>
          <a:xfrm>
            <a:off x="599413" y="-9940"/>
            <a:ext cx="275953" cy="182222"/>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E8F7D257-1A49-8944-87F5-3F134F8535E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
        <p:nvSpPr>
          <p:cNvPr id="35" name="Rectangle 34">
            <a:extLst>
              <a:ext uri="{FF2B5EF4-FFF2-40B4-BE49-F238E27FC236}">
                <a16:creationId xmlns:a16="http://schemas.microsoft.com/office/drawing/2014/main" id="{02194A73-5DE1-604A-8765-79CE49FB1C41}"/>
              </a:ext>
            </a:extLst>
          </p:cNvPr>
          <p:cNvSpPr/>
          <p:nvPr/>
        </p:nvSpPr>
        <p:spPr>
          <a:xfrm>
            <a:off x="1759226" y="2583971"/>
            <a:ext cx="3947307" cy="2554545"/>
          </a:xfrm>
          <a:prstGeom prst="rect">
            <a:avLst/>
          </a:prstGeom>
          <a:solidFill>
            <a:srgbClr val="D883FF"/>
          </a:solidFill>
        </p:spPr>
        <p:txBody>
          <a:bodyPr wrap="square">
            <a:spAutoFit/>
          </a:bodyPr>
          <a:lstStyle/>
          <a:p>
            <a:r>
              <a:rPr lang="en-US" sz="2000" b="1" dirty="0">
                <a:latin typeface="Calibri" panose="020F0502020204030204" pitchFamily="34" charset="0"/>
                <a:ea typeface="Calibri" panose="020F0502020204030204" pitchFamily="34" charset="0"/>
                <a:cs typeface="Times New Roman" panose="02020603050405020304" pitchFamily="18" charset="0"/>
              </a:rPr>
              <a:t>Label the image of the muscle model (head and torso) by drawing lines between the term and the muscles, and then label the muscles on the model using the laminated labels.</a:t>
            </a:r>
          </a:p>
          <a:p>
            <a:endParaRPr lang="en-US" sz="2000" b="1" dirty="0">
              <a:latin typeface="Calibri" panose="020F0502020204030204" pitchFamily="34" charset="0"/>
              <a:cs typeface="Times New Roman" panose="02020603050405020304" pitchFamily="18" charset="0"/>
            </a:endParaRPr>
          </a:p>
          <a:p>
            <a:r>
              <a:rPr lang="en-US" sz="2000" b="1" dirty="0">
                <a:latin typeface="Calibri" panose="020F0502020204030204" pitchFamily="34" charset="0"/>
                <a:cs typeface="Times New Roman" panose="02020603050405020304" pitchFamily="18" charset="0"/>
              </a:rPr>
              <a:t>Quiz one another!</a:t>
            </a:r>
            <a:endParaRPr lang="en-US" sz="2000" dirty="0"/>
          </a:p>
        </p:txBody>
      </p:sp>
      <p:sp>
        <p:nvSpPr>
          <p:cNvPr id="37" name="TextBox 36">
            <a:extLst>
              <a:ext uri="{FF2B5EF4-FFF2-40B4-BE49-F238E27FC236}">
                <a16:creationId xmlns:a16="http://schemas.microsoft.com/office/drawing/2014/main" id="{24357E75-0C2A-8F4D-9594-A200956D8AE6}"/>
              </a:ext>
            </a:extLst>
          </p:cNvPr>
          <p:cNvSpPr txBox="1"/>
          <p:nvPr/>
        </p:nvSpPr>
        <p:spPr>
          <a:xfrm>
            <a:off x="10794170" y="198788"/>
            <a:ext cx="1053494" cy="369332"/>
          </a:xfrm>
          <a:prstGeom prst="rect">
            <a:avLst/>
          </a:prstGeom>
          <a:solidFill>
            <a:srgbClr val="D883FF"/>
          </a:solidFill>
        </p:spPr>
        <p:txBody>
          <a:bodyPr wrap="none" rtlCol="0">
            <a:spAutoFit/>
          </a:bodyPr>
          <a:lstStyle/>
          <a:p>
            <a:r>
              <a:rPr lang="en-US" dirty="0"/>
              <a:t>Activity 2</a:t>
            </a:r>
          </a:p>
        </p:txBody>
      </p:sp>
      <p:grpSp>
        <p:nvGrpSpPr>
          <p:cNvPr id="38" name="Group 37">
            <a:extLst>
              <a:ext uri="{FF2B5EF4-FFF2-40B4-BE49-F238E27FC236}">
                <a16:creationId xmlns:a16="http://schemas.microsoft.com/office/drawing/2014/main" id="{E19A0FF1-65A2-934B-BC9F-22AEB50BECE7}"/>
              </a:ext>
            </a:extLst>
          </p:cNvPr>
          <p:cNvGrpSpPr/>
          <p:nvPr/>
        </p:nvGrpSpPr>
        <p:grpSpPr>
          <a:xfrm>
            <a:off x="5706533" y="2296305"/>
            <a:ext cx="6128383" cy="3492501"/>
            <a:chOff x="1" y="0"/>
            <a:chExt cx="5655308" cy="3070861"/>
          </a:xfrm>
        </p:grpSpPr>
        <p:grpSp>
          <p:nvGrpSpPr>
            <p:cNvPr id="39" name="Group 38">
              <a:extLst>
                <a:ext uri="{FF2B5EF4-FFF2-40B4-BE49-F238E27FC236}">
                  <a16:creationId xmlns:a16="http://schemas.microsoft.com/office/drawing/2014/main" id="{1FB7A1F6-EAEA-A74D-8FB1-54EEB7360E25}"/>
                </a:ext>
              </a:extLst>
            </p:cNvPr>
            <p:cNvGrpSpPr/>
            <p:nvPr/>
          </p:nvGrpSpPr>
          <p:grpSpPr>
            <a:xfrm>
              <a:off x="1" y="0"/>
              <a:ext cx="5655308" cy="3070861"/>
              <a:chOff x="-1645099" y="2"/>
              <a:chExt cx="11685068" cy="7008008"/>
            </a:xfrm>
          </p:grpSpPr>
          <p:pic>
            <p:nvPicPr>
              <p:cNvPr id="41" name="Picture 40">
                <a:extLst>
                  <a:ext uri="{FF2B5EF4-FFF2-40B4-BE49-F238E27FC236}">
                    <a16:creationId xmlns:a16="http://schemas.microsoft.com/office/drawing/2014/main" id="{10C68123-EFCE-A344-B231-73C45391B5CD}"/>
                  </a:ext>
                </a:extLst>
              </p:cNvPr>
              <p:cNvPicPr>
                <a:picLocks noChangeAspect="1"/>
              </p:cNvPicPr>
              <p:nvPr/>
            </p:nvPicPr>
            <p:blipFill>
              <a:blip r:embed="rId3"/>
              <a:stretch>
                <a:fillRect/>
              </a:stretch>
            </p:blipFill>
            <p:spPr>
              <a:xfrm>
                <a:off x="1882600" y="2"/>
                <a:ext cx="4268751" cy="6377002"/>
              </a:xfrm>
              <a:prstGeom prst="rect">
                <a:avLst/>
              </a:prstGeom>
            </p:spPr>
          </p:pic>
          <p:sp>
            <p:nvSpPr>
              <p:cNvPr id="42" name="TextBox 1">
                <a:extLst>
                  <a:ext uri="{FF2B5EF4-FFF2-40B4-BE49-F238E27FC236}">
                    <a16:creationId xmlns:a16="http://schemas.microsoft.com/office/drawing/2014/main" id="{2B8B19E8-40DD-914E-A548-2F5D2569547C}"/>
                  </a:ext>
                </a:extLst>
              </p:cNvPr>
              <p:cNvSpPr txBox="1"/>
              <p:nvPr/>
            </p:nvSpPr>
            <p:spPr>
              <a:xfrm>
                <a:off x="-1116906" y="1147072"/>
                <a:ext cx="1985760" cy="562928"/>
              </a:xfrm>
              <a:prstGeom prst="rect">
                <a:avLst/>
              </a:prstGeom>
              <a:noFill/>
            </p:spPr>
            <p:txBody>
              <a:bodyPr wrap="square" rtlCol="0">
                <a:noAutofit/>
              </a:bodyPr>
              <a:lstStyle/>
              <a:p>
                <a:pPr marL="0" marR="0">
                  <a:spcBef>
                    <a:spcPts val="0"/>
                  </a:spcBef>
                  <a:spcAft>
                    <a:spcPts val="0"/>
                  </a:spcAft>
                </a:pPr>
                <a:r>
                  <a:rPr lang="en-US" sz="1200" kern="1200">
                    <a:solidFill>
                      <a:srgbClr val="000000"/>
                    </a:solidFill>
                    <a:effectLst/>
                    <a:latin typeface="Arial" panose="020B0604020202020204" pitchFamily="34" charset="0"/>
                    <a:ea typeface="Times New Roman" panose="02020603050405020304" pitchFamily="18" charset="0"/>
                  </a:rPr>
                  <a:t>Temporalis</a:t>
                </a:r>
                <a:endParaRPr lang="en-US" sz="1200">
                  <a:effectLst/>
                  <a:latin typeface="Times New Roman" panose="02020603050405020304" pitchFamily="18" charset="0"/>
                  <a:ea typeface="Times New Roman" panose="02020603050405020304" pitchFamily="18" charset="0"/>
                </a:endParaRPr>
              </a:p>
            </p:txBody>
          </p:sp>
          <p:sp>
            <p:nvSpPr>
              <p:cNvPr id="43" name="TextBox 6">
                <a:extLst>
                  <a:ext uri="{FF2B5EF4-FFF2-40B4-BE49-F238E27FC236}">
                    <a16:creationId xmlns:a16="http://schemas.microsoft.com/office/drawing/2014/main" id="{C86348E1-183A-4843-BA7F-B13148B63C7C}"/>
                  </a:ext>
                </a:extLst>
              </p:cNvPr>
              <p:cNvSpPr txBox="1"/>
              <p:nvPr/>
            </p:nvSpPr>
            <p:spPr>
              <a:xfrm>
                <a:off x="-860778" y="5407217"/>
                <a:ext cx="2743461" cy="1128465"/>
              </a:xfrm>
              <a:prstGeom prst="rect">
                <a:avLst/>
              </a:prstGeom>
              <a:noFill/>
            </p:spPr>
            <p:txBody>
              <a:bodyPr wrap="square" rtlCol="0">
                <a:noAutofit/>
              </a:bodyPr>
              <a:lstStyle/>
              <a:p>
                <a:pPr marL="0" marR="0">
                  <a:spcBef>
                    <a:spcPts val="0"/>
                  </a:spcBef>
                  <a:spcAft>
                    <a:spcPts val="0"/>
                  </a:spcAft>
                </a:pPr>
                <a:r>
                  <a:rPr lang="en-US" sz="1200" kern="1200">
                    <a:solidFill>
                      <a:srgbClr val="000000"/>
                    </a:solidFill>
                    <a:effectLst/>
                    <a:latin typeface="Arial" panose="020B0604020202020204" pitchFamily="34" charset="0"/>
                    <a:ea typeface="Times New Roman" panose="02020603050405020304" pitchFamily="18" charset="0"/>
                  </a:rPr>
                  <a:t>Trapezius</a:t>
                </a:r>
                <a:endParaRPr lang="en-US" sz="1200">
                  <a:effectLst/>
                  <a:latin typeface="Times New Roman" panose="02020603050405020304" pitchFamily="18" charset="0"/>
                  <a:ea typeface="Times New Roman" panose="02020603050405020304" pitchFamily="18" charset="0"/>
                </a:endParaRPr>
              </a:p>
            </p:txBody>
          </p:sp>
          <p:sp>
            <p:nvSpPr>
              <p:cNvPr id="44" name="TextBox 7">
                <a:extLst>
                  <a:ext uri="{FF2B5EF4-FFF2-40B4-BE49-F238E27FC236}">
                    <a16:creationId xmlns:a16="http://schemas.microsoft.com/office/drawing/2014/main" id="{68E22BA3-3F01-2B4A-97A2-6F6EBC6F0F34}"/>
                  </a:ext>
                </a:extLst>
              </p:cNvPr>
              <p:cNvSpPr txBox="1"/>
              <p:nvPr/>
            </p:nvSpPr>
            <p:spPr>
              <a:xfrm>
                <a:off x="-1645099" y="4202456"/>
                <a:ext cx="3831170" cy="778041"/>
              </a:xfrm>
              <a:prstGeom prst="rect">
                <a:avLst/>
              </a:prstGeom>
              <a:noFill/>
            </p:spPr>
            <p:txBody>
              <a:bodyPr wrap="square" rtlCol="0">
                <a:noAutofit/>
              </a:bodyPr>
              <a:lstStyle/>
              <a:p>
                <a:pPr marL="0" marR="0">
                  <a:spcBef>
                    <a:spcPts val="0"/>
                  </a:spcBef>
                  <a:spcAft>
                    <a:spcPts val="0"/>
                  </a:spcAft>
                </a:pPr>
                <a:r>
                  <a:rPr lang="en-US" sz="1200" kern="1200">
                    <a:solidFill>
                      <a:srgbClr val="000000"/>
                    </a:solidFill>
                    <a:effectLst/>
                    <a:latin typeface="Arial" panose="020B0604020202020204" pitchFamily="34" charset="0"/>
                    <a:ea typeface="Times New Roman" panose="02020603050405020304" pitchFamily="18" charset="0"/>
                  </a:rPr>
                  <a:t>Sternocleidomastoid</a:t>
                </a:r>
                <a:endParaRPr lang="en-US" sz="1200">
                  <a:effectLst/>
                  <a:latin typeface="Times New Roman" panose="02020603050405020304" pitchFamily="18" charset="0"/>
                  <a:ea typeface="Times New Roman" panose="02020603050405020304" pitchFamily="18" charset="0"/>
                </a:endParaRPr>
              </a:p>
            </p:txBody>
          </p:sp>
          <p:sp>
            <p:nvSpPr>
              <p:cNvPr id="45" name="TextBox 8">
                <a:extLst>
                  <a:ext uri="{FF2B5EF4-FFF2-40B4-BE49-F238E27FC236}">
                    <a16:creationId xmlns:a16="http://schemas.microsoft.com/office/drawing/2014/main" id="{AFA0D6DC-050F-4946-87C6-3E3D4F02E5C8}"/>
                  </a:ext>
                </a:extLst>
              </p:cNvPr>
              <p:cNvSpPr txBox="1"/>
              <p:nvPr/>
            </p:nvSpPr>
            <p:spPr>
              <a:xfrm>
                <a:off x="6974469" y="647563"/>
                <a:ext cx="2532993" cy="813564"/>
              </a:xfrm>
              <a:prstGeom prst="rect">
                <a:avLst/>
              </a:prstGeom>
              <a:noFill/>
            </p:spPr>
            <p:txBody>
              <a:bodyPr wrap="square" rtlCol="0">
                <a:noAutofit/>
              </a:bodyPr>
              <a:lstStyle/>
              <a:p>
                <a:pPr marL="0" marR="0">
                  <a:spcBef>
                    <a:spcPts val="0"/>
                  </a:spcBef>
                  <a:spcAft>
                    <a:spcPts val="0"/>
                  </a:spcAft>
                </a:pPr>
                <a:r>
                  <a:rPr lang="en-US" sz="1200" kern="1200">
                    <a:solidFill>
                      <a:srgbClr val="000000"/>
                    </a:solidFill>
                    <a:effectLst/>
                    <a:latin typeface="Arial" panose="020B0604020202020204" pitchFamily="34" charset="0"/>
                    <a:ea typeface="Times New Roman" panose="02020603050405020304" pitchFamily="18" charset="0"/>
                  </a:rPr>
                  <a:t>Frontalis</a:t>
                </a:r>
                <a:endParaRPr lang="en-US" sz="1200">
                  <a:effectLst/>
                  <a:latin typeface="Times New Roman" panose="02020603050405020304" pitchFamily="18" charset="0"/>
                  <a:ea typeface="Times New Roman" panose="02020603050405020304" pitchFamily="18" charset="0"/>
                </a:endParaRPr>
              </a:p>
            </p:txBody>
          </p:sp>
          <p:sp>
            <p:nvSpPr>
              <p:cNvPr id="46" name="TextBox 9">
                <a:extLst>
                  <a:ext uri="{FF2B5EF4-FFF2-40B4-BE49-F238E27FC236}">
                    <a16:creationId xmlns:a16="http://schemas.microsoft.com/office/drawing/2014/main" id="{24FE7E77-17B7-4449-8C0F-5A75E2480FFC}"/>
                  </a:ext>
                </a:extLst>
              </p:cNvPr>
              <p:cNvSpPr txBox="1"/>
              <p:nvPr/>
            </p:nvSpPr>
            <p:spPr>
              <a:xfrm>
                <a:off x="-1480979" y="2135053"/>
                <a:ext cx="3044588" cy="939951"/>
              </a:xfrm>
              <a:prstGeom prst="rect">
                <a:avLst/>
              </a:prstGeom>
              <a:noFill/>
            </p:spPr>
            <p:txBody>
              <a:bodyPr wrap="square" rtlCol="0">
                <a:noAutofit/>
              </a:bodyPr>
              <a:lstStyle/>
              <a:p>
                <a:pPr marL="0" marR="0">
                  <a:spcBef>
                    <a:spcPts val="0"/>
                  </a:spcBef>
                  <a:spcAft>
                    <a:spcPts val="0"/>
                  </a:spcAft>
                </a:pPr>
                <a:r>
                  <a:rPr lang="en-US" sz="1200" kern="1200">
                    <a:solidFill>
                      <a:srgbClr val="000000"/>
                    </a:solidFill>
                    <a:effectLst/>
                    <a:latin typeface="Arial" panose="020B0604020202020204" pitchFamily="34" charset="0"/>
                    <a:ea typeface="Times New Roman" panose="02020603050405020304" pitchFamily="18" charset="0"/>
                  </a:rPr>
                  <a:t>Orbicularis oculi</a:t>
                </a:r>
                <a:endParaRPr lang="en-US" sz="1200">
                  <a:effectLst/>
                  <a:latin typeface="Times New Roman" panose="02020603050405020304" pitchFamily="18" charset="0"/>
                  <a:ea typeface="Times New Roman" panose="02020603050405020304" pitchFamily="18" charset="0"/>
                </a:endParaRPr>
              </a:p>
            </p:txBody>
          </p:sp>
          <p:sp>
            <p:nvSpPr>
              <p:cNvPr id="47" name="TextBox 10">
                <a:extLst>
                  <a:ext uri="{FF2B5EF4-FFF2-40B4-BE49-F238E27FC236}">
                    <a16:creationId xmlns:a16="http://schemas.microsoft.com/office/drawing/2014/main" id="{09FBCC4C-C932-E94C-BEBB-172B83FABA5C}"/>
                  </a:ext>
                </a:extLst>
              </p:cNvPr>
              <p:cNvSpPr txBox="1"/>
              <p:nvPr/>
            </p:nvSpPr>
            <p:spPr>
              <a:xfrm>
                <a:off x="6996021" y="3075007"/>
                <a:ext cx="2541530" cy="759414"/>
              </a:xfrm>
              <a:prstGeom prst="rect">
                <a:avLst/>
              </a:prstGeom>
              <a:noFill/>
            </p:spPr>
            <p:txBody>
              <a:bodyPr wrap="square" rtlCol="0">
                <a:noAutofit/>
              </a:bodyPr>
              <a:lstStyle/>
              <a:p>
                <a:pPr marL="0" marR="0">
                  <a:spcBef>
                    <a:spcPts val="0"/>
                  </a:spcBef>
                  <a:spcAft>
                    <a:spcPts val="0"/>
                  </a:spcAft>
                </a:pPr>
                <a:r>
                  <a:rPr lang="en-US" sz="1200" kern="1200">
                    <a:solidFill>
                      <a:srgbClr val="000000"/>
                    </a:solidFill>
                    <a:effectLst/>
                    <a:latin typeface="Arial" panose="020B0604020202020204" pitchFamily="34" charset="0"/>
                    <a:ea typeface="Times New Roman" panose="02020603050405020304" pitchFamily="18" charset="0"/>
                  </a:rPr>
                  <a:t>Orbicularis oris</a:t>
                </a:r>
                <a:endParaRPr lang="en-US" sz="1200">
                  <a:effectLst/>
                  <a:latin typeface="Times New Roman" panose="02020603050405020304" pitchFamily="18" charset="0"/>
                  <a:ea typeface="Times New Roman" panose="02020603050405020304" pitchFamily="18" charset="0"/>
                </a:endParaRPr>
              </a:p>
            </p:txBody>
          </p:sp>
          <p:sp>
            <p:nvSpPr>
              <p:cNvPr id="48" name="TextBox 12">
                <a:extLst>
                  <a:ext uri="{FF2B5EF4-FFF2-40B4-BE49-F238E27FC236}">
                    <a16:creationId xmlns:a16="http://schemas.microsoft.com/office/drawing/2014/main" id="{973CE575-B153-FD4E-8AE6-812CF42EA702}"/>
                  </a:ext>
                </a:extLst>
              </p:cNvPr>
              <p:cNvSpPr txBox="1"/>
              <p:nvPr/>
            </p:nvSpPr>
            <p:spPr>
              <a:xfrm>
                <a:off x="7285376" y="2455240"/>
                <a:ext cx="2754593" cy="743378"/>
              </a:xfrm>
              <a:prstGeom prst="rect">
                <a:avLst/>
              </a:prstGeom>
              <a:noFill/>
            </p:spPr>
            <p:txBody>
              <a:bodyPr wrap="square" rtlCol="0">
                <a:noAutofit/>
              </a:bodyPr>
              <a:lstStyle/>
              <a:p>
                <a:pPr marL="0" marR="0">
                  <a:spcBef>
                    <a:spcPts val="0"/>
                  </a:spcBef>
                  <a:spcAft>
                    <a:spcPts val="0"/>
                  </a:spcAft>
                </a:pPr>
                <a:r>
                  <a:rPr lang="en-US" sz="1200" kern="1200">
                    <a:solidFill>
                      <a:srgbClr val="000000"/>
                    </a:solidFill>
                    <a:effectLst/>
                    <a:latin typeface="Arial" panose="020B0604020202020204" pitchFamily="34" charset="0"/>
                    <a:ea typeface="Times New Roman" panose="02020603050405020304" pitchFamily="18" charset="0"/>
                  </a:rPr>
                  <a:t>Zygomaticus</a:t>
                </a:r>
                <a:endParaRPr lang="en-US" sz="1200">
                  <a:effectLst/>
                  <a:latin typeface="Times New Roman" panose="02020603050405020304" pitchFamily="18" charset="0"/>
                  <a:ea typeface="Times New Roman" panose="02020603050405020304" pitchFamily="18" charset="0"/>
                </a:endParaRPr>
              </a:p>
            </p:txBody>
          </p:sp>
          <p:sp>
            <p:nvSpPr>
              <p:cNvPr id="49" name="TextBox 13">
                <a:extLst>
                  <a:ext uri="{FF2B5EF4-FFF2-40B4-BE49-F238E27FC236}">
                    <a16:creationId xmlns:a16="http://schemas.microsoft.com/office/drawing/2014/main" id="{7CE02B2F-CD73-F040-96E8-F3123738A51A}"/>
                  </a:ext>
                </a:extLst>
              </p:cNvPr>
              <p:cNvSpPr txBox="1"/>
              <p:nvPr/>
            </p:nvSpPr>
            <p:spPr>
              <a:xfrm>
                <a:off x="-976785" y="3198618"/>
                <a:ext cx="2566577" cy="884757"/>
              </a:xfrm>
              <a:prstGeom prst="rect">
                <a:avLst/>
              </a:prstGeom>
              <a:noFill/>
            </p:spPr>
            <p:txBody>
              <a:bodyPr wrap="square" rtlCol="0">
                <a:noAutofit/>
              </a:bodyPr>
              <a:lstStyle/>
              <a:p>
                <a:pPr marL="0" marR="0">
                  <a:spcBef>
                    <a:spcPts val="0"/>
                  </a:spcBef>
                  <a:spcAft>
                    <a:spcPts val="0"/>
                  </a:spcAft>
                </a:pPr>
                <a:r>
                  <a:rPr lang="en-US" sz="1200" kern="1200">
                    <a:solidFill>
                      <a:srgbClr val="000000"/>
                    </a:solidFill>
                    <a:effectLst/>
                    <a:latin typeface="Arial" panose="020B0604020202020204" pitchFamily="34" charset="0"/>
                    <a:ea typeface="Times New Roman" panose="02020603050405020304" pitchFamily="18" charset="0"/>
                  </a:rPr>
                  <a:t>Masseter</a:t>
                </a:r>
                <a:endParaRPr lang="en-US" sz="1200">
                  <a:effectLst/>
                  <a:latin typeface="Times New Roman" panose="02020603050405020304" pitchFamily="18" charset="0"/>
                  <a:ea typeface="Times New Roman" panose="02020603050405020304" pitchFamily="18" charset="0"/>
                </a:endParaRPr>
              </a:p>
            </p:txBody>
          </p:sp>
          <p:sp>
            <p:nvSpPr>
              <p:cNvPr id="50" name="TextBox 14">
                <a:extLst>
                  <a:ext uri="{FF2B5EF4-FFF2-40B4-BE49-F238E27FC236}">
                    <a16:creationId xmlns:a16="http://schemas.microsoft.com/office/drawing/2014/main" id="{66D184FD-2AE6-4544-9F89-86736519EB75}"/>
                  </a:ext>
                </a:extLst>
              </p:cNvPr>
              <p:cNvSpPr txBox="1"/>
              <p:nvPr/>
            </p:nvSpPr>
            <p:spPr>
              <a:xfrm>
                <a:off x="7285423" y="3834420"/>
                <a:ext cx="2222209" cy="779234"/>
              </a:xfrm>
              <a:prstGeom prst="rect">
                <a:avLst/>
              </a:prstGeom>
              <a:noFill/>
            </p:spPr>
            <p:txBody>
              <a:bodyPr wrap="square" rtlCol="0">
                <a:noAutofit/>
              </a:bodyPr>
              <a:lstStyle/>
              <a:p>
                <a:pPr marL="0" marR="0">
                  <a:spcBef>
                    <a:spcPts val="0"/>
                  </a:spcBef>
                  <a:spcAft>
                    <a:spcPts val="0"/>
                  </a:spcAft>
                </a:pPr>
                <a:r>
                  <a:rPr lang="en-US" sz="1200" kern="1200">
                    <a:solidFill>
                      <a:srgbClr val="000000"/>
                    </a:solidFill>
                    <a:effectLst/>
                    <a:latin typeface="Arial" panose="020B0604020202020204" pitchFamily="34" charset="0"/>
                    <a:ea typeface="Times New Roman" panose="02020603050405020304" pitchFamily="18" charset="0"/>
                  </a:rPr>
                  <a:t>Buccinator</a:t>
                </a:r>
                <a:endParaRPr lang="en-US" sz="1200">
                  <a:effectLst/>
                  <a:latin typeface="Times New Roman" panose="02020603050405020304" pitchFamily="18" charset="0"/>
                  <a:ea typeface="Times New Roman" panose="02020603050405020304" pitchFamily="18" charset="0"/>
                </a:endParaRPr>
              </a:p>
            </p:txBody>
          </p:sp>
          <p:sp>
            <p:nvSpPr>
              <p:cNvPr id="51" name="TextBox 15">
                <a:extLst>
                  <a:ext uri="{FF2B5EF4-FFF2-40B4-BE49-F238E27FC236}">
                    <a16:creationId xmlns:a16="http://schemas.microsoft.com/office/drawing/2014/main" id="{F628CD35-2DA0-3742-8D64-C44E417AD34F}"/>
                  </a:ext>
                </a:extLst>
              </p:cNvPr>
              <p:cNvSpPr txBox="1"/>
              <p:nvPr/>
            </p:nvSpPr>
            <p:spPr>
              <a:xfrm>
                <a:off x="1846779" y="6377005"/>
                <a:ext cx="5127690" cy="631005"/>
              </a:xfrm>
              <a:prstGeom prst="rect">
                <a:avLst/>
              </a:prstGeom>
              <a:noFill/>
            </p:spPr>
            <p:txBody>
              <a:bodyPr wrap="square" rtlCol="0">
                <a:noAutofit/>
              </a:bodyPr>
              <a:lstStyle/>
              <a:p>
                <a:pPr marL="0" marR="0">
                  <a:spcBef>
                    <a:spcPts val="0"/>
                  </a:spcBef>
                  <a:spcAft>
                    <a:spcPts val="0"/>
                  </a:spcAft>
                </a:pPr>
                <a:r>
                  <a:rPr lang="en-US" sz="1200" b="1" kern="1200">
                    <a:solidFill>
                      <a:srgbClr val="000000"/>
                    </a:solidFill>
                    <a:effectLst/>
                    <a:latin typeface="Arial" panose="020B0604020202020204" pitchFamily="34" charset="0"/>
                    <a:ea typeface="Times New Roman" panose="02020603050405020304" pitchFamily="18" charset="0"/>
                  </a:rPr>
                  <a:t>Head muscles to label</a:t>
                </a:r>
                <a:endParaRPr lang="en-US" sz="1200">
                  <a:effectLst/>
                  <a:latin typeface="Times New Roman" panose="02020603050405020304" pitchFamily="18" charset="0"/>
                  <a:ea typeface="Times New Roman" panose="02020603050405020304" pitchFamily="18" charset="0"/>
                </a:endParaRPr>
              </a:p>
            </p:txBody>
          </p:sp>
        </p:grpSp>
        <p:sp>
          <p:nvSpPr>
            <p:cNvPr id="40" name="TextBox 12">
              <a:extLst>
                <a:ext uri="{FF2B5EF4-FFF2-40B4-BE49-F238E27FC236}">
                  <a16:creationId xmlns:a16="http://schemas.microsoft.com/office/drawing/2014/main" id="{BC9E3445-649F-9842-A469-04FA169C6EF0}"/>
                </a:ext>
              </a:extLst>
            </p:cNvPr>
            <p:cNvSpPr txBox="1"/>
            <p:nvPr/>
          </p:nvSpPr>
          <p:spPr>
            <a:xfrm>
              <a:off x="4318000" y="736600"/>
              <a:ext cx="1333161" cy="325743"/>
            </a:xfrm>
            <a:prstGeom prst="rect">
              <a:avLst/>
            </a:prstGeom>
            <a:noFill/>
          </p:spPr>
          <p:txBody>
            <a:bodyPr wrap="square" rtlCol="0">
              <a:noAutofit/>
            </a:bodyPr>
            <a:lstStyle/>
            <a:p>
              <a:pPr marL="0" marR="0">
                <a:spcBef>
                  <a:spcPts val="0"/>
                </a:spcBef>
                <a:spcAft>
                  <a:spcPts val="0"/>
                </a:spcAft>
              </a:pPr>
              <a:r>
                <a:rPr lang="en-US" sz="1200" kern="1200">
                  <a:solidFill>
                    <a:srgbClr val="000000"/>
                  </a:solidFill>
                  <a:effectLst/>
                  <a:latin typeface="Arial" panose="020B0604020202020204" pitchFamily="34" charset="0"/>
                  <a:ea typeface="Times New Roman" panose="02020603050405020304" pitchFamily="18" charset="0"/>
                </a:rPr>
                <a:t>Nasalis</a:t>
              </a:r>
              <a:endParaRPr lang="en-US" sz="1200">
                <a:effectLst/>
                <a:latin typeface="Times New Roman" panose="02020603050405020304" pitchFamily="18" charset="0"/>
                <a:ea typeface="Times New Roman" panose="02020603050405020304" pitchFamily="18" charset="0"/>
              </a:endParaRPr>
            </a:p>
          </p:txBody>
        </p:sp>
      </p:gr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6FDB81AE-E9A5-EA4D-ACE9-3DAF4045A082}"/>
                  </a:ext>
                </a:extLst>
              </p14:cNvPr>
              <p14:cNvContentPartPr/>
              <p14:nvPr/>
            </p14:nvContentPartPr>
            <p14:xfrm>
              <a:off x="6881107" y="3036107"/>
              <a:ext cx="1188360" cy="61560"/>
            </p14:xfrm>
          </p:contentPart>
        </mc:Choice>
        <mc:Fallback xmlns="">
          <p:pic>
            <p:nvPicPr>
              <p:cNvPr id="2" name="Ink 1">
                <a:extLst>
                  <a:ext uri="{FF2B5EF4-FFF2-40B4-BE49-F238E27FC236}">
                    <a16:creationId xmlns:a16="http://schemas.microsoft.com/office/drawing/2014/main" id="{6FDB81AE-E9A5-EA4D-ACE9-3DAF4045A082}"/>
                  </a:ext>
                </a:extLst>
              </p:cNvPr>
              <p:cNvPicPr/>
              <p:nvPr/>
            </p:nvPicPr>
            <p:blipFill>
              <a:blip r:embed="rId5"/>
              <a:stretch>
                <a:fillRect/>
              </a:stretch>
            </p:blipFill>
            <p:spPr>
              <a:xfrm>
                <a:off x="6872107" y="3027107"/>
                <a:ext cx="1206000" cy="79200"/>
              </a:xfrm>
              <a:prstGeom prst="rect">
                <a:avLst/>
              </a:prstGeom>
            </p:spPr>
          </p:pic>
        </mc:Fallback>
      </mc:AlternateContent>
      <p:sp>
        <p:nvSpPr>
          <p:cNvPr id="3" name="Rectangle 1">
            <a:extLst>
              <a:ext uri="{FF2B5EF4-FFF2-40B4-BE49-F238E27FC236}">
                <a16:creationId xmlns:a16="http://schemas.microsoft.com/office/drawing/2014/main" id="{797DF2D2-176F-B60E-8859-5CB0823B2F3A}"/>
              </a:ext>
            </a:extLst>
          </p:cNvPr>
          <p:cNvSpPr>
            <a:spLocks noChangeArrowheads="1"/>
          </p:cNvSpPr>
          <p:nvPr/>
        </p:nvSpPr>
        <p:spPr bwMode="auto">
          <a:xfrm>
            <a:off x="3534532" y="6340232"/>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333333"/>
                </a:solidFill>
                <a:effectLst/>
                <a:latin typeface="Source Sans Pro" panose="020B0503030403020204" pitchFamily="34" charset="0"/>
              </a:rPr>
              <a:t>Bio141 OER Lab Manual © 2022 by H. Wangerin, P. Rodgers, G. Backus is licensed under </a:t>
            </a:r>
            <a:r>
              <a:rPr kumimoji="0" lang="en-US" altLang="en-US" sz="1200" b="0" i="0" u="none" strike="noStrike" cap="none" normalizeH="0" baseline="0">
                <a:ln>
                  <a:noFill/>
                </a:ln>
                <a:solidFill>
                  <a:srgbClr val="D14500"/>
                </a:solidFill>
                <a:effectLst/>
                <a:latin typeface="Source Sans Pro" panose="020B0503030403020204" pitchFamily="34" charset="0"/>
                <a:hlinkClick r:id="rId6"/>
              </a:rPr>
              <a:t>CC BY-NC-SA 4.0  </a:t>
            </a:r>
            <a:r>
              <a:rPr kumimoji="0" lang="en-US" altLang="en-US" sz="1200" b="0" i="0" u="none" strike="noStrike" cap="none" normalizeH="0" baseline="0">
                <a:ln>
                  <a:noFill/>
                </a:ln>
                <a:solidFill>
                  <a:srgbClr val="D14500"/>
                </a:solidFill>
                <a:effectLst/>
                <a:latin typeface="Source Sans Pro" panose="020B0503030403020204" pitchFamily="34" charset="0"/>
              </a:rPr>
              <a:t> </a:t>
            </a:r>
            <a:r>
              <a:rPr kumimoji="0" lang="en-US" altLang="en-US" sz="1600" b="0" i="0" u="none" strike="noStrike" cap="none" normalizeH="0" baseline="0">
                <a:ln>
                  <a:noFill/>
                </a:ln>
                <a:solidFill>
                  <a:srgbClr val="D14500"/>
                </a:solidFill>
                <a:effectLst/>
                <a:latin typeface="Source Sans Pro" panose="020B0503030403020204" pitchFamily="34" charset="0"/>
                <a:hlinkClick r:id="rId6"/>
              </a:rPr>
              <a:t>       </a:t>
            </a:r>
            <a:r>
              <a:rPr kumimoji="0" lang="en-US" altLang="en-US" sz="1200" b="0" i="0" u="none" strike="noStrike" cap="none" normalizeH="0" baseline="0">
                <a:ln>
                  <a:noFill/>
                </a:ln>
                <a:solidFill>
                  <a:srgbClr val="D14500"/>
                </a:solidFill>
                <a:effectLst/>
                <a:latin typeface="Source Sans Pro" panose="020B0503030403020204" pitchFamily="34" charset="0"/>
                <a:hlinkClick r:id="rId6"/>
              </a:rPr>
              <a:t>  </a:t>
            </a:r>
            <a:r>
              <a:rPr kumimoji="0" lang="en-US" altLang="en-US" sz="1600" b="0" i="0" u="none" strike="noStrike" cap="none" normalizeH="0" baseline="0">
                <a:ln>
                  <a:noFill/>
                </a:ln>
                <a:solidFill>
                  <a:srgbClr val="D14500"/>
                </a:solidFill>
                <a:effectLst/>
                <a:latin typeface="Source Sans Pro" panose="020B0503030403020204" pitchFamily="34" charset="0"/>
                <a:hlinkClick r:id="rId6"/>
              </a:rPr>
              <a:t> </a:t>
            </a:r>
            <a:r>
              <a:rPr kumimoji="0" lang="en-US" altLang="en-US" sz="1600" b="0" i="0" u="none" strike="noStrike" cap="none" normalizeH="0" baseline="0">
                <a:ln>
                  <a:noFill/>
                </a:ln>
                <a:solidFill>
                  <a:srgbClr val="D14500"/>
                </a:solidFill>
                <a:effectLst/>
                <a:latin typeface="Source Sans Pro" panose="020B0503030403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AutoShape 2">
            <a:hlinkClick r:id="rId6"/>
            <a:extLst>
              <a:ext uri="{FF2B5EF4-FFF2-40B4-BE49-F238E27FC236}">
                <a16:creationId xmlns:a16="http://schemas.microsoft.com/office/drawing/2014/main" id="{825A463A-8E66-4889-D678-906F4E9C550C}"/>
              </a:ext>
            </a:extLst>
          </p:cNvPr>
          <p:cNvSpPr>
            <a:spLocks noChangeAspect="1" noChangeArrowheads="1"/>
          </p:cNvSpPr>
          <p:nvPr/>
        </p:nvSpPr>
        <p:spPr bwMode="auto">
          <a:xfrm>
            <a:off x="10190920" y="6217994"/>
            <a:ext cx="2540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3">
            <a:extLst>
              <a:ext uri="{FF2B5EF4-FFF2-40B4-BE49-F238E27FC236}">
                <a16:creationId xmlns:a16="http://schemas.microsoft.com/office/drawing/2014/main" id="{20DDF98C-1015-5092-E4B3-EF95269E116E}"/>
              </a:ext>
            </a:extLst>
          </p:cNvPr>
          <p:cNvSpPr>
            <a:spLocks noChangeAspect="1" noChangeArrowheads="1"/>
          </p:cNvSpPr>
          <p:nvPr/>
        </p:nvSpPr>
        <p:spPr bwMode="auto">
          <a:xfrm>
            <a:off x="10540170" y="6217994"/>
            <a:ext cx="2540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34114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5" name="Rectangle 4">
            <a:extLst>
              <a:ext uri="{FF2B5EF4-FFF2-40B4-BE49-F238E27FC236}">
                <a16:creationId xmlns:a16="http://schemas.microsoft.com/office/drawing/2014/main" id="{B5BB1F09-6CAE-9743-ADA7-E0977D60C8B2}"/>
              </a:ext>
            </a:extLst>
          </p:cNvPr>
          <p:cNvSpPr/>
          <p:nvPr/>
        </p:nvSpPr>
        <p:spPr>
          <a:xfrm>
            <a:off x="575893" y="3312"/>
            <a:ext cx="572439" cy="6877878"/>
          </a:xfrm>
          <a:prstGeom prst="rect">
            <a:avLst/>
          </a:prstGeom>
          <a:solidFill>
            <a:schemeClr val="accent4">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716C494F-24F6-F740-95FC-E73B467BBBE6}"/>
              </a:ext>
            </a:extLst>
          </p:cNvPr>
          <p:cNvSpPr txBox="1">
            <a:spLocks/>
          </p:cNvSpPr>
          <p:nvPr/>
        </p:nvSpPr>
        <p:spPr>
          <a:xfrm>
            <a:off x="1759226" y="-67156"/>
            <a:ext cx="981654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Muscles of the Axial Skeleton</a:t>
            </a:r>
          </a:p>
        </p:txBody>
      </p:sp>
      <p:sp>
        <p:nvSpPr>
          <p:cNvPr id="7" name="TextBox 6">
            <a:extLst>
              <a:ext uri="{FF2B5EF4-FFF2-40B4-BE49-F238E27FC236}">
                <a16:creationId xmlns:a16="http://schemas.microsoft.com/office/drawing/2014/main" id="{57F5DAB8-735E-5B49-955D-B85B5378844D}"/>
              </a:ext>
            </a:extLst>
          </p:cNvPr>
          <p:cNvSpPr txBox="1"/>
          <p:nvPr/>
        </p:nvSpPr>
        <p:spPr>
          <a:xfrm rot="16200000">
            <a:off x="-3149658" y="3324283"/>
            <a:ext cx="6858000" cy="553998"/>
          </a:xfrm>
          <a:prstGeom prst="rect">
            <a:avLst/>
          </a:prstGeom>
          <a:noFill/>
        </p:spPr>
        <p:txBody>
          <a:bodyPr wrap="square" rtlCol="0">
            <a:spAutoFit/>
          </a:bodyPr>
          <a:lstStyle/>
          <a:p>
            <a:pPr algn="ctr"/>
            <a:r>
              <a:rPr lang="en-US" sz="3000" dirty="0">
                <a:latin typeface="Chalkduster" panose="03050602040202020205" pitchFamily="66" charset="77"/>
              </a:rPr>
              <a:t>Muscles</a:t>
            </a:r>
          </a:p>
        </p:txBody>
      </p:sp>
      <p:sp>
        <p:nvSpPr>
          <p:cNvPr id="8" name="Rectangle 7">
            <a:extLst>
              <a:ext uri="{FF2B5EF4-FFF2-40B4-BE49-F238E27FC236}">
                <a16:creationId xmlns:a16="http://schemas.microsoft.com/office/drawing/2014/main" id="{981ECF29-F4D3-8F46-A11B-A78565BABA18}"/>
              </a:ext>
            </a:extLst>
          </p:cNvPr>
          <p:cNvSpPr/>
          <p:nvPr/>
        </p:nvSpPr>
        <p:spPr>
          <a:xfrm rot="5400000">
            <a:off x="6526537" y="-4255627"/>
            <a:ext cx="298173" cy="11028069"/>
          </a:xfrm>
          <a:prstGeom prst="rect">
            <a:avLst/>
          </a:prstGeom>
          <a:solidFill>
            <a:schemeClr val="accent4">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673196-A9AA-3443-B180-E64F34A8CDF2}"/>
              </a:ext>
            </a:extLst>
          </p:cNvPr>
          <p:cNvSpPr/>
          <p:nvPr/>
        </p:nvSpPr>
        <p:spPr>
          <a:xfrm>
            <a:off x="575893" y="3312"/>
            <a:ext cx="572439" cy="6877878"/>
          </a:xfrm>
          <a:prstGeom prst="rect">
            <a:avLst/>
          </a:prstGeom>
          <a:solidFill>
            <a:schemeClr val="accent4">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1625FB1-DEE5-804C-86C3-46B63C965E87}"/>
              </a:ext>
            </a:extLst>
          </p:cNvPr>
          <p:cNvSpPr/>
          <p:nvPr/>
        </p:nvSpPr>
        <p:spPr>
          <a:xfrm>
            <a:off x="585183" y="6569765"/>
            <a:ext cx="279592" cy="29817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277CA3B-F231-6142-BFFC-94E78B32AC0D}"/>
              </a:ext>
            </a:extLst>
          </p:cNvPr>
          <p:cNvSpPr/>
          <p:nvPr/>
        </p:nvSpPr>
        <p:spPr>
          <a:xfrm>
            <a:off x="862110" y="6264967"/>
            <a:ext cx="279592" cy="298173"/>
          </a:xfrm>
          <a:prstGeom prst="rect">
            <a:avLst/>
          </a:prstGeom>
          <a:solidFill>
            <a:srgbClr val="FFB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703D912-95A5-B14D-A6D1-C0816A57B49E}"/>
              </a:ext>
            </a:extLst>
          </p:cNvPr>
          <p:cNvSpPr/>
          <p:nvPr/>
        </p:nvSpPr>
        <p:spPr>
          <a:xfrm>
            <a:off x="868738" y="3279913"/>
            <a:ext cx="279592" cy="29817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BC10CA1-410C-AC49-9E9D-7DF23938B7F0}"/>
              </a:ext>
            </a:extLst>
          </p:cNvPr>
          <p:cNvSpPr/>
          <p:nvPr/>
        </p:nvSpPr>
        <p:spPr>
          <a:xfrm>
            <a:off x="585899" y="5347263"/>
            <a:ext cx="279592" cy="2981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CB8A211-203F-FC40-A735-9790C6C5555E}"/>
              </a:ext>
            </a:extLst>
          </p:cNvPr>
          <p:cNvSpPr/>
          <p:nvPr/>
        </p:nvSpPr>
        <p:spPr>
          <a:xfrm>
            <a:off x="871076" y="5658682"/>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B6D14CB-38CE-0B4D-9F61-0BC81C777E7F}"/>
              </a:ext>
            </a:extLst>
          </p:cNvPr>
          <p:cNvSpPr/>
          <p:nvPr/>
        </p:nvSpPr>
        <p:spPr>
          <a:xfrm>
            <a:off x="868738" y="5039142"/>
            <a:ext cx="279592" cy="29817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53B1B79-375A-234B-A88D-D8518E700C21}"/>
              </a:ext>
            </a:extLst>
          </p:cNvPr>
          <p:cNvSpPr/>
          <p:nvPr/>
        </p:nvSpPr>
        <p:spPr>
          <a:xfrm>
            <a:off x="575894" y="4731030"/>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072135-441E-D443-B628-2AD67E26E5B2}"/>
              </a:ext>
            </a:extLst>
          </p:cNvPr>
          <p:cNvSpPr/>
          <p:nvPr/>
        </p:nvSpPr>
        <p:spPr>
          <a:xfrm>
            <a:off x="592527" y="4121438"/>
            <a:ext cx="279592" cy="298173"/>
          </a:xfrm>
          <a:prstGeom prst="rect">
            <a:avLst/>
          </a:prstGeom>
          <a:solidFill>
            <a:srgbClr val="FFB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8E20713-9859-1046-8DC0-8429907D8725}"/>
              </a:ext>
            </a:extLst>
          </p:cNvPr>
          <p:cNvSpPr/>
          <p:nvPr/>
        </p:nvSpPr>
        <p:spPr>
          <a:xfrm>
            <a:off x="864452" y="4432857"/>
            <a:ext cx="279592" cy="29817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9E2E923-B1D8-6C4C-B43E-BC88E827959A}"/>
              </a:ext>
            </a:extLst>
          </p:cNvPr>
          <p:cNvSpPr/>
          <p:nvPr/>
        </p:nvSpPr>
        <p:spPr>
          <a:xfrm>
            <a:off x="868738" y="3833192"/>
            <a:ext cx="279592" cy="2981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115020-6294-CE4C-A1E2-4DFF2A899BBC}"/>
              </a:ext>
            </a:extLst>
          </p:cNvPr>
          <p:cNvSpPr/>
          <p:nvPr/>
        </p:nvSpPr>
        <p:spPr>
          <a:xfrm>
            <a:off x="575894" y="3538332"/>
            <a:ext cx="279592" cy="29817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7FFD41D-6BD1-BE44-B452-382978306628}"/>
              </a:ext>
            </a:extLst>
          </p:cNvPr>
          <p:cNvSpPr/>
          <p:nvPr/>
        </p:nvSpPr>
        <p:spPr>
          <a:xfrm>
            <a:off x="592527" y="2915488"/>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34C8630-6DA7-B040-846D-CCA8A9249DA0}"/>
              </a:ext>
            </a:extLst>
          </p:cNvPr>
          <p:cNvSpPr/>
          <p:nvPr/>
        </p:nvSpPr>
        <p:spPr>
          <a:xfrm>
            <a:off x="572743" y="5953532"/>
            <a:ext cx="279592" cy="298173"/>
          </a:xfrm>
          <a:prstGeom prst="rect">
            <a:avLst/>
          </a:prstGeom>
          <a:solidFill>
            <a:srgbClr val="FBE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DADDED8-61B1-5042-AF82-5A04F16D550D}"/>
              </a:ext>
            </a:extLst>
          </p:cNvPr>
          <p:cNvSpPr/>
          <p:nvPr/>
        </p:nvSpPr>
        <p:spPr>
          <a:xfrm>
            <a:off x="875366" y="2607367"/>
            <a:ext cx="279592" cy="298173"/>
          </a:xfrm>
          <a:prstGeom prst="rect">
            <a:avLst/>
          </a:prstGeom>
          <a:solidFill>
            <a:srgbClr val="FBE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0D30684-8C73-7E42-8664-1B289C9BB65E}"/>
              </a:ext>
            </a:extLst>
          </p:cNvPr>
          <p:cNvSpPr/>
          <p:nvPr/>
        </p:nvSpPr>
        <p:spPr>
          <a:xfrm>
            <a:off x="582522" y="2299255"/>
            <a:ext cx="279592" cy="29817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888BB15-D39D-774E-B59F-B44219231E59}"/>
              </a:ext>
            </a:extLst>
          </p:cNvPr>
          <p:cNvSpPr/>
          <p:nvPr/>
        </p:nvSpPr>
        <p:spPr>
          <a:xfrm>
            <a:off x="585903" y="1689663"/>
            <a:ext cx="279592" cy="2981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0978880-3E2E-5246-8793-867C4C3EBB01}"/>
              </a:ext>
            </a:extLst>
          </p:cNvPr>
          <p:cNvSpPr/>
          <p:nvPr/>
        </p:nvSpPr>
        <p:spPr>
          <a:xfrm>
            <a:off x="871080" y="2001082"/>
            <a:ext cx="279592" cy="29817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08BBDD2-FD4D-004C-A987-5A7019C73809}"/>
              </a:ext>
            </a:extLst>
          </p:cNvPr>
          <p:cNvSpPr/>
          <p:nvPr/>
        </p:nvSpPr>
        <p:spPr>
          <a:xfrm>
            <a:off x="868741" y="1394794"/>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2138627-E4AC-5448-8FE5-5ED7E4A09450}"/>
              </a:ext>
            </a:extLst>
          </p:cNvPr>
          <p:cNvSpPr/>
          <p:nvPr/>
        </p:nvSpPr>
        <p:spPr>
          <a:xfrm>
            <a:off x="589149" y="1099934"/>
            <a:ext cx="279592" cy="29817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7330FD0-FFD0-8847-AC9A-C12126C8306A}"/>
              </a:ext>
            </a:extLst>
          </p:cNvPr>
          <p:cNvSpPr/>
          <p:nvPr/>
        </p:nvSpPr>
        <p:spPr>
          <a:xfrm>
            <a:off x="864455" y="801761"/>
            <a:ext cx="279592" cy="298173"/>
          </a:xfrm>
          <a:prstGeom prst="rect">
            <a:avLst/>
          </a:prstGeom>
          <a:solidFill>
            <a:srgbClr val="FFB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9337C91-FC86-1A47-AE67-BCF2B8172A49}"/>
              </a:ext>
            </a:extLst>
          </p:cNvPr>
          <p:cNvSpPr/>
          <p:nvPr/>
        </p:nvSpPr>
        <p:spPr>
          <a:xfrm>
            <a:off x="582525" y="510213"/>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8B18F4F-32C5-CD4C-AC76-279E865468A8}"/>
              </a:ext>
            </a:extLst>
          </p:cNvPr>
          <p:cNvSpPr/>
          <p:nvPr/>
        </p:nvSpPr>
        <p:spPr>
          <a:xfrm>
            <a:off x="871083" y="198788"/>
            <a:ext cx="279592" cy="2981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228BADB-DBEA-1E4F-B42D-006685CB9318}"/>
              </a:ext>
            </a:extLst>
          </p:cNvPr>
          <p:cNvSpPr/>
          <p:nvPr/>
        </p:nvSpPr>
        <p:spPr>
          <a:xfrm>
            <a:off x="599413" y="-9940"/>
            <a:ext cx="275953" cy="182222"/>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E8F7D257-1A49-8944-87F5-3F134F8535E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pic>
        <p:nvPicPr>
          <p:cNvPr id="37" name="Picture 36">
            <a:extLst>
              <a:ext uri="{FF2B5EF4-FFF2-40B4-BE49-F238E27FC236}">
                <a16:creationId xmlns:a16="http://schemas.microsoft.com/office/drawing/2014/main" id="{82DA3D4E-2BC2-494F-9E33-F5FCBC36104C}"/>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004646" y="1847160"/>
            <a:ext cx="8940720" cy="4874315"/>
          </a:xfrm>
          <a:prstGeom prst="rect">
            <a:avLst/>
          </a:prstGeom>
        </p:spPr>
      </p:pic>
      <p:sp>
        <p:nvSpPr>
          <p:cNvPr id="35" name="TextBox 34">
            <a:extLst>
              <a:ext uri="{FF2B5EF4-FFF2-40B4-BE49-F238E27FC236}">
                <a16:creationId xmlns:a16="http://schemas.microsoft.com/office/drawing/2014/main" id="{4B778696-8BCA-CF41-AA86-E6E394937426}"/>
              </a:ext>
            </a:extLst>
          </p:cNvPr>
          <p:cNvSpPr txBox="1"/>
          <p:nvPr/>
        </p:nvSpPr>
        <p:spPr>
          <a:xfrm>
            <a:off x="10794170" y="198788"/>
            <a:ext cx="1053494" cy="369332"/>
          </a:xfrm>
          <a:prstGeom prst="rect">
            <a:avLst/>
          </a:prstGeom>
          <a:solidFill>
            <a:srgbClr val="D883FF"/>
          </a:solidFill>
        </p:spPr>
        <p:txBody>
          <a:bodyPr wrap="none" rtlCol="0">
            <a:spAutoFit/>
          </a:bodyPr>
          <a:lstStyle/>
          <a:p>
            <a:r>
              <a:rPr lang="en-US" dirty="0"/>
              <a:t>Activity 2</a:t>
            </a:r>
          </a:p>
        </p:txBody>
      </p:sp>
      <p:sp>
        <p:nvSpPr>
          <p:cNvPr id="36" name="TextBox 35">
            <a:extLst>
              <a:ext uri="{FF2B5EF4-FFF2-40B4-BE49-F238E27FC236}">
                <a16:creationId xmlns:a16="http://schemas.microsoft.com/office/drawing/2014/main" id="{8A05D63E-8770-C344-B110-5DCF6937FA8B}"/>
              </a:ext>
            </a:extLst>
          </p:cNvPr>
          <p:cNvSpPr txBox="1"/>
          <p:nvPr/>
        </p:nvSpPr>
        <p:spPr>
          <a:xfrm>
            <a:off x="9455453" y="6498606"/>
            <a:ext cx="1569660" cy="369332"/>
          </a:xfrm>
          <a:prstGeom prst="rect">
            <a:avLst/>
          </a:prstGeom>
          <a:solidFill>
            <a:schemeClr val="bg1"/>
          </a:solidFill>
        </p:spPr>
        <p:txBody>
          <a:bodyPr wrap="none" rtlCol="0">
            <a:spAutoFit/>
          </a:bodyPr>
          <a:lstStyle/>
          <a:p>
            <a:r>
              <a:rPr lang="en-US" dirty="0"/>
              <a:t>© Visible body</a:t>
            </a:r>
          </a:p>
        </p:txBody>
      </p:sp>
    </p:spTree>
    <p:extLst>
      <p:ext uri="{BB962C8B-B14F-4D97-AF65-F5344CB8AC3E}">
        <p14:creationId xmlns:p14="http://schemas.microsoft.com/office/powerpoint/2010/main" val="2040385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5" name="Rectangle 4">
            <a:extLst>
              <a:ext uri="{FF2B5EF4-FFF2-40B4-BE49-F238E27FC236}">
                <a16:creationId xmlns:a16="http://schemas.microsoft.com/office/drawing/2014/main" id="{B5BB1F09-6CAE-9743-ADA7-E0977D60C8B2}"/>
              </a:ext>
            </a:extLst>
          </p:cNvPr>
          <p:cNvSpPr/>
          <p:nvPr/>
        </p:nvSpPr>
        <p:spPr>
          <a:xfrm>
            <a:off x="575893" y="3312"/>
            <a:ext cx="572439" cy="6877878"/>
          </a:xfrm>
          <a:prstGeom prst="rect">
            <a:avLst/>
          </a:prstGeom>
          <a:solidFill>
            <a:schemeClr val="accent4">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716C494F-24F6-F740-95FC-E73B467BBBE6}"/>
              </a:ext>
            </a:extLst>
          </p:cNvPr>
          <p:cNvSpPr txBox="1">
            <a:spLocks/>
          </p:cNvSpPr>
          <p:nvPr/>
        </p:nvSpPr>
        <p:spPr>
          <a:xfrm>
            <a:off x="1759226" y="-67156"/>
            <a:ext cx="104304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Muscles of the Appendicular Skeleton</a:t>
            </a:r>
          </a:p>
        </p:txBody>
      </p:sp>
      <p:sp>
        <p:nvSpPr>
          <p:cNvPr id="7" name="TextBox 6">
            <a:extLst>
              <a:ext uri="{FF2B5EF4-FFF2-40B4-BE49-F238E27FC236}">
                <a16:creationId xmlns:a16="http://schemas.microsoft.com/office/drawing/2014/main" id="{57F5DAB8-735E-5B49-955D-B85B5378844D}"/>
              </a:ext>
            </a:extLst>
          </p:cNvPr>
          <p:cNvSpPr txBox="1"/>
          <p:nvPr/>
        </p:nvSpPr>
        <p:spPr>
          <a:xfrm rot="16200000">
            <a:off x="-3149658" y="3324283"/>
            <a:ext cx="6858000" cy="553998"/>
          </a:xfrm>
          <a:prstGeom prst="rect">
            <a:avLst/>
          </a:prstGeom>
          <a:noFill/>
        </p:spPr>
        <p:txBody>
          <a:bodyPr wrap="square" rtlCol="0">
            <a:spAutoFit/>
          </a:bodyPr>
          <a:lstStyle/>
          <a:p>
            <a:pPr algn="ctr"/>
            <a:r>
              <a:rPr lang="en-US" sz="3000" dirty="0">
                <a:latin typeface="Chalkduster" panose="03050602040202020205" pitchFamily="66" charset="77"/>
              </a:rPr>
              <a:t>Muscles</a:t>
            </a:r>
          </a:p>
        </p:txBody>
      </p:sp>
      <p:sp>
        <p:nvSpPr>
          <p:cNvPr id="8" name="Rectangle 7">
            <a:extLst>
              <a:ext uri="{FF2B5EF4-FFF2-40B4-BE49-F238E27FC236}">
                <a16:creationId xmlns:a16="http://schemas.microsoft.com/office/drawing/2014/main" id="{981ECF29-F4D3-8F46-A11B-A78565BABA18}"/>
              </a:ext>
            </a:extLst>
          </p:cNvPr>
          <p:cNvSpPr/>
          <p:nvPr/>
        </p:nvSpPr>
        <p:spPr>
          <a:xfrm rot="5400000">
            <a:off x="6526537" y="-4255627"/>
            <a:ext cx="298173" cy="11028069"/>
          </a:xfrm>
          <a:prstGeom prst="rect">
            <a:avLst/>
          </a:prstGeom>
          <a:solidFill>
            <a:schemeClr val="accent4">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673196-A9AA-3443-B180-E64F34A8CDF2}"/>
              </a:ext>
            </a:extLst>
          </p:cNvPr>
          <p:cNvSpPr/>
          <p:nvPr/>
        </p:nvSpPr>
        <p:spPr>
          <a:xfrm>
            <a:off x="575893" y="3312"/>
            <a:ext cx="572439" cy="6877878"/>
          </a:xfrm>
          <a:prstGeom prst="rect">
            <a:avLst/>
          </a:prstGeom>
          <a:solidFill>
            <a:schemeClr val="accent4">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1625FB1-DEE5-804C-86C3-46B63C965E87}"/>
              </a:ext>
            </a:extLst>
          </p:cNvPr>
          <p:cNvSpPr/>
          <p:nvPr/>
        </p:nvSpPr>
        <p:spPr>
          <a:xfrm>
            <a:off x="585183" y="6569765"/>
            <a:ext cx="279592" cy="29817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277CA3B-F231-6142-BFFC-94E78B32AC0D}"/>
              </a:ext>
            </a:extLst>
          </p:cNvPr>
          <p:cNvSpPr/>
          <p:nvPr/>
        </p:nvSpPr>
        <p:spPr>
          <a:xfrm>
            <a:off x="862110" y="6264967"/>
            <a:ext cx="279592" cy="298173"/>
          </a:xfrm>
          <a:prstGeom prst="rect">
            <a:avLst/>
          </a:prstGeom>
          <a:solidFill>
            <a:srgbClr val="FFB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703D912-95A5-B14D-A6D1-C0816A57B49E}"/>
              </a:ext>
            </a:extLst>
          </p:cNvPr>
          <p:cNvSpPr/>
          <p:nvPr/>
        </p:nvSpPr>
        <p:spPr>
          <a:xfrm>
            <a:off x="868738" y="3279913"/>
            <a:ext cx="279592" cy="29817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BC10CA1-410C-AC49-9E9D-7DF23938B7F0}"/>
              </a:ext>
            </a:extLst>
          </p:cNvPr>
          <p:cNvSpPr/>
          <p:nvPr/>
        </p:nvSpPr>
        <p:spPr>
          <a:xfrm>
            <a:off x="585899" y="5347263"/>
            <a:ext cx="279592" cy="2981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CB8A211-203F-FC40-A735-9790C6C5555E}"/>
              </a:ext>
            </a:extLst>
          </p:cNvPr>
          <p:cNvSpPr/>
          <p:nvPr/>
        </p:nvSpPr>
        <p:spPr>
          <a:xfrm>
            <a:off x="871076" y="5658682"/>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B6D14CB-38CE-0B4D-9F61-0BC81C777E7F}"/>
              </a:ext>
            </a:extLst>
          </p:cNvPr>
          <p:cNvSpPr/>
          <p:nvPr/>
        </p:nvSpPr>
        <p:spPr>
          <a:xfrm>
            <a:off x="868738" y="5039142"/>
            <a:ext cx="279592" cy="29817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53B1B79-375A-234B-A88D-D8518E700C21}"/>
              </a:ext>
            </a:extLst>
          </p:cNvPr>
          <p:cNvSpPr/>
          <p:nvPr/>
        </p:nvSpPr>
        <p:spPr>
          <a:xfrm>
            <a:off x="575894" y="4731030"/>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072135-441E-D443-B628-2AD67E26E5B2}"/>
              </a:ext>
            </a:extLst>
          </p:cNvPr>
          <p:cNvSpPr/>
          <p:nvPr/>
        </p:nvSpPr>
        <p:spPr>
          <a:xfrm>
            <a:off x="592527" y="4121438"/>
            <a:ext cx="279592" cy="298173"/>
          </a:xfrm>
          <a:prstGeom prst="rect">
            <a:avLst/>
          </a:prstGeom>
          <a:solidFill>
            <a:srgbClr val="FFB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8E20713-9859-1046-8DC0-8429907D8725}"/>
              </a:ext>
            </a:extLst>
          </p:cNvPr>
          <p:cNvSpPr/>
          <p:nvPr/>
        </p:nvSpPr>
        <p:spPr>
          <a:xfrm>
            <a:off x="864452" y="4432857"/>
            <a:ext cx="279592" cy="29817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9E2E923-B1D8-6C4C-B43E-BC88E827959A}"/>
              </a:ext>
            </a:extLst>
          </p:cNvPr>
          <p:cNvSpPr/>
          <p:nvPr/>
        </p:nvSpPr>
        <p:spPr>
          <a:xfrm>
            <a:off x="868738" y="3833192"/>
            <a:ext cx="279592" cy="2981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115020-6294-CE4C-A1E2-4DFF2A899BBC}"/>
              </a:ext>
            </a:extLst>
          </p:cNvPr>
          <p:cNvSpPr/>
          <p:nvPr/>
        </p:nvSpPr>
        <p:spPr>
          <a:xfrm>
            <a:off x="575894" y="3538332"/>
            <a:ext cx="279592" cy="29817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7FFD41D-6BD1-BE44-B452-382978306628}"/>
              </a:ext>
            </a:extLst>
          </p:cNvPr>
          <p:cNvSpPr/>
          <p:nvPr/>
        </p:nvSpPr>
        <p:spPr>
          <a:xfrm>
            <a:off x="592527" y="2915488"/>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34C8630-6DA7-B040-846D-CCA8A9249DA0}"/>
              </a:ext>
            </a:extLst>
          </p:cNvPr>
          <p:cNvSpPr/>
          <p:nvPr/>
        </p:nvSpPr>
        <p:spPr>
          <a:xfrm>
            <a:off x="572743" y="5953532"/>
            <a:ext cx="279592" cy="298173"/>
          </a:xfrm>
          <a:prstGeom prst="rect">
            <a:avLst/>
          </a:prstGeom>
          <a:solidFill>
            <a:srgbClr val="FBE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DADDED8-61B1-5042-AF82-5A04F16D550D}"/>
              </a:ext>
            </a:extLst>
          </p:cNvPr>
          <p:cNvSpPr/>
          <p:nvPr/>
        </p:nvSpPr>
        <p:spPr>
          <a:xfrm>
            <a:off x="875366" y="2607367"/>
            <a:ext cx="279592" cy="298173"/>
          </a:xfrm>
          <a:prstGeom prst="rect">
            <a:avLst/>
          </a:prstGeom>
          <a:solidFill>
            <a:srgbClr val="FBE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0D30684-8C73-7E42-8664-1B289C9BB65E}"/>
              </a:ext>
            </a:extLst>
          </p:cNvPr>
          <p:cNvSpPr/>
          <p:nvPr/>
        </p:nvSpPr>
        <p:spPr>
          <a:xfrm>
            <a:off x="582522" y="2299255"/>
            <a:ext cx="279592" cy="29817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888BB15-D39D-774E-B59F-B44219231E59}"/>
              </a:ext>
            </a:extLst>
          </p:cNvPr>
          <p:cNvSpPr/>
          <p:nvPr/>
        </p:nvSpPr>
        <p:spPr>
          <a:xfrm>
            <a:off x="585903" y="1689663"/>
            <a:ext cx="279592" cy="2981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0978880-3E2E-5246-8793-867C4C3EBB01}"/>
              </a:ext>
            </a:extLst>
          </p:cNvPr>
          <p:cNvSpPr/>
          <p:nvPr/>
        </p:nvSpPr>
        <p:spPr>
          <a:xfrm>
            <a:off x="871080" y="2001082"/>
            <a:ext cx="279592" cy="29817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08BBDD2-FD4D-004C-A987-5A7019C73809}"/>
              </a:ext>
            </a:extLst>
          </p:cNvPr>
          <p:cNvSpPr/>
          <p:nvPr/>
        </p:nvSpPr>
        <p:spPr>
          <a:xfrm>
            <a:off x="868741" y="1394794"/>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2138627-E4AC-5448-8FE5-5ED7E4A09450}"/>
              </a:ext>
            </a:extLst>
          </p:cNvPr>
          <p:cNvSpPr/>
          <p:nvPr/>
        </p:nvSpPr>
        <p:spPr>
          <a:xfrm>
            <a:off x="589149" y="1099934"/>
            <a:ext cx="279592" cy="29817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7330FD0-FFD0-8847-AC9A-C12126C8306A}"/>
              </a:ext>
            </a:extLst>
          </p:cNvPr>
          <p:cNvSpPr/>
          <p:nvPr/>
        </p:nvSpPr>
        <p:spPr>
          <a:xfrm>
            <a:off x="864455" y="801761"/>
            <a:ext cx="279592" cy="298173"/>
          </a:xfrm>
          <a:prstGeom prst="rect">
            <a:avLst/>
          </a:prstGeom>
          <a:solidFill>
            <a:srgbClr val="FFB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9337C91-FC86-1A47-AE67-BCF2B8172A49}"/>
              </a:ext>
            </a:extLst>
          </p:cNvPr>
          <p:cNvSpPr/>
          <p:nvPr/>
        </p:nvSpPr>
        <p:spPr>
          <a:xfrm>
            <a:off x="582525" y="510213"/>
            <a:ext cx="279592" cy="298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8B18F4F-32C5-CD4C-AC76-279E865468A8}"/>
              </a:ext>
            </a:extLst>
          </p:cNvPr>
          <p:cNvSpPr/>
          <p:nvPr/>
        </p:nvSpPr>
        <p:spPr>
          <a:xfrm>
            <a:off x="871083" y="198788"/>
            <a:ext cx="279592" cy="2981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228BADB-DBEA-1E4F-B42D-006685CB9318}"/>
              </a:ext>
            </a:extLst>
          </p:cNvPr>
          <p:cNvSpPr/>
          <p:nvPr/>
        </p:nvSpPr>
        <p:spPr>
          <a:xfrm>
            <a:off x="599413" y="-9940"/>
            <a:ext cx="275953" cy="182222"/>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E8F7D257-1A49-8944-87F5-3F134F8535E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
        <p:nvSpPr>
          <p:cNvPr id="37" name="TextBox 36">
            <a:extLst>
              <a:ext uri="{FF2B5EF4-FFF2-40B4-BE49-F238E27FC236}">
                <a16:creationId xmlns:a16="http://schemas.microsoft.com/office/drawing/2014/main" id="{965FC0BB-83F6-404E-AFED-BC3D506C6CA1}"/>
              </a:ext>
            </a:extLst>
          </p:cNvPr>
          <p:cNvSpPr txBox="1"/>
          <p:nvPr/>
        </p:nvSpPr>
        <p:spPr>
          <a:xfrm>
            <a:off x="10794170" y="198788"/>
            <a:ext cx="1053494" cy="369332"/>
          </a:xfrm>
          <a:prstGeom prst="rect">
            <a:avLst/>
          </a:prstGeom>
          <a:solidFill>
            <a:schemeClr val="accent4">
              <a:lumMod val="40000"/>
              <a:lumOff val="60000"/>
            </a:schemeClr>
          </a:solidFill>
        </p:spPr>
        <p:txBody>
          <a:bodyPr wrap="none" rtlCol="0">
            <a:spAutoFit/>
          </a:bodyPr>
          <a:lstStyle/>
          <a:p>
            <a:r>
              <a:rPr lang="en-US" dirty="0"/>
              <a:t>Activity 3</a:t>
            </a:r>
          </a:p>
        </p:txBody>
      </p:sp>
      <p:sp>
        <p:nvSpPr>
          <p:cNvPr id="38" name="Rectangle 37">
            <a:extLst>
              <a:ext uri="{FF2B5EF4-FFF2-40B4-BE49-F238E27FC236}">
                <a16:creationId xmlns:a16="http://schemas.microsoft.com/office/drawing/2014/main" id="{98285AC5-C365-1045-9E2C-0AF4D4DE7FE4}"/>
              </a:ext>
            </a:extLst>
          </p:cNvPr>
          <p:cNvSpPr/>
          <p:nvPr/>
        </p:nvSpPr>
        <p:spPr>
          <a:xfrm>
            <a:off x="1759226" y="2583971"/>
            <a:ext cx="3947307" cy="2554545"/>
          </a:xfrm>
          <a:prstGeom prst="rect">
            <a:avLst/>
          </a:prstGeom>
          <a:solidFill>
            <a:schemeClr val="accent4">
              <a:lumMod val="40000"/>
              <a:lumOff val="60000"/>
            </a:schemeClr>
          </a:solidFill>
        </p:spPr>
        <p:txBody>
          <a:bodyPr wrap="square">
            <a:spAutoFit/>
          </a:bodyPr>
          <a:lstStyle/>
          <a:p>
            <a:r>
              <a:rPr lang="en-US" sz="2000" b="1" dirty="0">
                <a:latin typeface="Calibri" panose="020F0502020204030204" pitchFamily="34" charset="0"/>
                <a:ea typeface="Calibri" panose="020F0502020204030204" pitchFamily="34" charset="0"/>
                <a:cs typeface="Times New Roman" panose="02020603050405020304" pitchFamily="18" charset="0"/>
              </a:rPr>
              <a:t>Label the image of the muscle model (arm and leg) by drawing lines between the term and the muscles, and then label the muscles on the model using the laminated labels.</a:t>
            </a:r>
          </a:p>
          <a:p>
            <a:endParaRPr lang="en-US" sz="2000" b="1" dirty="0">
              <a:latin typeface="Calibri" panose="020F0502020204030204" pitchFamily="34" charset="0"/>
              <a:cs typeface="Times New Roman" panose="02020603050405020304" pitchFamily="18" charset="0"/>
            </a:endParaRPr>
          </a:p>
          <a:p>
            <a:r>
              <a:rPr lang="en-US" sz="2000" b="1" dirty="0">
                <a:latin typeface="Calibri" panose="020F0502020204030204" pitchFamily="34" charset="0"/>
                <a:cs typeface="Times New Roman" panose="02020603050405020304" pitchFamily="18" charset="0"/>
              </a:rPr>
              <a:t>Quiz one another!</a:t>
            </a:r>
            <a:endParaRPr lang="en-US" sz="2000" dirty="0"/>
          </a:p>
        </p:txBody>
      </p:sp>
      <p:grpSp>
        <p:nvGrpSpPr>
          <p:cNvPr id="39" name="Group 38">
            <a:extLst>
              <a:ext uri="{FF2B5EF4-FFF2-40B4-BE49-F238E27FC236}">
                <a16:creationId xmlns:a16="http://schemas.microsoft.com/office/drawing/2014/main" id="{AEAC4BC4-8349-4D4C-8FA2-6FD99B6FB389}"/>
              </a:ext>
            </a:extLst>
          </p:cNvPr>
          <p:cNvGrpSpPr/>
          <p:nvPr/>
        </p:nvGrpSpPr>
        <p:grpSpPr>
          <a:xfrm>
            <a:off x="5843956" y="1467419"/>
            <a:ext cx="5772150" cy="5308037"/>
            <a:chOff x="0" y="0"/>
            <a:chExt cx="4024039" cy="4789832"/>
          </a:xfrm>
        </p:grpSpPr>
        <p:pic>
          <p:nvPicPr>
            <p:cNvPr id="40" name="Picture 39">
              <a:extLst>
                <a:ext uri="{FF2B5EF4-FFF2-40B4-BE49-F238E27FC236}">
                  <a16:creationId xmlns:a16="http://schemas.microsoft.com/office/drawing/2014/main" id="{FE2539B8-442D-7F42-8962-A4DFA1E3D52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04979" y="0"/>
              <a:ext cx="1788759" cy="4348803"/>
            </a:xfrm>
            <a:prstGeom prst="rect">
              <a:avLst/>
            </a:prstGeom>
          </p:spPr>
        </p:pic>
        <p:sp>
          <p:nvSpPr>
            <p:cNvPr id="41" name="Rectangle 40">
              <a:extLst>
                <a:ext uri="{FF2B5EF4-FFF2-40B4-BE49-F238E27FC236}">
                  <a16:creationId xmlns:a16="http://schemas.microsoft.com/office/drawing/2014/main" id="{86BD8A45-1357-1644-AFB1-184FF3C5AE38}"/>
                </a:ext>
              </a:extLst>
            </p:cNvPr>
            <p:cNvSpPr/>
            <p:nvPr/>
          </p:nvSpPr>
          <p:spPr>
            <a:xfrm>
              <a:off x="452485" y="3416377"/>
              <a:ext cx="886460" cy="266700"/>
            </a:xfrm>
            <a:prstGeom prst="rect">
              <a:avLst/>
            </a:prstGeom>
          </p:spPr>
          <p:txBody>
            <a:bodyPr wrap="square">
              <a:noAutofit/>
            </a:bodyPr>
            <a:lstStyle/>
            <a:p>
              <a:pPr marL="228600" marR="0">
                <a:spcBef>
                  <a:spcPts val="0"/>
                </a:spcBef>
                <a:spcAft>
                  <a:spcPts val="0"/>
                </a:spcAft>
              </a:pPr>
              <a:r>
                <a:rPr lang="en-US" sz="1200" kern="1200">
                  <a:solidFill>
                    <a:srgbClr val="000000"/>
                  </a:solidFill>
                  <a:effectLst/>
                  <a:latin typeface="Arial" panose="020B0604020202020204" pitchFamily="34" charset="0"/>
                  <a:ea typeface="Calibri" panose="020F0502020204030204" pitchFamily="34" charset="0"/>
                </a:rPr>
                <a:t>Deltoid</a:t>
              </a:r>
              <a:endParaRPr lang="en-US" sz="1200">
                <a:effectLst/>
                <a:latin typeface="Times New Roman" panose="02020603050405020304" pitchFamily="18" charset="0"/>
                <a:ea typeface="Times New Roman" panose="02020603050405020304" pitchFamily="18" charset="0"/>
              </a:endParaRPr>
            </a:p>
          </p:txBody>
        </p:sp>
        <p:sp>
          <p:nvSpPr>
            <p:cNvPr id="42" name="Rectangle 41">
              <a:extLst>
                <a:ext uri="{FF2B5EF4-FFF2-40B4-BE49-F238E27FC236}">
                  <a16:creationId xmlns:a16="http://schemas.microsoft.com/office/drawing/2014/main" id="{D7C6B841-1B4F-104D-BB51-916ED4735D27}"/>
                </a:ext>
              </a:extLst>
            </p:cNvPr>
            <p:cNvSpPr/>
            <p:nvPr/>
          </p:nvSpPr>
          <p:spPr>
            <a:xfrm>
              <a:off x="2979152" y="3149677"/>
              <a:ext cx="979170" cy="266700"/>
            </a:xfrm>
            <a:prstGeom prst="rect">
              <a:avLst/>
            </a:prstGeom>
          </p:spPr>
          <p:txBody>
            <a:bodyPr wrap="square">
              <a:noAutofit/>
            </a:bodyPr>
            <a:lstStyle/>
            <a:p>
              <a:pPr marL="0" marR="0">
                <a:spcBef>
                  <a:spcPts val="0"/>
                </a:spcBef>
                <a:spcAft>
                  <a:spcPts val="0"/>
                </a:spcAft>
              </a:pPr>
              <a:r>
                <a:rPr lang="en-US" sz="1200" kern="1200">
                  <a:solidFill>
                    <a:srgbClr val="000000"/>
                  </a:solidFill>
                  <a:effectLst/>
                  <a:latin typeface="Arial" panose="020B0604020202020204" pitchFamily="34" charset="0"/>
                  <a:ea typeface="Calibri" panose="020F0502020204030204" pitchFamily="34" charset="0"/>
                </a:rPr>
                <a:t>Teres major</a:t>
              </a:r>
              <a:endParaRPr lang="en-US" sz="1200">
                <a:effectLst/>
                <a:latin typeface="Times New Roman" panose="02020603050405020304" pitchFamily="18" charset="0"/>
                <a:ea typeface="Times New Roman" panose="02020603050405020304" pitchFamily="18" charset="0"/>
              </a:endParaRPr>
            </a:p>
          </p:txBody>
        </p:sp>
        <p:sp>
          <p:nvSpPr>
            <p:cNvPr id="43" name="Rectangle 42">
              <a:extLst>
                <a:ext uri="{FF2B5EF4-FFF2-40B4-BE49-F238E27FC236}">
                  <a16:creationId xmlns:a16="http://schemas.microsoft.com/office/drawing/2014/main" id="{D9D9FB51-8A56-784F-A00A-5CD526FA7454}"/>
                </a:ext>
              </a:extLst>
            </p:cNvPr>
            <p:cNvSpPr/>
            <p:nvPr/>
          </p:nvSpPr>
          <p:spPr>
            <a:xfrm>
              <a:off x="2584385" y="2607070"/>
              <a:ext cx="1168400" cy="266700"/>
            </a:xfrm>
            <a:prstGeom prst="rect">
              <a:avLst/>
            </a:prstGeom>
          </p:spPr>
          <p:txBody>
            <a:bodyPr wrap="square">
              <a:noAutofit/>
            </a:bodyPr>
            <a:lstStyle/>
            <a:p>
              <a:pPr marL="0" marR="0">
                <a:spcBef>
                  <a:spcPts val="0"/>
                </a:spcBef>
                <a:spcAft>
                  <a:spcPts val="0"/>
                </a:spcAft>
              </a:pPr>
              <a:r>
                <a:rPr lang="en-US" sz="1200" kern="1200">
                  <a:solidFill>
                    <a:srgbClr val="000000"/>
                  </a:solidFill>
                  <a:effectLst/>
                  <a:latin typeface="Arial" panose="020B0604020202020204" pitchFamily="34" charset="0"/>
                  <a:ea typeface="Calibri" panose="020F0502020204030204" pitchFamily="34" charset="0"/>
                </a:rPr>
                <a:t>Triceps brachii </a:t>
              </a:r>
              <a:endParaRPr lang="en-US" sz="1200">
                <a:effectLst/>
                <a:latin typeface="Times New Roman" panose="02020603050405020304" pitchFamily="18" charset="0"/>
                <a:ea typeface="Times New Roman" panose="02020603050405020304" pitchFamily="18" charset="0"/>
              </a:endParaRPr>
            </a:p>
          </p:txBody>
        </p:sp>
        <p:sp>
          <p:nvSpPr>
            <p:cNvPr id="44" name="Rectangle 43">
              <a:extLst>
                <a:ext uri="{FF2B5EF4-FFF2-40B4-BE49-F238E27FC236}">
                  <a16:creationId xmlns:a16="http://schemas.microsoft.com/office/drawing/2014/main" id="{AF33CE05-ACF1-264D-9230-6BE4294E4987}"/>
                </a:ext>
              </a:extLst>
            </p:cNvPr>
            <p:cNvSpPr/>
            <p:nvPr/>
          </p:nvSpPr>
          <p:spPr>
            <a:xfrm>
              <a:off x="266453" y="1124616"/>
              <a:ext cx="1183005" cy="266700"/>
            </a:xfrm>
            <a:prstGeom prst="rect">
              <a:avLst/>
            </a:prstGeom>
          </p:spPr>
          <p:txBody>
            <a:bodyPr wrap="square">
              <a:noAutofit/>
            </a:bodyPr>
            <a:lstStyle/>
            <a:p>
              <a:pPr marL="0" marR="0">
                <a:spcBef>
                  <a:spcPts val="0"/>
                </a:spcBef>
                <a:spcAft>
                  <a:spcPts val="0"/>
                </a:spcAft>
              </a:pPr>
              <a:r>
                <a:rPr lang="en-US" sz="1200" kern="1200">
                  <a:solidFill>
                    <a:srgbClr val="000000"/>
                  </a:solidFill>
                  <a:effectLst/>
                  <a:latin typeface="Arial" panose="020B0604020202020204" pitchFamily="34" charset="0"/>
                  <a:ea typeface="Calibri" panose="020F0502020204030204" pitchFamily="34" charset="0"/>
                </a:rPr>
                <a:t>Brachioradialis</a:t>
              </a:r>
              <a:endParaRPr lang="en-US" sz="1200">
                <a:effectLst/>
                <a:latin typeface="Times New Roman" panose="02020603050405020304" pitchFamily="18" charset="0"/>
                <a:ea typeface="Times New Roman" panose="02020603050405020304" pitchFamily="18" charset="0"/>
              </a:endParaRPr>
            </a:p>
          </p:txBody>
        </p:sp>
        <p:sp>
          <p:nvSpPr>
            <p:cNvPr id="45" name="Rectangle 44">
              <a:extLst>
                <a:ext uri="{FF2B5EF4-FFF2-40B4-BE49-F238E27FC236}">
                  <a16:creationId xmlns:a16="http://schemas.microsoft.com/office/drawing/2014/main" id="{97185411-1C53-714B-8ED5-533D4E53CC39}"/>
                </a:ext>
              </a:extLst>
            </p:cNvPr>
            <p:cNvSpPr/>
            <p:nvPr/>
          </p:nvSpPr>
          <p:spPr>
            <a:xfrm>
              <a:off x="529073" y="2437784"/>
              <a:ext cx="843915" cy="266700"/>
            </a:xfrm>
            <a:prstGeom prst="rect">
              <a:avLst/>
            </a:prstGeom>
          </p:spPr>
          <p:txBody>
            <a:bodyPr wrap="square">
              <a:noAutofit/>
            </a:bodyPr>
            <a:lstStyle/>
            <a:p>
              <a:pPr marL="0" marR="0">
                <a:spcBef>
                  <a:spcPts val="0"/>
                </a:spcBef>
                <a:spcAft>
                  <a:spcPts val="0"/>
                </a:spcAft>
              </a:pPr>
              <a:r>
                <a:rPr lang="en-US" sz="1200" kern="1200">
                  <a:solidFill>
                    <a:srgbClr val="000000"/>
                  </a:solidFill>
                  <a:effectLst/>
                  <a:latin typeface="Arial" panose="020B0604020202020204" pitchFamily="34" charset="0"/>
                  <a:ea typeface="Calibri" panose="020F0502020204030204" pitchFamily="34" charset="0"/>
                </a:rPr>
                <a:t>Brachialis </a:t>
              </a:r>
              <a:endParaRPr lang="en-US" sz="1200">
                <a:effectLst/>
                <a:latin typeface="Times New Roman" panose="02020603050405020304" pitchFamily="18" charset="0"/>
                <a:ea typeface="Times New Roman" panose="02020603050405020304" pitchFamily="18" charset="0"/>
              </a:endParaRPr>
            </a:p>
          </p:txBody>
        </p:sp>
        <p:sp>
          <p:nvSpPr>
            <p:cNvPr id="46" name="Rectangle 45">
              <a:extLst>
                <a:ext uri="{FF2B5EF4-FFF2-40B4-BE49-F238E27FC236}">
                  <a16:creationId xmlns:a16="http://schemas.microsoft.com/office/drawing/2014/main" id="{CE62753F-3FE8-8A48-BE1C-2231E36F5CFC}"/>
                </a:ext>
              </a:extLst>
            </p:cNvPr>
            <p:cNvSpPr/>
            <p:nvPr/>
          </p:nvSpPr>
          <p:spPr>
            <a:xfrm>
              <a:off x="331809" y="2878115"/>
              <a:ext cx="1132205" cy="266700"/>
            </a:xfrm>
            <a:prstGeom prst="rect">
              <a:avLst/>
            </a:prstGeom>
          </p:spPr>
          <p:txBody>
            <a:bodyPr wrap="square">
              <a:noAutofit/>
            </a:bodyPr>
            <a:lstStyle/>
            <a:p>
              <a:pPr marL="0" marR="0">
                <a:spcBef>
                  <a:spcPts val="0"/>
                </a:spcBef>
                <a:spcAft>
                  <a:spcPts val="0"/>
                </a:spcAft>
              </a:pPr>
              <a:r>
                <a:rPr lang="en-US" sz="1200" kern="1200">
                  <a:solidFill>
                    <a:srgbClr val="000000"/>
                  </a:solidFill>
                  <a:effectLst/>
                  <a:latin typeface="Arial" panose="020B0604020202020204" pitchFamily="34" charset="0"/>
                  <a:ea typeface="Calibri" panose="020F0502020204030204" pitchFamily="34" charset="0"/>
                </a:rPr>
                <a:t>Biceps brachii </a:t>
              </a:r>
              <a:endParaRPr lang="en-US" sz="1200">
                <a:effectLst/>
                <a:latin typeface="Times New Roman" panose="02020603050405020304" pitchFamily="18" charset="0"/>
                <a:ea typeface="Times New Roman" panose="02020603050405020304" pitchFamily="18" charset="0"/>
              </a:endParaRPr>
            </a:p>
          </p:txBody>
        </p:sp>
        <p:sp>
          <p:nvSpPr>
            <p:cNvPr id="47" name="TextBox 47">
              <a:extLst>
                <a:ext uri="{FF2B5EF4-FFF2-40B4-BE49-F238E27FC236}">
                  <a16:creationId xmlns:a16="http://schemas.microsoft.com/office/drawing/2014/main" id="{B298D0AC-8683-F844-8514-5A27F77E2814}"/>
                </a:ext>
              </a:extLst>
            </p:cNvPr>
            <p:cNvSpPr txBox="1"/>
            <p:nvPr/>
          </p:nvSpPr>
          <p:spPr>
            <a:xfrm>
              <a:off x="219706" y="1934332"/>
              <a:ext cx="1148715" cy="266700"/>
            </a:xfrm>
            <a:prstGeom prst="rect">
              <a:avLst/>
            </a:prstGeom>
            <a:noFill/>
          </p:spPr>
          <p:txBody>
            <a:bodyPr wrap="square" rtlCol="0">
              <a:noAutofit/>
            </a:bodyPr>
            <a:lstStyle/>
            <a:p>
              <a:pPr marL="0" marR="0">
                <a:spcBef>
                  <a:spcPts val="0"/>
                </a:spcBef>
                <a:spcAft>
                  <a:spcPts val="0"/>
                </a:spcAft>
              </a:pPr>
              <a:r>
                <a:rPr lang="en-US" sz="1200" kern="1200">
                  <a:solidFill>
                    <a:srgbClr val="000000"/>
                  </a:solidFill>
                  <a:effectLst/>
                  <a:latin typeface="Arial" panose="020B0604020202020204" pitchFamily="34" charset="0"/>
                  <a:ea typeface="Times New Roman" panose="02020603050405020304" pitchFamily="18" charset="0"/>
                </a:rPr>
                <a:t>Pronator teres </a:t>
              </a:r>
              <a:endParaRPr lang="en-US" sz="1200">
                <a:effectLst/>
                <a:latin typeface="Times New Roman" panose="02020603050405020304" pitchFamily="18" charset="0"/>
                <a:ea typeface="Times New Roman" panose="02020603050405020304" pitchFamily="18" charset="0"/>
              </a:endParaRPr>
            </a:p>
          </p:txBody>
        </p:sp>
        <p:sp>
          <p:nvSpPr>
            <p:cNvPr id="48" name="Rectangle 47">
              <a:extLst>
                <a:ext uri="{FF2B5EF4-FFF2-40B4-BE49-F238E27FC236}">
                  <a16:creationId xmlns:a16="http://schemas.microsoft.com/office/drawing/2014/main" id="{F3A77EE3-4D7D-6D4B-9B7C-2EA55ACC9CB8}"/>
                </a:ext>
              </a:extLst>
            </p:cNvPr>
            <p:cNvSpPr/>
            <p:nvPr/>
          </p:nvSpPr>
          <p:spPr>
            <a:xfrm>
              <a:off x="2515756" y="770124"/>
              <a:ext cx="1236978" cy="487739"/>
            </a:xfrm>
            <a:prstGeom prst="rect">
              <a:avLst/>
            </a:prstGeom>
          </p:spPr>
          <p:txBody>
            <a:bodyPr wrap="square">
              <a:noAutofit/>
            </a:bodyPr>
            <a:lstStyle/>
            <a:p>
              <a:pPr marL="0" marR="0">
                <a:spcBef>
                  <a:spcPts val="0"/>
                </a:spcBef>
                <a:spcAft>
                  <a:spcPts val="0"/>
                </a:spcAft>
              </a:pPr>
              <a:r>
                <a:rPr lang="en-US" sz="1200" kern="1200">
                  <a:solidFill>
                    <a:srgbClr val="000000"/>
                  </a:solidFill>
                  <a:effectLst/>
                  <a:latin typeface="Arial" panose="020B0604020202020204" pitchFamily="34" charset="0"/>
                  <a:ea typeface="Calibri" panose="020F0502020204030204" pitchFamily="34" charset="0"/>
                </a:rPr>
                <a:t>Flexor digitorum superficialis</a:t>
              </a:r>
              <a:endParaRPr lang="en-US" sz="1200">
                <a:effectLst/>
                <a:latin typeface="Times New Roman" panose="02020603050405020304" pitchFamily="18" charset="0"/>
                <a:ea typeface="Times New Roman" panose="02020603050405020304" pitchFamily="18" charset="0"/>
              </a:endParaRPr>
            </a:p>
          </p:txBody>
        </p:sp>
        <p:sp>
          <p:nvSpPr>
            <p:cNvPr id="49" name="Rectangle 48">
              <a:extLst>
                <a:ext uri="{FF2B5EF4-FFF2-40B4-BE49-F238E27FC236}">
                  <a16:creationId xmlns:a16="http://schemas.microsoft.com/office/drawing/2014/main" id="{EE8232C8-4D91-5248-B37F-6CD5EE271E14}"/>
                </a:ext>
              </a:extLst>
            </p:cNvPr>
            <p:cNvSpPr/>
            <p:nvPr/>
          </p:nvSpPr>
          <p:spPr>
            <a:xfrm>
              <a:off x="0" y="1516275"/>
              <a:ext cx="1504315" cy="266700"/>
            </a:xfrm>
            <a:prstGeom prst="rect">
              <a:avLst/>
            </a:prstGeom>
          </p:spPr>
          <p:txBody>
            <a:bodyPr wrap="square">
              <a:noAutofit/>
            </a:bodyPr>
            <a:lstStyle/>
            <a:p>
              <a:pPr marL="0" marR="0">
                <a:spcBef>
                  <a:spcPts val="0"/>
                </a:spcBef>
                <a:spcAft>
                  <a:spcPts val="0"/>
                </a:spcAft>
              </a:pPr>
              <a:r>
                <a:rPr lang="en-US" sz="1200" kern="1200">
                  <a:solidFill>
                    <a:srgbClr val="000000"/>
                  </a:solidFill>
                  <a:effectLst/>
                  <a:latin typeface="Arial" panose="020B0604020202020204" pitchFamily="34" charset="0"/>
                  <a:ea typeface="Calibri" panose="020F0502020204030204" pitchFamily="34" charset="0"/>
                </a:rPr>
                <a:t>Flexor carpi radialis</a:t>
              </a:r>
              <a:endParaRPr lang="en-US" sz="1200">
                <a:effectLst/>
                <a:latin typeface="Times New Roman" panose="02020603050405020304" pitchFamily="18" charset="0"/>
                <a:ea typeface="Times New Roman" panose="02020603050405020304" pitchFamily="18" charset="0"/>
              </a:endParaRPr>
            </a:p>
          </p:txBody>
        </p:sp>
        <p:sp>
          <p:nvSpPr>
            <p:cNvPr id="50" name="Rectangle 49">
              <a:extLst>
                <a:ext uri="{FF2B5EF4-FFF2-40B4-BE49-F238E27FC236}">
                  <a16:creationId xmlns:a16="http://schemas.microsoft.com/office/drawing/2014/main" id="{7E1FFA56-18C2-F645-9932-96CCD7207B6F}"/>
                </a:ext>
              </a:extLst>
            </p:cNvPr>
            <p:cNvSpPr/>
            <p:nvPr/>
          </p:nvSpPr>
          <p:spPr>
            <a:xfrm>
              <a:off x="2883579" y="3802296"/>
              <a:ext cx="1140460" cy="266700"/>
            </a:xfrm>
            <a:prstGeom prst="rect">
              <a:avLst/>
            </a:prstGeom>
          </p:spPr>
          <p:txBody>
            <a:bodyPr wrap="square">
              <a:noAutofit/>
            </a:bodyPr>
            <a:lstStyle/>
            <a:p>
              <a:pPr marL="0" marR="0">
                <a:spcBef>
                  <a:spcPts val="0"/>
                </a:spcBef>
                <a:spcAft>
                  <a:spcPts val="0"/>
                </a:spcAft>
              </a:pPr>
              <a:r>
                <a:rPr lang="en-US" sz="1200" kern="1200">
                  <a:solidFill>
                    <a:srgbClr val="000000"/>
                  </a:solidFill>
                  <a:effectLst/>
                  <a:latin typeface="Arial" panose="020B0604020202020204" pitchFamily="34" charset="0"/>
                  <a:ea typeface="Calibri" panose="020F0502020204030204" pitchFamily="34" charset="0"/>
                </a:rPr>
                <a:t>Subscapularis </a:t>
              </a:r>
              <a:endParaRPr lang="en-US" sz="1200">
                <a:effectLst/>
                <a:latin typeface="Times New Roman" panose="02020603050405020304" pitchFamily="18" charset="0"/>
                <a:ea typeface="Times New Roman" panose="02020603050405020304" pitchFamily="18" charset="0"/>
              </a:endParaRPr>
            </a:p>
          </p:txBody>
        </p:sp>
        <p:sp>
          <p:nvSpPr>
            <p:cNvPr id="51" name="Rectangle 50">
              <a:extLst>
                <a:ext uri="{FF2B5EF4-FFF2-40B4-BE49-F238E27FC236}">
                  <a16:creationId xmlns:a16="http://schemas.microsoft.com/office/drawing/2014/main" id="{5CF65A94-3722-9C42-9DBA-8D64566C7438}"/>
                </a:ext>
              </a:extLst>
            </p:cNvPr>
            <p:cNvSpPr/>
            <p:nvPr/>
          </p:nvSpPr>
          <p:spPr>
            <a:xfrm>
              <a:off x="2601858" y="1553863"/>
              <a:ext cx="1060995" cy="466641"/>
            </a:xfrm>
            <a:prstGeom prst="rect">
              <a:avLst/>
            </a:prstGeom>
          </p:spPr>
          <p:txBody>
            <a:bodyPr wrap="square">
              <a:noAutofit/>
            </a:bodyPr>
            <a:lstStyle/>
            <a:p>
              <a:pPr marL="0" marR="0">
                <a:spcBef>
                  <a:spcPts val="0"/>
                </a:spcBef>
                <a:spcAft>
                  <a:spcPts val="0"/>
                </a:spcAft>
              </a:pPr>
              <a:r>
                <a:rPr lang="en-US" sz="1200" kern="1200">
                  <a:solidFill>
                    <a:srgbClr val="000000"/>
                  </a:solidFill>
                  <a:effectLst/>
                  <a:latin typeface="Arial" panose="020B0604020202020204" pitchFamily="34" charset="0"/>
                  <a:ea typeface="Calibri" panose="020F0502020204030204" pitchFamily="34" charset="0"/>
                </a:rPr>
                <a:t>Flexor carpi ulnaris </a:t>
              </a:r>
              <a:endParaRPr lang="en-US" sz="1200">
                <a:effectLst/>
                <a:latin typeface="Times New Roman" panose="02020603050405020304" pitchFamily="18" charset="0"/>
                <a:ea typeface="Times New Roman" panose="02020603050405020304" pitchFamily="18" charset="0"/>
              </a:endParaRPr>
            </a:p>
          </p:txBody>
        </p:sp>
        <p:sp>
          <p:nvSpPr>
            <p:cNvPr id="52" name="Rectangle 51">
              <a:extLst>
                <a:ext uri="{FF2B5EF4-FFF2-40B4-BE49-F238E27FC236}">
                  <a16:creationId xmlns:a16="http://schemas.microsoft.com/office/drawing/2014/main" id="{526BD17B-1105-324F-804B-72126C888468}"/>
                </a:ext>
              </a:extLst>
            </p:cNvPr>
            <p:cNvSpPr/>
            <p:nvPr/>
          </p:nvSpPr>
          <p:spPr>
            <a:xfrm>
              <a:off x="1108248" y="4523132"/>
              <a:ext cx="2554605" cy="266700"/>
            </a:xfrm>
            <a:prstGeom prst="rect">
              <a:avLst/>
            </a:prstGeom>
          </p:spPr>
          <p:txBody>
            <a:bodyPr wrap="square">
              <a:noAutofit/>
            </a:bodyPr>
            <a:lstStyle/>
            <a:p>
              <a:pPr marL="228600" marR="0">
                <a:spcBef>
                  <a:spcPts val="0"/>
                </a:spcBef>
                <a:spcAft>
                  <a:spcPts val="0"/>
                </a:spcAft>
              </a:pPr>
              <a:r>
                <a:rPr lang="en-US" sz="1200" b="1" kern="1200">
                  <a:solidFill>
                    <a:srgbClr val="000000"/>
                  </a:solidFill>
                  <a:effectLst/>
                  <a:latin typeface="Arial" panose="020B0604020202020204" pitchFamily="34" charset="0"/>
                  <a:ea typeface="Calibri" panose="020F0502020204030204" pitchFamily="34" charset="0"/>
                </a:rPr>
                <a:t>Anterior arm muscles to label</a:t>
              </a:r>
              <a:endParaRPr lang="en-US" sz="1200">
                <a:effectLst/>
                <a:latin typeface="Times New Roman" panose="02020603050405020304" pitchFamily="18" charset="0"/>
                <a:ea typeface="Times New Roman" panose="02020603050405020304" pitchFamily="18" charset="0"/>
              </a:endParaRPr>
            </a:p>
          </p:txBody>
        </p:sp>
      </p:gr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8748D0ED-FA35-1D46-AAE2-B0AB45EC09B5}"/>
                  </a:ext>
                </a:extLst>
              </p14:cNvPr>
              <p14:cNvContentPartPr/>
              <p14:nvPr/>
            </p14:nvContentPartPr>
            <p14:xfrm>
              <a:off x="7261987" y="3655667"/>
              <a:ext cx="1472760" cy="167400"/>
            </p14:xfrm>
          </p:contentPart>
        </mc:Choice>
        <mc:Fallback xmlns="">
          <p:pic>
            <p:nvPicPr>
              <p:cNvPr id="2" name="Ink 1">
                <a:extLst>
                  <a:ext uri="{FF2B5EF4-FFF2-40B4-BE49-F238E27FC236}">
                    <a16:creationId xmlns:a16="http://schemas.microsoft.com/office/drawing/2014/main" id="{8748D0ED-FA35-1D46-AAE2-B0AB45EC09B5}"/>
                  </a:ext>
                </a:extLst>
              </p:cNvPr>
              <p:cNvPicPr/>
              <p:nvPr/>
            </p:nvPicPr>
            <p:blipFill>
              <a:blip r:embed="rId5"/>
              <a:stretch>
                <a:fillRect/>
              </a:stretch>
            </p:blipFill>
            <p:spPr>
              <a:xfrm>
                <a:off x="7252987" y="3647027"/>
                <a:ext cx="1490400" cy="185040"/>
              </a:xfrm>
              <a:prstGeom prst="rect">
                <a:avLst/>
              </a:prstGeom>
            </p:spPr>
          </p:pic>
        </mc:Fallback>
      </mc:AlternateContent>
      <p:sp>
        <p:nvSpPr>
          <p:cNvPr id="3" name="Rectangle 1">
            <a:extLst>
              <a:ext uri="{FF2B5EF4-FFF2-40B4-BE49-F238E27FC236}">
                <a16:creationId xmlns:a16="http://schemas.microsoft.com/office/drawing/2014/main" id="{3A6DABC2-3ECF-EB70-BA4F-4ABB4CC06472}"/>
              </a:ext>
            </a:extLst>
          </p:cNvPr>
          <p:cNvSpPr>
            <a:spLocks noChangeArrowheads="1"/>
          </p:cNvSpPr>
          <p:nvPr/>
        </p:nvSpPr>
        <p:spPr bwMode="auto">
          <a:xfrm>
            <a:off x="1358929" y="6143075"/>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333333"/>
                </a:solidFill>
                <a:effectLst/>
                <a:latin typeface="Source Sans Pro" panose="020B0503030403020204" pitchFamily="34" charset="0"/>
              </a:rPr>
              <a:t>Bio141 OER Lab Manual © 2022 by H. Wangerin, P. Rodgers, G. Backus is licensed under </a:t>
            </a:r>
            <a:r>
              <a:rPr kumimoji="0" lang="en-US" altLang="en-US" sz="1200" b="0" i="0" u="none" strike="noStrike" cap="none" normalizeH="0" baseline="0">
                <a:ln>
                  <a:noFill/>
                </a:ln>
                <a:solidFill>
                  <a:srgbClr val="D14500"/>
                </a:solidFill>
                <a:effectLst/>
                <a:latin typeface="Source Sans Pro" panose="020B0503030403020204" pitchFamily="34" charset="0"/>
                <a:hlinkClick r:id="rId6"/>
              </a:rPr>
              <a:t>CC BY-NC-SA 4.0  </a:t>
            </a:r>
            <a:r>
              <a:rPr kumimoji="0" lang="en-US" altLang="en-US" sz="1200" b="0" i="0" u="none" strike="noStrike" cap="none" normalizeH="0" baseline="0">
                <a:ln>
                  <a:noFill/>
                </a:ln>
                <a:solidFill>
                  <a:srgbClr val="D14500"/>
                </a:solidFill>
                <a:effectLst/>
                <a:latin typeface="Source Sans Pro" panose="020B0503030403020204" pitchFamily="34" charset="0"/>
              </a:rPr>
              <a:t> </a:t>
            </a:r>
            <a:r>
              <a:rPr kumimoji="0" lang="en-US" altLang="en-US" sz="1600" b="0" i="0" u="none" strike="noStrike" cap="none" normalizeH="0" baseline="0">
                <a:ln>
                  <a:noFill/>
                </a:ln>
                <a:solidFill>
                  <a:srgbClr val="D14500"/>
                </a:solidFill>
                <a:effectLst/>
                <a:latin typeface="Source Sans Pro" panose="020B0503030403020204" pitchFamily="34" charset="0"/>
                <a:hlinkClick r:id="rId6"/>
              </a:rPr>
              <a:t>       </a:t>
            </a:r>
            <a:r>
              <a:rPr kumimoji="0" lang="en-US" altLang="en-US" sz="1200" b="0" i="0" u="none" strike="noStrike" cap="none" normalizeH="0" baseline="0">
                <a:ln>
                  <a:noFill/>
                </a:ln>
                <a:solidFill>
                  <a:srgbClr val="D14500"/>
                </a:solidFill>
                <a:effectLst/>
                <a:latin typeface="Source Sans Pro" panose="020B0503030403020204" pitchFamily="34" charset="0"/>
                <a:hlinkClick r:id="rId6"/>
              </a:rPr>
              <a:t>  </a:t>
            </a:r>
            <a:r>
              <a:rPr kumimoji="0" lang="en-US" altLang="en-US" sz="1600" b="0" i="0" u="none" strike="noStrike" cap="none" normalizeH="0" baseline="0">
                <a:ln>
                  <a:noFill/>
                </a:ln>
                <a:solidFill>
                  <a:srgbClr val="D14500"/>
                </a:solidFill>
                <a:effectLst/>
                <a:latin typeface="Source Sans Pro" panose="020B0503030403020204" pitchFamily="34" charset="0"/>
                <a:hlinkClick r:id="rId6"/>
              </a:rPr>
              <a:t> </a:t>
            </a:r>
            <a:r>
              <a:rPr kumimoji="0" lang="en-US" altLang="en-US" sz="1600" b="0" i="0" u="none" strike="noStrike" cap="none" normalizeH="0" baseline="0">
                <a:ln>
                  <a:noFill/>
                </a:ln>
                <a:solidFill>
                  <a:srgbClr val="D14500"/>
                </a:solidFill>
                <a:effectLst/>
                <a:latin typeface="Source Sans Pro" panose="020B0503030403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AutoShape 2">
            <a:hlinkClick r:id="rId6"/>
            <a:extLst>
              <a:ext uri="{FF2B5EF4-FFF2-40B4-BE49-F238E27FC236}">
                <a16:creationId xmlns:a16="http://schemas.microsoft.com/office/drawing/2014/main" id="{269AFD39-86FF-1613-0C9D-47FDD8631298}"/>
              </a:ext>
            </a:extLst>
          </p:cNvPr>
          <p:cNvSpPr>
            <a:spLocks noChangeAspect="1" noChangeArrowheads="1"/>
          </p:cNvSpPr>
          <p:nvPr/>
        </p:nvSpPr>
        <p:spPr bwMode="auto">
          <a:xfrm>
            <a:off x="8015317" y="6020837"/>
            <a:ext cx="2540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3">
            <a:extLst>
              <a:ext uri="{FF2B5EF4-FFF2-40B4-BE49-F238E27FC236}">
                <a16:creationId xmlns:a16="http://schemas.microsoft.com/office/drawing/2014/main" id="{57BFD8C4-C423-3164-2D60-413B6A29B622}"/>
              </a:ext>
            </a:extLst>
          </p:cNvPr>
          <p:cNvSpPr>
            <a:spLocks noChangeAspect="1" noChangeArrowheads="1"/>
          </p:cNvSpPr>
          <p:nvPr/>
        </p:nvSpPr>
        <p:spPr bwMode="auto">
          <a:xfrm>
            <a:off x="8364567" y="6020837"/>
            <a:ext cx="2540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64697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9758</TotalTime>
  <Words>616</Words>
  <Application>Microsoft Macintosh PowerPoint</Application>
  <PresentationFormat>Widescreen</PresentationFormat>
  <Paragraphs>122</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Calibri Light</vt:lpstr>
      <vt:lpstr>Arial</vt:lpstr>
      <vt:lpstr>Times New Roman</vt:lpstr>
      <vt:lpstr>Chalkduster</vt:lpstr>
      <vt:lpstr>Calibri</vt:lpstr>
      <vt:lpstr>Source Sans Pro</vt:lpstr>
      <vt:lpstr>Wingdings</vt:lpstr>
      <vt:lpstr>Office Theme</vt:lpstr>
      <vt:lpstr>Muscles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Lab Clean-Up: Before you leave be sure 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(Unit 6) and Integument (Unit 7) </dc:title>
  <cp:lastModifiedBy>Gillian Backus</cp:lastModifiedBy>
  <cp:revision>160</cp:revision>
  <dcterms:modified xsi:type="dcterms:W3CDTF">2023-03-23T17:51:56Z</dcterms:modified>
</cp:coreProperties>
</file>