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00" r:id="rId1"/>
  </p:sldMasterIdLst>
  <p:notesMasterIdLst>
    <p:notesMasterId r:id="rId32"/>
  </p:notesMasterIdLst>
  <p:sldIdLst>
    <p:sldId id="256" r:id="rId2"/>
    <p:sldId id="262" r:id="rId3"/>
    <p:sldId id="302" r:id="rId4"/>
    <p:sldId id="303" r:id="rId5"/>
    <p:sldId id="306" r:id="rId6"/>
    <p:sldId id="305" r:id="rId7"/>
    <p:sldId id="307" r:id="rId8"/>
    <p:sldId id="308" r:id="rId9"/>
    <p:sldId id="287" r:id="rId10"/>
    <p:sldId id="309" r:id="rId11"/>
    <p:sldId id="310" r:id="rId12"/>
    <p:sldId id="311" r:id="rId13"/>
    <p:sldId id="315" r:id="rId14"/>
    <p:sldId id="326" r:id="rId15"/>
    <p:sldId id="325" r:id="rId16"/>
    <p:sldId id="313" r:id="rId17"/>
    <p:sldId id="316" r:id="rId18"/>
    <p:sldId id="317" r:id="rId19"/>
    <p:sldId id="318" r:id="rId20"/>
    <p:sldId id="319" r:id="rId21"/>
    <p:sldId id="321" r:id="rId22"/>
    <p:sldId id="320" r:id="rId23"/>
    <p:sldId id="314" r:id="rId24"/>
    <p:sldId id="322" r:id="rId25"/>
    <p:sldId id="323" r:id="rId26"/>
    <p:sldId id="324" r:id="rId27"/>
    <p:sldId id="297" r:id="rId28"/>
    <p:sldId id="327" r:id="rId29"/>
    <p:sldId id="328" r:id="rId30"/>
    <p:sldId id="329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4" d="100"/>
          <a:sy n="114" d="100"/>
        </p:scale>
        <p:origin x="-9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64EB4-C37E-D84D-8634-2B42ABDB5418}" type="datetimeFigureOut">
              <a:rPr lang="en-US" smtClean="0"/>
              <a:t>1/11/15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87C462-47AD-B64C-8BDA-5B8AD124C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575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AB17-2394-2241-A98F-46FF0C8614E6}" type="datetimeFigureOut">
              <a:rPr lang="en-US" smtClean="0"/>
              <a:t>1/11/15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A6F2-1426-6D4D-B235-2AF1145FF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197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AB17-2394-2241-A98F-46FF0C8614E6}" type="datetimeFigureOut">
              <a:rPr lang="en-US" smtClean="0"/>
              <a:t>1/11/15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A6F2-1426-6D4D-B235-2AF1145FF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5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AB17-2394-2241-A98F-46FF0C8614E6}" type="datetimeFigureOut">
              <a:rPr lang="en-US" smtClean="0"/>
              <a:t>1/11/15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A6F2-1426-6D4D-B235-2AF1145FF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64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AB17-2394-2241-A98F-46FF0C8614E6}" type="datetimeFigureOut">
              <a:rPr lang="en-US" smtClean="0"/>
              <a:t>1/11/15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A6F2-1426-6D4D-B235-2AF1145FF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442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AB17-2394-2241-A98F-46FF0C8614E6}" type="datetimeFigureOut">
              <a:rPr lang="en-US" smtClean="0"/>
              <a:t>1/11/15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A6F2-1426-6D4D-B235-2AF1145FF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82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AB17-2394-2241-A98F-46FF0C8614E6}" type="datetimeFigureOut">
              <a:rPr lang="en-US" smtClean="0"/>
              <a:t>1/11/15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A6F2-1426-6D4D-B235-2AF1145FF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451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AB17-2394-2241-A98F-46FF0C8614E6}" type="datetimeFigureOut">
              <a:rPr lang="en-US" smtClean="0"/>
              <a:t>1/11/15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A6F2-1426-6D4D-B235-2AF1145FF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515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AB17-2394-2241-A98F-46FF0C8614E6}" type="datetimeFigureOut">
              <a:rPr lang="en-US" smtClean="0"/>
              <a:t>1/11/15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A6F2-1426-6D4D-B235-2AF1145FF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390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AB17-2394-2241-A98F-46FF0C8614E6}" type="datetimeFigureOut">
              <a:rPr lang="en-US" smtClean="0"/>
              <a:t>1/11/15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A6F2-1426-6D4D-B235-2AF1145FF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820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AB17-2394-2241-A98F-46FF0C8614E6}" type="datetimeFigureOut">
              <a:rPr lang="en-US" smtClean="0"/>
              <a:t>1/11/15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A6F2-1426-6D4D-B235-2AF1145FF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343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AB17-2394-2241-A98F-46FF0C8614E6}" type="datetimeFigureOut">
              <a:rPr lang="en-US" smtClean="0"/>
              <a:t>1/11/15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A6F2-1426-6D4D-B235-2AF1145FF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226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0AB17-2394-2241-A98F-46FF0C8614E6}" type="datetimeFigureOut">
              <a:rPr lang="en-US" smtClean="0"/>
              <a:t>1/11/15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AA6F2-1426-6D4D-B235-2AF1145FF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147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1" r:id="rId1"/>
    <p:sldLayoutId id="2147484202" r:id="rId2"/>
    <p:sldLayoutId id="2147484203" r:id="rId3"/>
    <p:sldLayoutId id="2147484204" r:id="rId4"/>
    <p:sldLayoutId id="2147484205" r:id="rId5"/>
    <p:sldLayoutId id="2147484206" r:id="rId6"/>
    <p:sldLayoutId id="2147484207" r:id="rId7"/>
    <p:sldLayoutId id="2147484208" r:id="rId8"/>
    <p:sldLayoutId id="2147484209" r:id="rId9"/>
    <p:sldLayoutId id="2147484210" r:id="rId10"/>
    <p:sldLayoutId id="214748421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554203" y="1223085"/>
            <a:ext cx="20356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Forces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0647" y="2343024"/>
            <a:ext cx="34156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Objectives: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367585" y="4279318"/>
            <a:ext cx="6735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Types of Forces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367584" y="3643411"/>
            <a:ext cx="6832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Newton’s Three Laws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1367585" y="3018644"/>
            <a:ext cx="7029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Definition of a Force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25339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239868" y="302319"/>
            <a:ext cx="64891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Newton’s Second Law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26766" y="1631434"/>
            <a:ext cx="4326598" cy="1077218"/>
            <a:chOff x="671598" y="3101900"/>
            <a:chExt cx="2185903" cy="1077218"/>
          </a:xfrm>
        </p:grpSpPr>
        <p:sp>
          <p:nvSpPr>
            <p:cNvPr id="22" name="Rounded Rectangle 21"/>
            <p:cNvSpPr/>
            <p:nvPr/>
          </p:nvSpPr>
          <p:spPr>
            <a:xfrm>
              <a:off x="671598" y="3139833"/>
              <a:ext cx="2185903" cy="558227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49397" y="3101900"/>
              <a:ext cx="2008104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Law of Acceleration:</a:t>
              </a:r>
              <a:endParaRPr lang="en-US" sz="3200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330954" y="2416264"/>
            <a:ext cx="684010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Net Force</a:t>
            </a:r>
            <a:r>
              <a:rPr lang="en-US" sz="3200" b="1" dirty="0" smtClean="0">
                <a:solidFill>
                  <a:srgbClr val="FF0000"/>
                </a:solidFill>
              </a:rPr>
              <a:t> = (Mass </a:t>
            </a:r>
            <a:r>
              <a:rPr lang="en-US" sz="3200" b="1" dirty="0" smtClean="0">
                <a:solidFill>
                  <a:srgbClr val="FF0000"/>
                </a:solidFill>
              </a:rPr>
              <a:t>) x (</a:t>
            </a:r>
            <a:r>
              <a:rPr lang="en-US" sz="3200" b="1" dirty="0">
                <a:solidFill>
                  <a:srgbClr val="FF0000"/>
                </a:solidFill>
              </a:rPr>
              <a:t>A</a:t>
            </a:r>
            <a:r>
              <a:rPr lang="en-US" sz="3200" b="1" dirty="0" smtClean="0">
                <a:solidFill>
                  <a:srgbClr val="FF0000"/>
                </a:solidFill>
              </a:rPr>
              <a:t>cceleration)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6765" y="3412961"/>
            <a:ext cx="84194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Q3. Find the acceleration produced by a force of 2,500 slugs applied to a mass of 20.0 kg.</a:t>
            </a:r>
            <a:endParaRPr lang="en-US" sz="3200" i="1" dirty="0"/>
          </a:p>
        </p:txBody>
      </p:sp>
      <p:grpSp>
        <p:nvGrpSpPr>
          <p:cNvPr id="18" name="Group 17"/>
          <p:cNvGrpSpPr/>
          <p:nvPr/>
        </p:nvGrpSpPr>
        <p:grpSpPr>
          <a:xfrm>
            <a:off x="983625" y="4645281"/>
            <a:ext cx="3764612" cy="754403"/>
            <a:chOff x="2517387" y="4205772"/>
            <a:chExt cx="3764612" cy="754403"/>
          </a:xfrm>
        </p:grpSpPr>
        <p:sp>
          <p:nvSpPr>
            <p:cNvPr id="24" name="TextBox 23"/>
            <p:cNvSpPr txBox="1"/>
            <p:nvPr/>
          </p:nvSpPr>
          <p:spPr>
            <a:xfrm>
              <a:off x="4291466" y="4205772"/>
              <a:ext cx="17186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Chalkboard"/>
                  <a:cs typeface="Chalkboard"/>
                </a:rPr>
                <a:t>Net Force</a:t>
              </a:r>
              <a:endParaRPr lang="en-US" dirty="0">
                <a:latin typeface="Chalkboard"/>
                <a:cs typeface="Chalkboard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829934" y="4413793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halkboard"/>
                  <a:cs typeface="Chalkboard"/>
                </a:rPr>
                <a:t>=</a:t>
              </a:r>
              <a:endParaRPr lang="en-US" dirty="0">
                <a:latin typeface="Chalkboard"/>
                <a:cs typeface="Chalkboard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589707" y="4590843"/>
              <a:ext cx="14204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halkboard"/>
                  <a:cs typeface="Chalkboard"/>
                </a:rPr>
                <a:t>M</a:t>
              </a:r>
              <a:r>
                <a:rPr lang="en-US" dirty="0" smtClean="0">
                  <a:latin typeface="Chalkboard"/>
                  <a:cs typeface="Chalkboard"/>
                </a:rPr>
                <a:t>ass</a:t>
              </a:r>
              <a:endParaRPr lang="en-US" dirty="0">
                <a:latin typeface="Chalkboard"/>
                <a:cs typeface="Chalkboard"/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4247677" y="4598459"/>
              <a:ext cx="203432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2517387" y="4390438"/>
              <a:ext cx="14411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Chalkboard"/>
                  <a:cs typeface="Chalkboard"/>
                </a:rPr>
                <a:t>A</a:t>
              </a:r>
              <a:r>
                <a:rPr lang="en-US" dirty="0" smtClean="0">
                  <a:solidFill>
                    <a:srgbClr val="FF0000"/>
                  </a:solidFill>
                  <a:latin typeface="Chalkboard"/>
                  <a:cs typeface="Chalkboard"/>
                </a:rPr>
                <a:t>cceleration</a:t>
              </a:r>
              <a:endParaRPr lang="en-US" dirty="0">
                <a:solidFill>
                  <a:srgbClr val="FF0000"/>
                </a:solidFill>
                <a:latin typeface="Chalkboard"/>
                <a:cs typeface="Chalkboard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61118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239868" y="302319"/>
            <a:ext cx="64891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Newton’s Second Law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26766" y="1631434"/>
            <a:ext cx="4326598" cy="1077218"/>
            <a:chOff x="671598" y="3101900"/>
            <a:chExt cx="2185903" cy="1077218"/>
          </a:xfrm>
        </p:grpSpPr>
        <p:sp>
          <p:nvSpPr>
            <p:cNvPr id="22" name="Rounded Rectangle 21"/>
            <p:cNvSpPr/>
            <p:nvPr/>
          </p:nvSpPr>
          <p:spPr>
            <a:xfrm>
              <a:off x="671598" y="3139833"/>
              <a:ext cx="2185903" cy="558227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49397" y="3101900"/>
              <a:ext cx="2008104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Law of Acceleration:</a:t>
              </a:r>
              <a:endParaRPr lang="en-US" sz="3200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330954" y="2416264"/>
            <a:ext cx="684010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Net Force</a:t>
            </a:r>
            <a:r>
              <a:rPr lang="en-US" sz="3200" b="1" dirty="0" smtClean="0">
                <a:solidFill>
                  <a:srgbClr val="FF0000"/>
                </a:solidFill>
              </a:rPr>
              <a:t> = (Mass </a:t>
            </a:r>
            <a:r>
              <a:rPr lang="en-US" sz="3200" b="1" dirty="0" smtClean="0">
                <a:solidFill>
                  <a:srgbClr val="FF0000"/>
                </a:solidFill>
              </a:rPr>
              <a:t>) x (</a:t>
            </a:r>
            <a:r>
              <a:rPr lang="en-US" sz="3200" b="1" dirty="0">
                <a:solidFill>
                  <a:srgbClr val="FF0000"/>
                </a:solidFill>
              </a:rPr>
              <a:t>A</a:t>
            </a:r>
            <a:r>
              <a:rPr lang="en-US" sz="3200" b="1" dirty="0" smtClean="0">
                <a:solidFill>
                  <a:srgbClr val="FF0000"/>
                </a:solidFill>
              </a:rPr>
              <a:t>cceleration)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6765" y="3412961"/>
            <a:ext cx="84194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Q3. If you apply the same force on a twice as heavy object, what would its acceleration be?</a:t>
            </a:r>
            <a:endParaRPr lang="en-US" sz="3200" i="1" dirty="0"/>
          </a:p>
        </p:txBody>
      </p:sp>
      <p:grpSp>
        <p:nvGrpSpPr>
          <p:cNvPr id="18" name="Group 17"/>
          <p:cNvGrpSpPr/>
          <p:nvPr/>
        </p:nvGrpSpPr>
        <p:grpSpPr>
          <a:xfrm>
            <a:off x="983625" y="4645281"/>
            <a:ext cx="3764612" cy="754403"/>
            <a:chOff x="2517387" y="4205772"/>
            <a:chExt cx="3764612" cy="754403"/>
          </a:xfrm>
        </p:grpSpPr>
        <p:sp>
          <p:nvSpPr>
            <p:cNvPr id="24" name="TextBox 23"/>
            <p:cNvSpPr txBox="1"/>
            <p:nvPr/>
          </p:nvSpPr>
          <p:spPr>
            <a:xfrm>
              <a:off x="4291466" y="4205772"/>
              <a:ext cx="17186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Chalkboard"/>
                  <a:cs typeface="Chalkboard"/>
                </a:rPr>
                <a:t>Net Force</a:t>
              </a:r>
              <a:endParaRPr lang="en-US" dirty="0">
                <a:latin typeface="Chalkboard"/>
                <a:cs typeface="Chalkboard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829934" y="4413793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halkboard"/>
                  <a:cs typeface="Chalkboard"/>
                </a:rPr>
                <a:t>=</a:t>
              </a:r>
              <a:endParaRPr lang="en-US" dirty="0">
                <a:latin typeface="Chalkboard"/>
                <a:cs typeface="Chalkboard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589707" y="4590843"/>
              <a:ext cx="14204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halkboard"/>
                  <a:cs typeface="Chalkboard"/>
                </a:rPr>
                <a:t>M</a:t>
              </a:r>
              <a:r>
                <a:rPr lang="en-US" dirty="0" smtClean="0">
                  <a:latin typeface="Chalkboard"/>
                  <a:cs typeface="Chalkboard"/>
                </a:rPr>
                <a:t>ass</a:t>
              </a:r>
              <a:endParaRPr lang="en-US" dirty="0">
                <a:latin typeface="Chalkboard"/>
                <a:cs typeface="Chalkboard"/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4247677" y="4598459"/>
              <a:ext cx="203432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2517387" y="4390438"/>
              <a:ext cx="14411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Chalkboard"/>
                  <a:cs typeface="Chalkboard"/>
                </a:rPr>
                <a:t>A</a:t>
              </a:r>
              <a:r>
                <a:rPr lang="en-US" dirty="0" smtClean="0">
                  <a:solidFill>
                    <a:srgbClr val="FF0000"/>
                  </a:solidFill>
                  <a:latin typeface="Chalkboard"/>
                  <a:cs typeface="Chalkboard"/>
                </a:rPr>
                <a:t>cceleration</a:t>
              </a:r>
              <a:endParaRPr lang="en-US" dirty="0">
                <a:solidFill>
                  <a:srgbClr val="FF0000"/>
                </a:solidFill>
                <a:latin typeface="Chalkboard"/>
                <a:cs typeface="Chalkboard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59094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564706" y="302319"/>
            <a:ext cx="383951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Newton’s First Law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68084" y="1175547"/>
            <a:ext cx="8148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P1. </a:t>
            </a:r>
            <a:r>
              <a:rPr lang="en-US" sz="2400" i="1" dirty="0" smtClean="0"/>
              <a:t>An SUV is going 75.0 km/h and slows down to 25.0 km/h in 8.20 s. What is its acceleration?</a:t>
            </a:r>
            <a:endParaRPr lang="en-US" sz="2400" i="1" dirty="0"/>
          </a:p>
        </p:txBody>
      </p:sp>
      <p:sp>
        <p:nvSpPr>
          <p:cNvPr id="34" name="32-Point Star 33"/>
          <p:cNvSpPr/>
          <p:nvPr/>
        </p:nvSpPr>
        <p:spPr>
          <a:xfrm>
            <a:off x="7957873" y="414478"/>
            <a:ext cx="811171" cy="811171"/>
          </a:xfrm>
          <a:prstGeom prst="star3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20 </a:t>
            </a:r>
            <a:endParaRPr lang="en-US" sz="1400" dirty="0"/>
          </a:p>
        </p:txBody>
      </p:sp>
      <p:sp>
        <p:nvSpPr>
          <p:cNvPr id="53" name="Rounded Rectangle 52"/>
          <p:cNvSpPr/>
          <p:nvPr/>
        </p:nvSpPr>
        <p:spPr>
          <a:xfrm>
            <a:off x="6274457" y="1983650"/>
            <a:ext cx="2025301" cy="558227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5090219" y="2078098"/>
            <a:ext cx="1006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Answer: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8084" y="2645520"/>
            <a:ext cx="8148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P2. </a:t>
            </a:r>
            <a:r>
              <a:rPr lang="en-US" sz="2400" i="1" dirty="0" smtClean="0"/>
              <a:t>If the SUV from the previous problem had a mass 2,000 kg, what was the net force applied on it while slowing down? </a:t>
            </a:r>
            <a:endParaRPr lang="en-US" sz="2400" i="1" dirty="0"/>
          </a:p>
        </p:txBody>
      </p:sp>
      <p:sp>
        <p:nvSpPr>
          <p:cNvPr id="8" name="Rounded Rectangle 7"/>
          <p:cNvSpPr/>
          <p:nvPr/>
        </p:nvSpPr>
        <p:spPr>
          <a:xfrm>
            <a:off x="6274457" y="3630792"/>
            <a:ext cx="2025301" cy="558227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090219" y="3725240"/>
            <a:ext cx="1006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Answer: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8084" y="4282079"/>
            <a:ext cx="814856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P3. </a:t>
            </a:r>
            <a:r>
              <a:rPr lang="en-US" sz="2400" i="1" dirty="0" smtClean="0"/>
              <a:t>A force applied to an object with mass m produces a certain acceleration, a. What will be the acceleration of twice as heavy object that you push three times as hard?</a:t>
            </a:r>
            <a:endParaRPr lang="en-US" sz="2400" i="1" dirty="0"/>
          </a:p>
        </p:txBody>
      </p:sp>
      <p:sp>
        <p:nvSpPr>
          <p:cNvPr id="11" name="Rounded Rectangle 10"/>
          <p:cNvSpPr/>
          <p:nvPr/>
        </p:nvSpPr>
        <p:spPr>
          <a:xfrm>
            <a:off x="6274457" y="5671815"/>
            <a:ext cx="2025301" cy="558227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090219" y="5766263"/>
            <a:ext cx="1006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Answer:</a:t>
            </a:r>
            <a:endParaRPr lang="en-US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3791378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602340" y="302319"/>
            <a:ext cx="57642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Gravity and Weight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75848" y="2397728"/>
            <a:ext cx="522777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… N </a:t>
            </a:r>
            <a:r>
              <a:rPr lang="en-US" sz="3200" b="1" dirty="0" smtClean="0">
                <a:solidFill>
                  <a:srgbClr val="FF0000"/>
                </a:solidFill>
              </a:rPr>
              <a:t>= (… kg </a:t>
            </a:r>
            <a:r>
              <a:rPr lang="en-US" sz="3200" b="1" dirty="0" smtClean="0">
                <a:solidFill>
                  <a:srgbClr val="FF0000"/>
                </a:solidFill>
              </a:rPr>
              <a:t>) x (9.8 m/s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3200" b="1" dirty="0" smtClean="0">
                <a:solidFill>
                  <a:srgbClr val="FF0000"/>
                </a:solidFill>
              </a:rPr>
              <a:t>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6444" y="1443534"/>
            <a:ext cx="176170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Weight</a:t>
            </a:r>
            <a:endParaRPr lang="en-US" sz="3200" b="1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2162019" y="1443534"/>
            <a:ext cx="627728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The force Earth exerts on an object</a:t>
            </a:r>
            <a:endParaRPr lang="en-US" sz="3200" b="1" i="1" dirty="0"/>
          </a:p>
        </p:txBody>
      </p:sp>
      <p:grpSp>
        <p:nvGrpSpPr>
          <p:cNvPr id="2" name="Group 1"/>
          <p:cNvGrpSpPr/>
          <p:nvPr/>
        </p:nvGrpSpPr>
        <p:grpSpPr>
          <a:xfrm>
            <a:off x="433033" y="2191466"/>
            <a:ext cx="2025301" cy="590175"/>
            <a:chOff x="-3800558" y="1757010"/>
            <a:chExt cx="2025301" cy="590175"/>
          </a:xfrm>
        </p:grpSpPr>
        <p:sp>
          <p:nvSpPr>
            <p:cNvPr id="21" name="TextBox 20"/>
            <p:cNvSpPr txBox="1"/>
            <p:nvPr/>
          </p:nvSpPr>
          <p:spPr>
            <a:xfrm>
              <a:off x="-3603765" y="1757010"/>
              <a:ext cx="163171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FF0000"/>
                  </a:solidFill>
                </a:rPr>
                <a:t>W </a:t>
              </a:r>
              <a:r>
                <a:rPr lang="en-US" sz="3200" b="1" dirty="0" smtClean="0">
                  <a:solidFill>
                    <a:srgbClr val="FF0000"/>
                  </a:solidFill>
                </a:rPr>
                <a:t>= mg</a:t>
              </a:r>
              <a:endParaRPr lang="en-US" sz="3200" b="1" dirty="0">
                <a:solidFill>
                  <a:srgbClr val="FF0000"/>
                </a:solidFill>
              </a:endParaRP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-3800558" y="1788958"/>
              <a:ext cx="2025301" cy="558227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526765" y="3847419"/>
            <a:ext cx="841948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Q4. How much is the weight of a 5.0 kg rock?</a:t>
            </a:r>
            <a:endParaRPr lang="en-US" sz="3200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2061090" y="3134904"/>
            <a:ext cx="624253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  … </a:t>
            </a:r>
            <a:r>
              <a:rPr lang="en-US" sz="3200" b="1" dirty="0" err="1" smtClean="0">
                <a:solidFill>
                  <a:srgbClr val="FF0000"/>
                </a:solidFill>
              </a:rPr>
              <a:t>lb</a:t>
            </a:r>
            <a:r>
              <a:rPr lang="en-US" sz="3200" b="1" dirty="0" smtClean="0">
                <a:solidFill>
                  <a:srgbClr val="FF0000"/>
                </a:solidFill>
              </a:rPr>
              <a:t> force </a:t>
            </a:r>
            <a:r>
              <a:rPr lang="en-US" sz="3200" b="1" dirty="0" smtClean="0">
                <a:solidFill>
                  <a:srgbClr val="FF0000"/>
                </a:solidFill>
              </a:rPr>
              <a:t>= ( … slug </a:t>
            </a:r>
            <a:r>
              <a:rPr lang="en-US" sz="3200" b="1" dirty="0" smtClean="0">
                <a:solidFill>
                  <a:srgbClr val="FF0000"/>
                </a:solidFill>
              </a:rPr>
              <a:t>) x (32.2  </a:t>
            </a:r>
            <a:r>
              <a:rPr lang="en-US" sz="3200" b="1" dirty="0" err="1" smtClean="0">
                <a:solidFill>
                  <a:srgbClr val="FF0000"/>
                </a:solidFill>
              </a:rPr>
              <a:t>ft</a:t>
            </a:r>
            <a:r>
              <a:rPr lang="en-US" sz="3200" b="1" dirty="0" smtClean="0">
                <a:solidFill>
                  <a:srgbClr val="FF0000"/>
                </a:solidFill>
              </a:rPr>
              <a:t>/s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3200" b="1" dirty="0" smtClean="0">
                <a:solidFill>
                  <a:srgbClr val="FF0000"/>
                </a:solidFill>
              </a:rPr>
              <a:t>)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328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602340" y="302319"/>
            <a:ext cx="57642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Gravity and Weight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75848" y="2397728"/>
            <a:ext cx="522777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… N </a:t>
            </a:r>
            <a:r>
              <a:rPr lang="en-US" sz="3200" b="1" dirty="0" smtClean="0">
                <a:solidFill>
                  <a:srgbClr val="FF0000"/>
                </a:solidFill>
              </a:rPr>
              <a:t>= (… kg </a:t>
            </a:r>
            <a:r>
              <a:rPr lang="en-US" sz="3200" b="1" dirty="0" smtClean="0">
                <a:solidFill>
                  <a:srgbClr val="FF0000"/>
                </a:solidFill>
              </a:rPr>
              <a:t>) x (9.8 m/s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3200" b="1" dirty="0" smtClean="0">
                <a:solidFill>
                  <a:srgbClr val="FF0000"/>
                </a:solidFill>
              </a:rPr>
              <a:t>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6444" y="1443534"/>
            <a:ext cx="176170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Weight</a:t>
            </a:r>
            <a:endParaRPr lang="en-US" sz="3200" b="1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2162019" y="1443534"/>
            <a:ext cx="627728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The force Earth exerts on an object</a:t>
            </a:r>
            <a:endParaRPr lang="en-US" sz="3200" b="1" i="1" dirty="0"/>
          </a:p>
        </p:txBody>
      </p:sp>
      <p:grpSp>
        <p:nvGrpSpPr>
          <p:cNvPr id="2" name="Group 1"/>
          <p:cNvGrpSpPr/>
          <p:nvPr/>
        </p:nvGrpSpPr>
        <p:grpSpPr>
          <a:xfrm>
            <a:off x="433033" y="2191466"/>
            <a:ext cx="2025301" cy="590175"/>
            <a:chOff x="-3800558" y="1757010"/>
            <a:chExt cx="2025301" cy="590175"/>
          </a:xfrm>
        </p:grpSpPr>
        <p:sp>
          <p:nvSpPr>
            <p:cNvPr id="21" name="TextBox 20"/>
            <p:cNvSpPr txBox="1"/>
            <p:nvPr/>
          </p:nvSpPr>
          <p:spPr>
            <a:xfrm>
              <a:off x="-3603765" y="1757010"/>
              <a:ext cx="163171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FF0000"/>
                  </a:solidFill>
                </a:rPr>
                <a:t>W </a:t>
              </a:r>
              <a:r>
                <a:rPr lang="en-US" sz="3200" b="1" dirty="0" smtClean="0">
                  <a:solidFill>
                    <a:srgbClr val="FF0000"/>
                  </a:solidFill>
                </a:rPr>
                <a:t>= mg</a:t>
              </a:r>
              <a:endParaRPr lang="en-US" sz="3200" b="1" dirty="0">
                <a:solidFill>
                  <a:srgbClr val="FF0000"/>
                </a:solidFill>
              </a:endParaRP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-3800558" y="1788958"/>
              <a:ext cx="2025301" cy="558227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526765" y="3847419"/>
            <a:ext cx="841948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Q4. How much is the weight of a 5.0 kg rock?</a:t>
            </a:r>
            <a:endParaRPr lang="en-US" sz="32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1445684" y="4521890"/>
            <a:ext cx="648672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Weight </a:t>
            </a:r>
            <a:r>
              <a:rPr lang="en-US" sz="3200" b="1" dirty="0" smtClean="0">
                <a:solidFill>
                  <a:srgbClr val="000000"/>
                </a:solidFill>
              </a:rPr>
              <a:t>= (5.0 </a:t>
            </a:r>
            <a:r>
              <a:rPr lang="en-US" sz="3200" b="1" dirty="0" smtClean="0">
                <a:solidFill>
                  <a:srgbClr val="000000"/>
                </a:solidFill>
              </a:rPr>
              <a:t>) x (9.8 m/s</a:t>
            </a:r>
            <a:r>
              <a:rPr lang="en-US" sz="3200" b="1" baseline="30000" dirty="0" smtClean="0">
                <a:solidFill>
                  <a:srgbClr val="000000"/>
                </a:solidFill>
              </a:rPr>
              <a:t>2</a:t>
            </a:r>
            <a:r>
              <a:rPr lang="en-US" sz="3200" b="1" dirty="0" smtClean="0">
                <a:solidFill>
                  <a:srgbClr val="000000"/>
                </a:solidFill>
              </a:rPr>
              <a:t>) = 49.0 N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6227" y="5218657"/>
            <a:ext cx="84194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Q5. How much is the weight of a 5.0 kg rock in slugs?</a:t>
            </a:r>
            <a:endParaRPr lang="en-US" sz="3200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2061090" y="3134904"/>
            <a:ext cx="624253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  … </a:t>
            </a:r>
            <a:r>
              <a:rPr lang="en-US" sz="3200" b="1" dirty="0" err="1" smtClean="0">
                <a:solidFill>
                  <a:srgbClr val="FF0000"/>
                </a:solidFill>
              </a:rPr>
              <a:t>lb</a:t>
            </a:r>
            <a:r>
              <a:rPr lang="en-US" sz="3200" b="1" dirty="0" smtClean="0">
                <a:solidFill>
                  <a:srgbClr val="FF0000"/>
                </a:solidFill>
              </a:rPr>
              <a:t> force </a:t>
            </a:r>
            <a:r>
              <a:rPr lang="en-US" sz="3200" b="1" dirty="0" smtClean="0">
                <a:solidFill>
                  <a:srgbClr val="FF0000"/>
                </a:solidFill>
              </a:rPr>
              <a:t>= ( … slug </a:t>
            </a:r>
            <a:r>
              <a:rPr lang="en-US" sz="3200" b="1" dirty="0" smtClean="0">
                <a:solidFill>
                  <a:srgbClr val="FF0000"/>
                </a:solidFill>
              </a:rPr>
              <a:t>) x (32.2  </a:t>
            </a:r>
            <a:r>
              <a:rPr lang="en-US" sz="3200" b="1" dirty="0" err="1" smtClean="0">
                <a:solidFill>
                  <a:srgbClr val="FF0000"/>
                </a:solidFill>
              </a:rPr>
              <a:t>ft</a:t>
            </a:r>
            <a:r>
              <a:rPr lang="en-US" sz="3200" b="1" dirty="0" smtClean="0">
                <a:solidFill>
                  <a:srgbClr val="FF0000"/>
                </a:solidFill>
              </a:rPr>
              <a:t>/s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3200" b="1" dirty="0" smtClean="0">
                <a:solidFill>
                  <a:srgbClr val="FF0000"/>
                </a:solidFill>
              </a:rPr>
              <a:t>)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269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735952" y="302319"/>
            <a:ext cx="349702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Gravity Problems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68084" y="1242387"/>
            <a:ext cx="8148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P1. </a:t>
            </a:r>
            <a:r>
              <a:rPr lang="en-US" sz="2400" i="1" dirty="0"/>
              <a:t>F</a:t>
            </a:r>
            <a:r>
              <a:rPr lang="en-US" sz="2400" i="1" dirty="0" smtClean="0"/>
              <a:t>ind the weight of a 1350-kg automobile.</a:t>
            </a:r>
            <a:endParaRPr lang="en-US" sz="2400" i="1" dirty="0"/>
          </a:p>
        </p:txBody>
      </p:sp>
      <p:sp>
        <p:nvSpPr>
          <p:cNvPr id="34" name="32-Point Star 33"/>
          <p:cNvSpPr/>
          <p:nvPr/>
        </p:nvSpPr>
        <p:spPr>
          <a:xfrm>
            <a:off x="7957873" y="414478"/>
            <a:ext cx="1054844" cy="1054844"/>
          </a:xfrm>
          <a:prstGeom prst="star3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20</a:t>
            </a:r>
            <a:endParaRPr lang="en-US" sz="1400" dirty="0"/>
          </a:p>
        </p:txBody>
      </p:sp>
      <p:sp>
        <p:nvSpPr>
          <p:cNvPr id="53" name="Rounded Rectangle 52"/>
          <p:cNvSpPr/>
          <p:nvPr/>
        </p:nvSpPr>
        <p:spPr>
          <a:xfrm>
            <a:off x="6274457" y="1883390"/>
            <a:ext cx="2025301" cy="558227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5090219" y="1977838"/>
            <a:ext cx="1006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Answer: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8084" y="2678940"/>
            <a:ext cx="8148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P2. </a:t>
            </a:r>
            <a:r>
              <a:rPr lang="en-US" sz="2400" i="1" dirty="0" smtClean="0"/>
              <a:t>Find the weight of 10.0-slug object.</a:t>
            </a:r>
            <a:endParaRPr lang="en-US" sz="2400" i="1" dirty="0"/>
          </a:p>
        </p:txBody>
      </p:sp>
      <p:sp>
        <p:nvSpPr>
          <p:cNvPr id="8" name="Rounded Rectangle 7"/>
          <p:cNvSpPr/>
          <p:nvPr/>
        </p:nvSpPr>
        <p:spPr>
          <a:xfrm>
            <a:off x="6274457" y="3274312"/>
            <a:ext cx="2025301" cy="558227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090219" y="3368760"/>
            <a:ext cx="1006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Answer: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8084" y="5281571"/>
            <a:ext cx="8148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P4. </a:t>
            </a:r>
            <a:r>
              <a:rPr lang="en-US" sz="2400" i="1" dirty="0" smtClean="0"/>
              <a:t>What is the mass in slugs of a 20,000-N automobile?</a:t>
            </a:r>
            <a:endParaRPr lang="en-US" sz="2400" i="1" dirty="0"/>
          </a:p>
        </p:txBody>
      </p:sp>
      <p:sp>
        <p:nvSpPr>
          <p:cNvPr id="11" name="Rounded Rectangle 10"/>
          <p:cNvSpPr/>
          <p:nvPr/>
        </p:nvSpPr>
        <p:spPr>
          <a:xfrm>
            <a:off x="6274457" y="5783215"/>
            <a:ext cx="2025301" cy="558227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090219" y="5877663"/>
            <a:ext cx="1006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Answer: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8084" y="4082090"/>
            <a:ext cx="8148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P3. </a:t>
            </a:r>
            <a:r>
              <a:rPr lang="en-US" sz="2400" i="1" dirty="0" smtClean="0"/>
              <a:t>Wha</a:t>
            </a:r>
            <a:r>
              <a:rPr lang="en-US" sz="2400" i="1" dirty="0" smtClean="0"/>
              <a:t>t is the mass of a 20,000-N automobile?</a:t>
            </a:r>
            <a:endParaRPr lang="en-US" sz="2400" i="1" dirty="0"/>
          </a:p>
        </p:txBody>
      </p:sp>
      <p:sp>
        <p:nvSpPr>
          <p:cNvPr id="15" name="Rounded Rectangle 14"/>
          <p:cNvSpPr/>
          <p:nvPr/>
        </p:nvSpPr>
        <p:spPr>
          <a:xfrm>
            <a:off x="6274457" y="4646291"/>
            <a:ext cx="2025301" cy="558227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090219" y="4740739"/>
            <a:ext cx="1006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Answer:</a:t>
            </a:r>
            <a:endParaRPr lang="en-US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446851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841742" y="302319"/>
            <a:ext cx="52854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Normal Force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Half Frame 8"/>
          <p:cNvSpPr/>
          <p:nvPr/>
        </p:nvSpPr>
        <p:spPr>
          <a:xfrm>
            <a:off x="1136385" y="3419935"/>
            <a:ext cx="1437193" cy="490155"/>
          </a:xfrm>
          <a:prstGeom prst="half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Half Frame 9"/>
          <p:cNvSpPr/>
          <p:nvPr/>
        </p:nvSpPr>
        <p:spPr>
          <a:xfrm flipH="1">
            <a:off x="1660016" y="3419935"/>
            <a:ext cx="1437193" cy="490155"/>
          </a:xfrm>
          <a:prstGeom prst="half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459475" y="3030038"/>
            <a:ext cx="1247795" cy="3898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1960819" y="3241689"/>
            <a:ext cx="222821" cy="1414773"/>
          </a:xfrm>
          <a:prstGeom prst="downArrow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249452" y="4340742"/>
            <a:ext cx="14029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Weight </a:t>
            </a:r>
            <a:r>
              <a:rPr lang="en-US" b="1" dirty="0">
                <a:solidFill>
                  <a:srgbClr val="FF0000"/>
                </a:solidFill>
              </a:rPr>
              <a:t>= mg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633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841742" y="302319"/>
            <a:ext cx="52854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Normal Force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Half Frame 1"/>
          <p:cNvSpPr/>
          <p:nvPr/>
        </p:nvSpPr>
        <p:spPr>
          <a:xfrm>
            <a:off x="1136385" y="3419935"/>
            <a:ext cx="1437193" cy="490155"/>
          </a:xfrm>
          <a:prstGeom prst="half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Half Frame 3"/>
          <p:cNvSpPr/>
          <p:nvPr/>
        </p:nvSpPr>
        <p:spPr>
          <a:xfrm flipH="1">
            <a:off x="1660016" y="3419935"/>
            <a:ext cx="1437193" cy="490155"/>
          </a:xfrm>
          <a:prstGeom prst="half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59475" y="3030038"/>
            <a:ext cx="1247795" cy="3898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1960819" y="3241689"/>
            <a:ext cx="222821" cy="1414773"/>
          </a:xfrm>
          <a:prstGeom prst="downArrow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49452" y="4340742"/>
            <a:ext cx="14029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Weight </a:t>
            </a:r>
            <a:r>
              <a:rPr lang="en-US" b="1" dirty="0">
                <a:solidFill>
                  <a:srgbClr val="FF0000"/>
                </a:solidFill>
              </a:rPr>
              <a:t>= mg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Up Arrow 8"/>
          <p:cNvSpPr/>
          <p:nvPr/>
        </p:nvSpPr>
        <p:spPr>
          <a:xfrm>
            <a:off x="1960819" y="1893790"/>
            <a:ext cx="222821" cy="1526145"/>
          </a:xfrm>
          <a:prstGeom prst="upArrow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249452" y="1709124"/>
            <a:ext cx="1479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3"/>
                </a:solidFill>
              </a:rPr>
              <a:t>Normal Force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68632" y="1601402"/>
            <a:ext cx="378579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Normal Force</a:t>
            </a:r>
            <a:endParaRPr lang="en-US" sz="3200" b="1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4487978" y="2236818"/>
            <a:ext cx="43914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Pushes AWAY from the contact surface</a:t>
            </a:r>
            <a:endParaRPr 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1452770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841742" y="302319"/>
            <a:ext cx="52854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Normal Force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Half Frame 1"/>
          <p:cNvSpPr/>
          <p:nvPr/>
        </p:nvSpPr>
        <p:spPr>
          <a:xfrm>
            <a:off x="1136385" y="3419935"/>
            <a:ext cx="1437193" cy="490155"/>
          </a:xfrm>
          <a:prstGeom prst="half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Half Frame 3"/>
          <p:cNvSpPr/>
          <p:nvPr/>
        </p:nvSpPr>
        <p:spPr>
          <a:xfrm flipH="1">
            <a:off x="1660016" y="3419935"/>
            <a:ext cx="1437193" cy="490155"/>
          </a:xfrm>
          <a:prstGeom prst="half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59475" y="3030038"/>
            <a:ext cx="1247795" cy="3898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1960819" y="3241689"/>
            <a:ext cx="222821" cy="1414773"/>
          </a:xfrm>
          <a:prstGeom prst="downArrow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49452" y="4340742"/>
            <a:ext cx="14029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Weight </a:t>
            </a:r>
            <a:r>
              <a:rPr lang="en-US" b="1" dirty="0">
                <a:solidFill>
                  <a:srgbClr val="FF0000"/>
                </a:solidFill>
              </a:rPr>
              <a:t>= mg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Up Arrow 8"/>
          <p:cNvSpPr/>
          <p:nvPr/>
        </p:nvSpPr>
        <p:spPr>
          <a:xfrm>
            <a:off x="1960819" y="1893790"/>
            <a:ext cx="222821" cy="1526145"/>
          </a:xfrm>
          <a:prstGeom prst="upArrow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249452" y="1709124"/>
            <a:ext cx="1479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3"/>
                </a:solidFill>
              </a:rPr>
              <a:t>Normal Force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68632" y="1601402"/>
            <a:ext cx="378579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Normal Force</a:t>
            </a:r>
            <a:endParaRPr lang="en-US" sz="3200" b="1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4487978" y="2236818"/>
            <a:ext cx="43914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Pushes AWAY from the contact surface</a:t>
            </a:r>
            <a:endParaRPr lang="en-US" sz="3200" b="1" i="1" dirty="0"/>
          </a:p>
        </p:txBody>
      </p:sp>
      <p:pic>
        <p:nvPicPr>
          <p:cNvPr id="3" name="Picture 2" descr="Screen shot 2015-01-13 at 2.05.24 PM.png"/>
          <p:cNvPicPr>
            <a:picLocks noChangeAspect="1"/>
          </p:cNvPicPr>
          <p:nvPr/>
        </p:nvPicPr>
        <p:blipFill>
          <a:blip r:embed="rId2"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2345" y="3866961"/>
            <a:ext cx="2607940" cy="1579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439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841742" y="302319"/>
            <a:ext cx="52854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Normal Force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Half Frame 1"/>
          <p:cNvSpPr/>
          <p:nvPr/>
        </p:nvSpPr>
        <p:spPr>
          <a:xfrm>
            <a:off x="1136385" y="3419935"/>
            <a:ext cx="1437193" cy="490155"/>
          </a:xfrm>
          <a:prstGeom prst="half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Half Frame 3"/>
          <p:cNvSpPr/>
          <p:nvPr/>
        </p:nvSpPr>
        <p:spPr>
          <a:xfrm flipH="1">
            <a:off x="1660016" y="3419935"/>
            <a:ext cx="1437193" cy="490155"/>
          </a:xfrm>
          <a:prstGeom prst="half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59475" y="3030038"/>
            <a:ext cx="1247795" cy="3898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1960819" y="3241689"/>
            <a:ext cx="222821" cy="1414773"/>
          </a:xfrm>
          <a:prstGeom prst="downArrow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49452" y="4340742"/>
            <a:ext cx="14029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Weight </a:t>
            </a:r>
            <a:r>
              <a:rPr lang="en-US" b="1" dirty="0">
                <a:solidFill>
                  <a:srgbClr val="FF0000"/>
                </a:solidFill>
              </a:rPr>
              <a:t>= mg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Up Arrow 8"/>
          <p:cNvSpPr/>
          <p:nvPr/>
        </p:nvSpPr>
        <p:spPr>
          <a:xfrm>
            <a:off x="1960819" y="1893790"/>
            <a:ext cx="222821" cy="1526145"/>
          </a:xfrm>
          <a:prstGeom prst="upArrow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249452" y="1709124"/>
            <a:ext cx="1479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3"/>
                </a:solidFill>
              </a:rPr>
              <a:t>Normal Force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68632" y="1601402"/>
            <a:ext cx="378579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Normal Force</a:t>
            </a:r>
            <a:endParaRPr lang="en-US" sz="3200" b="1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4487978" y="2236818"/>
            <a:ext cx="43914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Pushes AWAY from the contact surface</a:t>
            </a:r>
            <a:endParaRPr lang="en-US" sz="3200" b="1" i="1" dirty="0"/>
          </a:p>
        </p:txBody>
      </p:sp>
      <p:pic>
        <p:nvPicPr>
          <p:cNvPr id="3" name="Picture 2" descr="Screen shot 2015-01-13 at 2.05.24 PM.png"/>
          <p:cNvPicPr>
            <a:picLocks noChangeAspect="1"/>
          </p:cNvPicPr>
          <p:nvPr/>
        </p:nvPicPr>
        <p:blipFill>
          <a:blip r:embed="rId2"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2345" y="3866961"/>
            <a:ext cx="2607940" cy="1579001"/>
          </a:xfrm>
          <a:prstGeom prst="rect">
            <a:avLst/>
          </a:prstGeom>
        </p:spPr>
      </p:pic>
      <p:sp>
        <p:nvSpPr>
          <p:cNvPr id="15" name="Up Arrow 14"/>
          <p:cNvSpPr/>
          <p:nvPr/>
        </p:nvSpPr>
        <p:spPr>
          <a:xfrm>
            <a:off x="5099015" y="3183929"/>
            <a:ext cx="222821" cy="1526145"/>
          </a:xfrm>
          <a:prstGeom prst="upArrow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Screen shot 2015-01-13 at 2.09.20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5669" y="4081742"/>
            <a:ext cx="1573732" cy="2401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869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024837" y="302319"/>
            <a:ext cx="49192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What is a Force?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26766" y="1631434"/>
            <a:ext cx="1278081" cy="596160"/>
            <a:chOff x="671598" y="3101900"/>
            <a:chExt cx="2185903" cy="596160"/>
          </a:xfrm>
        </p:grpSpPr>
        <p:sp>
          <p:nvSpPr>
            <p:cNvPr id="22" name="Rounded Rectangle 21"/>
            <p:cNvSpPr/>
            <p:nvPr/>
          </p:nvSpPr>
          <p:spPr>
            <a:xfrm>
              <a:off x="671598" y="3139833"/>
              <a:ext cx="2185903" cy="558227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49397" y="3101900"/>
              <a:ext cx="2008104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Force</a:t>
              </a:r>
              <a:endParaRPr lang="en-US" sz="3200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2216939" y="1818684"/>
            <a:ext cx="589373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Interaction between TWO objects</a:t>
            </a:r>
            <a:endParaRPr lang="en-US" sz="3200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2216939" y="2594917"/>
            <a:ext cx="589373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Magnitude (Newton, Dyne, slug)</a:t>
            </a:r>
            <a:endParaRPr lang="en-US" sz="3200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2216939" y="3338997"/>
            <a:ext cx="589373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Direction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497752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841742" y="302319"/>
            <a:ext cx="52854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Normal Force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Half Frame 1"/>
          <p:cNvSpPr/>
          <p:nvPr/>
        </p:nvSpPr>
        <p:spPr>
          <a:xfrm>
            <a:off x="1136385" y="3419935"/>
            <a:ext cx="1437193" cy="490155"/>
          </a:xfrm>
          <a:prstGeom prst="half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Half Frame 3"/>
          <p:cNvSpPr/>
          <p:nvPr/>
        </p:nvSpPr>
        <p:spPr>
          <a:xfrm flipH="1">
            <a:off x="1660016" y="3419935"/>
            <a:ext cx="1437193" cy="490155"/>
          </a:xfrm>
          <a:prstGeom prst="half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59475" y="3030038"/>
            <a:ext cx="1247795" cy="3898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1960819" y="3241689"/>
            <a:ext cx="222821" cy="1414773"/>
          </a:xfrm>
          <a:prstGeom prst="downArrow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49452" y="4340742"/>
            <a:ext cx="14029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Weight </a:t>
            </a:r>
            <a:r>
              <a:rPr lang="en-US" b="1" dirty="0">
                <a:solidFill>
                  <a:srgbClr val="FF0000"/>
                </a:solidFill>
              </a:rPr>
              <a:t>= mg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Up Arrow 8"/>
          <p:cNvSpPr/>
          <p:nvPr/>
        </p:nvSpPr>
        <p:spPr>
          <a:xfrm>
            <a:off x="1960819" y="1893790"/>
            <a:ext cx="222821" cy="1526145"/>
          </a:xfrm>
          <a:prstGeom prst="upArrow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249452" y="1709124"/>
            <a:ext cx="1479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3"/>
                </a:solidFill>
              </a:rPr>
              <a:t>Normal Force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68632" y="1601402"/>
            <a:ext cx="378579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Normal Force</a:t>
            </a:r>
            <a:endParaRPr lang="en-US" sz="3200" b="1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4487978" y="2236818"/>
            <a:ext cx="43914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Pushes AWAY from the contact surface</a:t>
            </a:r>
            <a:endParaRPr lang="en-US" sz="3200" b="1" i="1" dirty="0"/>
          </a:p>
        </p:txBody>
      </p:sp>
      <p:pic>
        <p:nvPicPr>
          <p:cNvPr id="3" name="Picture 2" descr="Screen shot 2015-01-13 at 2.05.24 PM.png"/>
          <p:cNvPicPr>
            <a:picLocks noChangeAspect="1"/>
          </p:cNvPicPr>
          <p:nvPr/>
        </p:nvPicPr>
        <p:blipFill>
          <a:blip r:embed="rId2"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2345" y="3866961"/>
            <a:ext cx="2607940" cy="1579001"/>
          </a:xfrm>
          <a:prstGeom prst="rect">
            <a:avLst/>
          </a:prstGeom>
        </p:spPr>
      </p:pic>
      <p:sp>
        <p:nvSpPr>
          <p:cNvPr id="15" name="Up Arrow 14"/>
          <p:cNvSpPr/>
          <p:nvPr/>
        </p:nvSpPr>
        <p:spPr>
          <a:xfrm>
            <a:off x="5099015" y="3183929"/>
            <a:ext cx="222821" cy="1526145"/>
          </a:xfrm>
          <a:prstGeom prst="upArrow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Screen shot 2015-01-13 at 2.09.20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5669" y="4081742"/>
            <a:ext cx="1573732" cy="2401680"/>
          </a:xfrm>
          <a:prstGeom prst="rect">
            <a:avLst/>
          </a:prstGeom>
        </p:spPr>
      </p:pic>
      <p:sp>
        <p:nvSpPr>
          <p:cNvPr id="10" name="Left Arrow 9"/>
          <p:cNvSpPr/>
          <p:nvPr/>
        </p:nvSpPr>
        <p:spPr>
          <a:xfrm>
            <a:off x="6896297" y="4890415"/>
            <a:ext cx="1286014" cy="256217"/>
          </a:xfrm>
          <a:prstGeom prst="leftArrow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 descr="Screen shot 2015-01-13 at 2.08.17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625" y="3318399"/>
            <a:ext cx="1923290" cy="1958989"/>
          </a:xfrm>
          <a:prstGeom prst="rect">
            <a:avLst/>
          </a:prstGeom>
        </p:spPr>
      </p:pic>
      <p:sp>
        <p:nvSpPr>
          <p:cNvPr id="22" name="Up Arrow 21"/>
          <p:cNvSpPr/>
          <p:nvPr/>
        </p:nvSpPr>
        <p:spPr>
          <a:xfrm>
            <a:off x="7743014" y="5277388"/>
            <a:ext cx="222821" cy="1206034"/>
          </a:xfrm>
          <a:prstGeom prst="upArrow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260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841742" y="302319"/>
            <a:ext cx="52854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Normal Force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Half Frame 1"/>
          <p:cNvSpPr/>
          <p:nvPr/>
        </p:nvSpPr>
        <p:spPr>
          <a:xfrm>
            <a:off x="1136385" y="3419935"/>
            <a:ext cx="1437193" cy="490155"/>
          </a:xfrm>
          <a:prstGeom prst="half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Half Frame 3"/>
          <p:cNvSpPr/>
          <p:nvPr/>
        </p:nvSpPr>
        <p:spPr>
          <a:xfrm flipH="1">
            <a:off x="1660016" y="3419935"/>
            <a:ext cx="1437193" cy="490155"/>
          </a:xfrm>
          <a:prstGeom prst="half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59475" y="3030038"/>
            <a:ext cx="1247795" cy="3898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1960819" y="3241689"/>
            <a:ext cx="222821" cy="1414773"/>
          </a:xfrm>
          <a:prstGeom prst="downArrow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49452" y="4340742"/>
            <a:ext cx="14029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Weight </a:t>
            </a:r>
            <a:r>
              <a:rPr lang="en-US" b="1" dirty="0">
                <a:solidFill>
                  <a:srgbClr val="FF0000"/>
                </a:solidFill>
              </a:rPr>
              <a:t>= mg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Up Arrow 8"/>
          <p:cNvSpPr/>
          <p:nvPr/>
        </p:nvSpPr>
        <p:spPr>
          <a:xfrm>
            <a:off x="1960819" y="1893790"/>
            <a:ext cx="222821" cy="1526145"/>
          </a:xfrm>
          <a:prstGeom prst="upArrow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249452" y="1709124"/>
            <a:ext cx="1479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3"/>
                </a:solidFill>
              </a:rPr>
              <a:t>Normal Force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68632" y="1601402"/>
            <a:ext cx="378579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Normal Force</a:t>
            </a:r>
            <a:endParaRPr lang="en-US" sz="3200" b="1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4487978" y="2236818"/>
            <a:ext cx="43914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Pushes AWAY from the contact surface</a:t>
            </a:r>
            <a:endParaRPr lang="en-US" sz="3200" b="1" i="1" dirty="0"/>
          </a:p>
        </p:txBody>
      </p:sp>
      <p:pic>
        <p:nvPicPr>
          <p:cNvPr id="3" name="Picture 2" descr="Screen shot 2015-01-13 at 2.05.24 PM.png"/>
          <p:cNvPicPr>
            <a:picLocks noChangeAspect="1"/>
          </p:cNvPicPr>
          <p:nvPr/>
        </p:nvPicPr>
        <p:blipFill>
          <a:blip r:embed="rId2"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2345" y="3866961"/>
            <a:ext cx="2607940" cy="1579001"/>
          </a:xfrm>
          <a:prstGeom prst="rect">
            <a:avLst/>
          </a:prstGeom>
        </p:spPr>
      </p:pic>
      <p:sp>
        <p:nvSpPr>
          <p:cNvPr id="15" name="Up Arrow 14"/>
          <p:cNvSpPr/>
          <p:nvPr/>
        </p:nvSpPr>
        <p:spPr>
          <a:xfrm>
            <a:off x="5099015" y="3183929"/>
            <a:ext cx="222821" cy="1526145"/>
          </a:xfrm>
          <a:prstGeom prst="upArrow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Screen shot 2015-01-13 at 2.09.20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5669" y="4081742"/>
            <a:ext cx="1573732" cy="2401680"/>
          </a:xfrm>
          <a:prstGeom prst="rect">
            <a:avLst/>
          </a:prstGeom>
        </p:spPr>
      </p:pic>
      <p:pic>
        <p:nvPicPr>
          <p:cNvPr id="21" name="Picture 20" descr="Screen shot 2015-01-13 at 2.08.17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625" y="3318399"/>
            <a:ext cx="1923290" cy="1958989"/>
          </a:xfrm>
          <a:prstGeom prst="rect">
            <a:avLst/>
          </a:prstGeom>
        </p:spPr>
      </p:pic>
      <p:sp>
        <p:nvSpPr>
          <p:cNvPr id="18" name="Up Arrow 17"/>
          <p:cNvSpPr/>
          <p:nvPr/>
        </p:nvSpPr>
        <p:spPr>
          <a:xfrm>
            <a:off x="2572542" y="3103888"/>
            <a:ext cx="222821" cy="1526145"/>
          </a:xfrm>
          <a:prstGeom prst="upArrow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 descr="Screen shot 2015-01-13 at 2.11.32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325" y="4754633"/>
            <a:ext cx="3022600" cy="1803400"/>
          </a:xfrm>
          <a:prstGeom prst="rect">
            <a:avLst/>
          </a:prstGeom>
        </p:spPr>
      </p:pic>
      <p:sp>
        <p:nvSpPr>
          <p:cNvPr id="19" name="Left Arrow 18"/>
          <p:cNvSpPr/>
          <p:nvPr/>
        </p:nvSpPr>
        <p:spPr>
          <a:xfrm>
            <a:off x="6896297" y="4890415"/>
            <a:ext cx="1286014" cy="256217"/>
          </a:xfrm>
          <a:prstGeom prst="leftArrow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Up Arrow 21"/>
          <p:cNvSpPr/>
          <p:nvPr/>
        </p:nvSpPr>
        <p:spPr>
          <a:xfrm>
            <a:off x="7743014" y="5277388"/>
            <a:ext cx="222821" cy="1206034"/>
          </a:xfrm>
          <a:prstGeom prst="upArrow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080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841742" y="302319"/>
            <a:ext cx="52854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Normal Force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Half Frame 1"/>
          <p:cNvSpPr/>
          <p:nvPr/>
        </p:nvSpPr>
        <p:spPr>
          <a:xfrm>
            <a:off x="1136385" y="3419935"/>
            <a:ext cx="1437193" cy="490155"/>
          </a:xfrm>
          <a:prstGeom prst="half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Half Frame 3"/>
          <p:cNvSpPr/>
          <p:nvPr/>
        </p:nvSpPr>
        <p:spPr>
          <a:xfrm flipH="1">
            <a:off x="1660016" y="3419935"/>
            <a:ext cx="1437193" cy="490155"/>
          </a:xfrm>
          <a:prstGeom prst="half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59475" y="3030038"/>
            <a:ext cx="1247795" cy="3898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1960819" y="3241689"/>
            <a:ext cx="222821" cy="1414773"/>
          </a:xfrm>
          <a:prstGeom prst="downArrow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49452" y="4340742"/>
            <a:ext cx="14029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Weight </a:t>
            </a:r>
            <a:r>
              <a:rPr lang="en-US" b="1" dirty="0">
                <a:solidFill>
                  <a:srgbClr val="FF0000"/>
                </a:solidFill>
              </a:rPr>
              <a:t>= mg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Up Arrow 8"/>
          <p:cNvSpPr/>
          <p:nvPr/>
        </p:nvSpPr>
        <p:spPr>
          <a:xfrm>
            <a:off x="1960819" y="1893790"/>
            <a:ext cx="222821" cy="1526145"/>
          </a:xfrm>
          <a:prstGeom prst="upArrow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249452" y="1709124"/>
            <a:ext cx="1479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3"/>
                </a:solidFill>
              </a:rPr>
              <a:t>Normal Force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68632" y="1601402"/>
            <a:ext cx="378579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Normal Force</a:t>
            </a:r>
            <a:endParaRPr lang="en-US" sz="3200" b="1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4487978" y="2236818"/>
            <a:ext cx="43914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Pushes AWAY from the contact surface</a:t>
            </a:r>
            <a:endParaRPr lang="en-US" sz="3200" b="1" i="1" dirty="0"/>
          </a:p>
        </p:txBody>
      </p:sp>
      <p:pic>
        <p:nvPicPr>
          <p:cNvPr id="3" name="Picture 2" descr="Screen shot 2015-01-13 at 2.05.24 PM.png"/>
          <p:cNvPicPr>
            <a:picLocks noChangeAspect="1"/>
          </p:cNvPicPr>
          <p:nvPr/>
        </p:nvPicPr>
        <p:blipFill>
          <a:blip r:embed="rId2"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2345" y="3866961"/>
            <a:ext cx="2607940" cy="1579001"/>
          </a:xfrm>
          <a:prstGeom prst="rect">
            <a:avLst/>
          </a:prstGeom>
        </p:spPr>
      </p:pic>
      <p:sp>
        <p:nvSpPr>
          <p:cNvPr id="15" name="Up Arrow 14"/>
          <p:cNvSpPr/>
          <p:nvPr/>
        </p:nvSpPr>
        <p:spPr>
          <a:xfrm>
            <a:off x="5099015" y="3183929"/>
            <a:ext cx="222821" cy="1526145"/>
          </a:xfrm>
          <a:prstGeom prst="upArrow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Screen shot 2015-01-13 at 2.09.20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5669" y="4081742"/>
            <a:ext cx="1573732" cy="2401680"/>
          </a:xfrm>
          <a:prstGeom prst="rect">
            <a:avLst/>
          </a:prstGeom>
        </p:spPr>
      </p:pic>
      <p:pic>
        <p:nvPicPr>
          <p:cNvPr id="17" name="Picture 16" descr="Screen shot 2015-01-13 at 2.08.17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625" y="3318399"/>
            <a:ext cx="1923290" cy="1958989"/>
          </a:xfrm>
          <a:prstGeom prst="rect">
            <a:avLst/>
          </a:prstGeom>
        </p:spPr>
      </p:pic>
      <p:sp>
        <p:nvSpPr>
          <p:cNvPr id="18" name="Up Arrow 17"/>
          <p:cNvSpPr/>
          <p:nvPr/>
        </p:nvSpPr>
        <p:spPr>
          <a:xfrm>
            <a:off x="2572542" y="3103888"/>
            <a:ext cx="222821" cy="1526145"/>
          </a:xfrm>
          <a:prstGeom prst="upArrow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 descr="Screen shot 2015-01-13 at 2.11.32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325" y="4754633"/>
            <a:ext cx="3022600" cy="1803400"/>
          </a:xfrm>
          <a:prstGeom prst="rect">
            <a:avLst/>
          </a:prstGeom>
        </p:spPr>
      </p:pic>
      <p:sp>
        <p:nvSpPr>
          <p:cNvPr id="21" name="Down Arrow 20"/>
          <p:cNvSpPr/>
          <p:nvPr/>
        </p:nvSpPr>
        <p:spPr>
          <a:xfrm>
            <a:off x="1511326" y="5826167"/>
            <a:ext cx="148690" cy="1031833"/>
          </a:xfrm>
          <a:prstGeom prst="downArrow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Left Arrow 21"/>
          <p:cNvSpPr/>
          <p:nvPr/>
        </p:nvSpPr>
        <p:spPr>
          <a:xfrm>
            <a:off x="6896297" y="4890415"/>
            <a:ext cx="1286014" cy="256217"/>
          </a:xfrm>
          <a:prstGeom prst="leftArrow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Up Arrow 22"/>
          <p:cNvSpPr/>
          <p:nvPr/>
        </p:nvSpPr>
        <p:spPr>
          <a:xfrm>
            <a:off x="7743014" y="5277388"/>
            <a:ext cx="222821" cy="1206034"/>
          </a:xfrm>
          <a:prstGeom prst="upArrow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32-Point Star 23"/>
          <p:cNvSpPr/>
          <p:nvPr/>
        </p:nvSpPr>
        <p:spPr>
          <a:xfrm>
            <a:off x="7957873" y="414478"/>
            <a:ext cx="1054844" cy="1054844"/>
          </a:xfrm>
          <a:prstGeom prst="star3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567564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305524" y="302319"/>
            <a:ext cx="23578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Friction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68632" y="1601402"/>
            <a:ext cx="378579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Friction</a:t>
            </a:r>
            <a:endParaRPr lang="en-US" sz="32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4487978" y="2236818"/>
            <a:ext cx="43914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Opposing the SLIDING motion</a:t>
            </a:r>
            <a:endParaRPr lang="en-US" sz="3200" b="1" i="1" dirty="0"/>
          </a:p>
        </p:txBody>
      </p:sp>
      <p:pic>
        <p:nvPicPr>
          <p:cNvPr id="2" name="Picture 1" descr="Screen shot 2015-01-14 at 1.31.5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513" y="1513474"/>
            <a:ext cx="3250704" cy="1345407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1158667" y="1826943"/>
            <a:ext cx="105839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45300" y="1169026"/>
            <a:ext cx="14831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rgbClr val="FF0000"/>
                </a:solidFill>
              </a:rPr>
              <a:t>velocity</a:t>
            </a:r>
            <a:endParaRPr lang="en-US" sz="2800" b="1" i="1" dirty="0">
              <a:solidFill>
                <a:srgbClr val="FF0000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1838270" y="2186178"/>
            <a:ext cx="991552" cy="183892"/>
          </a:xfrm>
          <a:prstGeom prst="rightArrow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56513" y="3491973"/>
            <a:ext cx="841948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Q6. Does the bottom surface experience friction?</a:t>
            </a:r>
            <a:endParaRPr lang="en-US" sz="3200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2217065" y="1687096"/>
            <a:ext cx="1483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3366FF"/>
                </a:solidFill>
              </a:rPr>
              <a:t>Friction</a:t>
            </a:r>
            <a:endParaRPr lang="en-US" sz="2400" b="1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923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305524" y="302319"/>
            <a:ext cx="23578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Friction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68632" y="1601402"/>
            <a:ext cx="378579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Friction</a:t>
            </a:r>
            <a:endParaRPr lang="en-US" sz="32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4487978" y="2236818"/>
            <a:ext cx="43914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Opposing the SLIDING motion</a:t>
            </a:r>
            <a:endParaRPr lang="en-US" sz="3200" b="1" i="1" dirty="0"/>
          </a:p>
        </p:txBody>
      </p:sp>
      <p:pic>
        <p:nvPicPr>
          <p:cNvPr id="2" name="Picture 1" descr="Screen shot 2015-01-14 at 1.31.5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513" y="1513474"/>
            <a:ext cx="3250704" cy="1345407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1158667" y="1826943"/>
            <a:ext cx="105839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45300" y="1169026"/>
            <a:ext cx="14831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rgbClr val="FF0000"/>
                </a:solidFill>
              </a:rPr>
              <a:t>velocity</a:t>
            </a:r>
            <a:endParaRPr lang="en-US" sz="2800" b="1" i="1" dirty="0">
              <a:solidFill>
                <a:srgbClr val="FF0000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1838270" y="2186178"/>
            <a:ext cx="991552" cy="183892"/>
          </a:xfrm>
          <a:prstGeom prst="rightArrow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56513" y="3491973"/>
            <a:ext cx="841948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Q6. Does the bottom surface experience friction?</a:t>
            </a:r>
            <a:endParaRPr lang="en-US" sz="3200" i="1" dirty="0"/>
          </a:p>
        </p:txBody>
      </p:sp>
      <p:sp>
        <p:nvSpPr>
          <p:cNvPr id="5" name="Left Arrow 4"/>
          <p:cNvSpPr/>
          <p:nvPr/>
        </p:nvSpPr>
        <p:spPr>
          <a:xfrm>
            <a:off x="928280" y="2556523"/>
            <a:ext cx="909990" cy="177937"/>
          </a:xfrm>
          <a:prstGeom prst="leftArrow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18736" y="4076749"/>
            <a:ext cx="76704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Yes! Only in the opposite direction. </a:t>
            </a:r>
            <a:endParaRPr lang="en-US" sz="2800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2217065" y="1687096"/>
            <a:ext cx="1483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3366FF"/>
                </a:solidFill>
              </a:rPr>
              <a:t>Friction</a:t>
            </a:r>
            <a:endParaRPr lang="en-US" sz="2400" b="1" dirty="0">
              <a:solidFill>
                <a:srgbClr val="3366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4492" y="4668498"/>
            <a:ext cx="287222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rgbClr val="FF0000"/>
                </a:solidFill>
              </a:rPr>
              <a:t>Static Friction</a:t>
            </a:r>
            <a:endParaRPr lang="en-US" sz="3200" b="1" i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71111" y="4665491"/>
            <a:ext cx="371808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rgbClr val="FF0000"/>
                </a:solidFill>
              </a:rPr>
              <a:t>Kinetic Friction</a:t>
            </a:r>
            <a:endParaRPr lang="en-US" sz="3200" b="1" i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4492" y="5250267"/>
            <a:ext cx="37857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Friction when there IS NO sliding</a:t>
            </a:r>
            <a:endParaRPr lang="en-US" sz="3200" b="1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4603402" y="5253274"/>
            <a:ext cx="37857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Friction when there </a:t>
            </a:r>
            <a:r>
              <a:rPr lang="en-US" sz="3200" b="1" i="1" dirty="0" smtClean="0"/>
              <a:t>IS</a:t>
            </a:r>
            <a:r>
              <a:rPr lang="en-US" sz="3200" b="1" i="1" dirty="0" smtClean="0"/>
              <a:t> sliding</a:t>
            </a:r>
            <a:endParaRPr 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835680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665892" y="302319"/>
            <a:ext cx="76371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Normal Force and Friction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00240" y="1282642"/>
            <a:ext cx="5125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Kinetic Friction</a:t>
            </a:r>
            <a:endParaRPr lang="en-US" sz="2800" b="1" i="1" dirty="0"/>
          </a:p>
        </p:txBody>
      </p:sp>
      <p:pic>
        <p:nvPicPr>
          <p:cNvPr id="2" name="Picture 1" descr="Screen shot 2015-01-14 at 1.31.5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513" y="1513474"/>
            <a:ext cx="3250704" cy="1345407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1838270" y="2186178"/>
            <a:ext cx="991552" cy="183892"/>
          </a:xfrm>
          <a:prstGeom prst="rightArrow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17065" y="1687096"/>
            <a:ext cx="1483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3366FF"/>
                </a:solidFill>
              </a:rPr>
              <a:t>Friction</a:t>
            </a:r>
            <a:endParaRPr lang="en-US" sz="2400" b="1" dirty="0">
              <a:solidFill>
                <a:srgbClr val="3366FF"/>
              </a:solidFill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928280" y="2556523"/>
            <a:ext cx="909990" cy="177937"/>
          </a:xfrm>
          <a:prstGeom prst="leftArrow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Up Arrow 18"/>
          <p:cNvSpPr/>
          <p:nvPr/>
        </p:nvSpPr>
        <p:spPr>
          <a:xfrm>
            <a:off x="1737998" y="929173"/>
            <a:ext cx="222821" cy="1526145"/>
          </a:xfrm>
          <a:prstGeom prst="upArrow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02450" y="1144142"/>
            <a:ext cx="16221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accent3"/>
                </a:solidFill>
              </a:rPr>
              <a:t>Normal Force</a:t>
            </a:r>
            <a:endParaRPr lang="en-US" sz="2000" b="1" dirty="0">
              <a:solidFill>
                <a:schemeClr val="accent3"/>
              </a:solidFill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247647"/>
              </p:ext>
            </p:extLst>
          </p:nvPr>
        </p:nvGraphicFramePr>
        <p:xfrm>
          <a:off x="356513" y="4191745"/>
          <a:ext cx="7946505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48835"/>
                <a:gridCol w="2648835"/>
                <a:gridCol w="264883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Material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Static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Kinetic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Steel on steel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Steel on</a:t>
                      </a:r>
                      <a:r>
                        <a:rPr lang="en-US" baseline="0" dirty="0" smtClean="0"/>
                        <a:t> steel (lubricated)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Hardwood</a:t>
                      </a:r>
                      <a:r>
                        <a:rPr lang="en-US" baseline="0" dirty="0" smtClean="0"/>
                        <a:t> on hardwood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Rubber on dry concrete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Rubber on wet concrete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2" name="Group 21"/>
          <p:cNvGrpSpPr/>
          <p:nvPr/>
        </p:nvGrpSpPr>
        <p:grpSpPr>
          <a:xfrm>
            <a:off x="3799090" y="1839956"/>
            <a:ext cx="5026461" cy="737213"/>
            <a:chOff x="3631537" y="1583059"/>
            <a:chExt cx="5026461" cy="737213"/>
          </a:xfrm>
        </p:grpSpPr>
        <p:sp>
          <p:nvSpPr>
            <p:cNvPr id="16" name="TextBox 15"/>
            <p:cNvSpPr txBox="1"/>
            <p:nvPr/>
          </p:nvSpPr>
          <p:spPr>
            <a:xfrm>
              <a:off x="3631537" y="1658736"/>
              <a:ext cx="14831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i="1" dirty="0" smtClean="0">
                  <a:solidFill>
                    <a:srgbClr val="FF0000"/>
                  </a:solidFill>
                </a:rPr>
                <a:t>Friction</a:t>
              </a:r>
              <a:endParaRPr lang="en-US" sz="2800" b="1" i="1" dirty="0">
                <a:solidFill>
                  <a:srgbClr val="FF0000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114713" y="1643374"/>
              <a:ext cx="5226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i="1" dirty="0" smtClean="0">
                  <a:solidFill>
                    <a:srgbClr val="FF0000"/>
                  </a:solidFill>
                </a:rPr>
                <a:t>=</a:t>
              </a:r>
              <a:endParaRPr lang="en-US" sz="2800" b="1" i="1" dirty="0">
                <a:solidFill>
                  <a:srgbClr val="FF0000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637362" y="1643374"/>
              <a:ext cx="293150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i="1" dirty="0" smtClean="0">
                  <a:solidFill>
                    <a:srgbClr val="FF0000"/>
                  </a:solidFill>
                </a:rPr>
                <a:t>μ</a:t>
              </a:r>
              <a:r>
                <a:rPr lang="en-US" sz="2800" b="1" i="1" dirty="0" smtClean="0">
                  <a:solidFill>
                    <a:srgbClr val="FF0000"/>
                  </a:solidFill>
                </a:rPr>
                <a:t> (Normal Force) </a:t>
              </a:r>
              <a:endParaRPr lang="en-US" sz="2800" b="1" i="1" dirty="0">
                <a:solidFill>
                  <a:srgbClr val="FF0000"/>
                </a:solidFill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3700240" y="1583059"/>
              <a:ext cx="4957758" cy="737213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3799090" y="3265310"/>
            <a:ext cx="51805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</a:rPr>
              <a:t>Between 0 and </a:t>
            </a:r>
            <a:r>
              <a:rPr lang="en-US" sz="2800" b="1" i="1" dirty="0">
                <a:solidFill>
                  <a:srgbClr val="FF0000"/>
                </a:solidFill>
              </a:rPr>
              <a:t>μ (Normal Force)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799090" y="2742090"/>
            <a:ext cx="5125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Static Friction</a:t>
            </a:r>
            <a:endParaRPr lang="en-US" sz="2800" b="1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356513" y="3557697"/>
            <a:ext cx="5125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coefficient of friction: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33264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767873" y="302319"/>
            <a:ext cx="54331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Friction: Examples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68084" y="1242387"/>
            <a:ext cx="8148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Q7</a:t>
            </a:r>
            <a:r>
              <a:rPr lang="en-US" sz="2400" i="1" dirty="0" smtClean="0"/>
              <a:t>. While you are </a:t>
            </a:r>
            <a:r>
              <a:rPr lang="en-US" sz="2400" i="1" dirty="0" smtClean="0"/>
              <a:t>driving your car on a dry road, </a:t>
            </a:r>
            <a:r>
              <a:rPr lang="en-US" sz="2400" i="1" dirty="0"/>
              <a:t>t</a:t>
            </a:r>
            <a:r>
              <a:rPr lang="en-US" sz="2400" i="1" dirty="0" smtClean="0"/>
              <a:t>here is a friction between the tires and th</a:t>
            </a:r>
            <a:r>
              <a:rPr lang="en-US" sz="2400" i="1" dirty="0" smtClean="0"/>
              <a:t>e road. Is it static or kinetic?</a:t>
            </a:r>
            <a:endParaRPr lang="en-US" sz="2400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468084" y="3533647"/>
            <a:ext cx="8148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Q8</a:t>
            </a:r>
            <a:r>
              <a:rPr lang="en-US" sz="2400" i="1" dirty="0" smtClean="0"/>
              <a:t>. In which direction is that frictional force exerted by the road on your tires?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083953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149205" y="302319"/>
            <a:ext cx="667051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Friction</a:t>
            </a: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&amp; Normal Force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Problems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68084" y="1242387"/>
            <a:ext cx="8148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P1. </a:t>
            </a:r>
            <a:r>
              <a:rPr lang="en-US" sz="2400" i="1" dirty="0" smtClean="0"/>
              <a:t>A box slides along the floor. If the normal force on it is 100 </a:t>
            </a:r>
            <a:r>
              <a:rPr lang="en-US" sz="2400" i="1" dirty="0" err="1" smtClean="0"/>
              <a:t>lb</a:t>
            </a:r>
            <a:r>
              <a:rPr lang="en-US" sz="2400" i="1" dirty="0" smtClean="0"/>
              <a:t> force, and μ is 0.1, what is the frictional force?</a:t>
            </a:r>
            <a:endParaRPr lang="en-US" sz="2400" i="1" dirty="0"/>
          </a:p>
        </p:txBody>
      </p:sp>
      <p:sp>
        <p:nvSpPr>
          <p:cNvPr id="34" name="32-Point Star 33"/>
          <p:cNvSpPr/>
          <p:nvPr/>
        </p:nvSpPr>
        <p:spPr>
          <a:xfrm>
            <a:off x="7957873" y="414478"/>
            <a:ext cx="1054844" cy="1054844"/>
          </a:xfrm>
          <a:prstGeom prst="star3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20</a:t>
            </a:r>
            <a:endParaRPr lang="en-US" sz="1400" dirty="0"/>
          </a:p>
        </p:txBody>
      </p:sp>
      <p:sp>
        <p:nvSpPr>
          <p:cNvPr id="53" name="Rounded Rectangle 52"/>
          <p:cNvSpPr/>
          <p:nvPr/>
        </p:nvSpPr>
        <p:spPr>
          <a:xfrm>
            <a:off x="6274457" y="1972510"/>
            <a:ext cx="2025301" cy="558227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5090219" y="2111518"/>
            <a:ext cx="1006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Answer: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8084" y="2511840"/>
            <a:ext cx="8148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P2. </a:t>
            </a:r>
            <a:r>
              <a:rPr lang="en-US" sz="2400" i="1" dirty="0" smtClean="0"/>
              <a:t>A bo</a:t>
            </a:r>
            <a:r>
              <a:rPr lang="en-US" sz="2400" i="1" dirty="0" smtClean="0"/>
              <a:t>x sits on the horizontal floor. If the normal force on it is 100 </a:t>
            </a:r>
            <a:r>
              <a:rPr lang="en-US" sz="2400" i="1" dirty="0" err="1" smtClean="0"/>
              <a:t>lb</a:t>
            </a:r>
            <a:r>
              <a:rPr lang="en-US" sz="2400" i="1" dirty="0" smtClean="0"/>
              <a:t> force, and μ is 0.2, what is the frictional force?</a:t>
            </a:r>
            <a:r>
              <a:rPr lang="en-US" sz="2400" i="1" dirty="0" smtClean="0"/>
              <a:t> </a:t>
            </a:r>
            <a:endParaRPr lang="en-US" sz="2400" i="1" dirty="0"/>
          </a:p>
        </p:txBody>
      </p:sp>
      <p:sp>
        <p:nvSpPr>
          <p:cNvPr id="8" name="Rounded Rectangle 7"/>
          <p:cNvSpPr/>
          <p:nvPr/>
        </p:nvSpPr>
        <p:spPr>
          <a:xfrm>
            <a:off x="6274457" y="3452552"/>
            <a:ext cx="2025301" cy="558227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090219" y="3547000"/>
            <a:ext cx="1006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Answer: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8084" y="4023307"/>
            <a:ext cx="8148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P3. A 2.0 kg box slides along a rough surface. </a:t>
            </a:r>
            <a:r>
              <a:rPr lang="en-US" sz="2400" i="1" dirty="0" smtClean="0"/>
              <a:t>(a) </a:t>
            </a:r>
            <a:r>
              <a:rPr lang="en-US" sz="2400" i="1" dirty="0" smtClean="0"/>
              <a:t>Draw the forces that act on it? (b) How much is the Normal force?</a:t>
            </a:r>
            <a:endParaRPr lang="en-US" sz="2400" i="1" dirty="0"/>
          </a:p>
        </p:txBody>
      </p:sp>
      <p:sp>
        <p:nvSpPr>
          <p:cNvPr id="18" name="Rectangle 17"/>
          <p:cNvSpPr/>
          <p:nvPr/>
        </p:nvSpPr>
        <p:spPr>
          <a:xfrm>
            <a:off x="1893975" y="5322183"/>
            <a:ext cx="724167" cy="48170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1047257" y="5803888"/>
            <a:ext cx="261814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952373" y="5402851"/>
            <a:ext cx="71302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6426857" y="5525388"/>
            <a:ext cx="2025301" cy="558227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5242619" y="5619836"/>
            <a:ext cx="1006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Answer:</a:t>
            </a:r>
            <a:endParaRPr lang="en-US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538514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529308" y="302319"/>
            <a:ext cx="59102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Newton’s Third Law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26766" y="1631434"/>
            <a:ext cx="4364146" cy="1077218"/>
            <a:chOff x="671598" y="3101900"/>
            <a:chExt cx="2185903" cy="1077218"/>
          </a:xfrm>
        </p:grpSpPr>
        <p:sp>
          <p:nvSpPr>
            <p:cNvPr id="22" name="Rounded Rectangle 21"/>
            <p:cNvSpPr/>
            <p:nvPr/>
          </p:nvSpPr>
          <p:spPr>
            <a:xfrm>
              <a:off x="671598" y="3139833"/>
              <a:ext cx="2185903" cy="558227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49397" y="3101900"/>
              <a:ext cx="2008104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Action and Reaction</a:t>
              </a:r>
              <a:endParaRPr lang="en-US" sz="3200" dirty="0"/>
            </a:p>
          </p:txBody>
        </p:sp>
      </p:grpSp>
      <p:pic>
        <p:nvPicPr>
          <p:cNvPr id="4" name="Picture 3" descr="Screen shot 2015-01-16 at 11.51.12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842" y="3063464"/>
            <a:ext cx="2260600" cy="33147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582471" y="2255504"/>
            <a:ext cx="799729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You cannot push without being pushed back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650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529308" y="302319"/>
            <a:ext cx="59102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Newton’s Third Law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26766" y="1631434"/>
            <a:ext cx="4364146" cy="1077218"/>
            <a:chOff x="671598" y="3101900"/>
            <a:chExt cx="2185903" cy="1077218"/>
          </a:xfrm>
        </p:grpSpPr>
        <p:sp>
          <p:nvSpPr>
            <p:cNvPr id="22" name="Rounded Rectangle 21"/>
            <p:cNvSpPr/>
            <p:nvPr/>
          </p:nvSpPr>
          <p:spPr>
            <a:xfrm>
              <a:off x="671598" y="3139833"/>
              <a:ext cx="2185903" cy="558227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49397" y="3101900"/>
              <a:ext cx="2008104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Action and Reaction</a:t>
              </a:r>
              <a:endParaRPr lang="en-US" sz="3200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582471" y="2255504"/>
            <a:ext cx="799729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You cannot push without being pushed back</a:t>
            </a:r>
            <a:endParaRPr lang="en-US" sz="3200" b="1" dirty="0">
              <a:solidFill>
                <a:srgbClr val="FF0000"/>
              </a:solidFill>
            </a:endParaRPr>
          </a:p>
        </p:txBody>
      </p:sp>
      <p:pic>
        <p:nvPicPr>
          <p:cNvPr id="4" name="Picture 3" descr="Screen shot 2015-01-16 at 11.51.12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842" y="3063464"/>
            <a:ext cx="2260600" cy="3314700"/>
          </a:xfrm>
          <a:prstGeom prst="rect">
            <a:avLst/>
          </a:prstGeom>
        </p:spPr>
      </p:pic>
      <p:pic>
        <p:nvPicPr>
          <p:cNvPr id="9" name="Picture 8" descr="Screen shot 2015-01-16 at 11.53.00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026" y="3230562"/>
            <a:ext cx="3898900" cy="273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563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024837" y="302319"/>
            <a:ext cx="49192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What is a Force?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26766" y="1631434"/>
            <a:ext cx="1278081" cy="596160"/>
            <a:chOff x="671598" y="3101900"/>
            <a:chExt cx="2185903" cy="596160"/>
          </a:xfrm>
        </p:grpSpPr>
        <p:sp>
          <p:nvSpPr>
            <p:cNvPr id="22" name="Rounded Rectangle 21"/>
            <p:cNvSpPr/>
            <p:nvPr/>
          </p:nvSpPr>
          <p:spPr>
            <a:xfrm>
              <a:off x="671598" y="3139833"/>
              <a:ext cx="2185903" cy="558227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49397" y="3101900"/>
              <a:ext cx="2008104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Force</a:t>
              </a:r>
              <a:endParaRPr lang="en-US" sz="3200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2216939" y="1818684"/>
            <a:ext cx="589373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Interaction between TWO objects</a:t>
            </a:r>
            <a:endParaRPr lang="en-US" sz="3200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2216938" y="2594917"/>
            <a:ext cx="639507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Magnitude (Newton, Dyne, slug)</a:t>
            </a:r>
            <a:endParaRPr lang="en-US" sz="3200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2216939" y="3338997"/>
            <a:ext cx="589373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Direction</a:t>
            </a:r>
            <a:endParaRPr lang="en-US" sz="3200" i="1" dirty="0"/>
          </a:p>
        </p:txBody>
      </p:sp>
      <p:grpSp>
        <p:nvGrpSpPr>
          <p:cNvPr id="15" name="Group 14"/>
          <p:cNvGrpSpPr/>
          <p:nvPr/>
        </p:nvGrpSpPr>
        <p:grpSpPr>
          <a:xfrm>
            <a:off x="330103" y="4125779"/>
            <a:ext cx="3773671" cy="596160"/>
            <a:chOff x="671598" y="3101900"/>
            <a:chExt cx="2185903" cy="596160"/>
          </a:xfrm>
        </p:grpSpPr>
        <p:sp>
          <p:nvSpPr>
            <p:cNvPr id="16" name="Rounded Rectangle 15"/>
            <p:cNvSpPr/>
            <p:nvPr/>
          </p:nvSpPr>
          <p:spPr>
            <a:xfrm>
              <a:off x="671598" y="3139833"/>
              <a:ext cx="2185903" cy="558227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20544" y="3101900"/>
              <a:ext cx="2136957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Review of Motion:</a:t>
              </a:r>
              <a:endParaRPr lang="en-US" sz="3200" dirty="0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024836" y="4934295"/>
            <a:ext cx="647576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Speed: How fast an object is moving</a:t>
            </a:r>
            <a:endParaRPr lang="en-US" sz="3200" i="1" dirty="0"/>
          </a:p>
        </p:txBody>
      </p:sp>
      <p:sp>
        <p:nvSpPr>
          <p:cNvPr id="21" name="TextBox 20"/>
          <p:cNvSpPr txBox="1"/>
          <p:nvPr/>
        </p:nvSpPr>
        <p:spPr>
          <a:xfrm>
            <a:off x="2035977" y="5686762"/>
            <a:ext cx="646462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Direction: In what direction </a:t>
            </a:r>
            <a:r>
              <a:rPr lang="en-US" sz="3200" i="1" dirty="0" smtClean="0"/>
              <a:t>is moving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4140782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529308" y="302319"/>
            <a:ext cx="59102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Newton’s Third Law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26766" y="1631434"/>
            <a:ext cx="4364146" cy="1077218"/>
            <a:chOff x="671598" y="3101900"/>
            <a:chExt cx="2185903" cy="1077218"/>
          </a:xfrm>
        </p:grpSpPr>
        <p:sp>
          <p:nvSpPr>
            <p:cNvPr id="22" name="Rounded Rectangle 21"/>
            <p:cNvSpPr/>
            <p:nvPr/>
          </p:nvSpPr>
          <p:spPr>
            <a:xfrm>
              <a:off x="671598" y="3139833"/>
              <a:ext cx="2185903" cy="558227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49397" y="3101900"/>
              <a:ext cx="2008104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Action and Reaction</a:t>
              </a:r>
              <a:endParaRPr lang="en-US" sz="3200" dirty="0"/>
            </a:p>
          </p:txBody>
        </p:sp>
      </p:grpSp>
      <p:pic>
        <p:nvPicPr>
          <p:cNvPr id="4" name="Picture 3" descr="Screen shot 2015-01-16 at 11.51.12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842" y="3063464"/>
            <a:ext cx="2260600" cy="3314700"/>
          </a:xfrm>
          <a:prstGeom prst="rect">
            <a:avLst/>
          </a:prstGeom>
        </p:spPr>
      </p:pic>
      <p:pic>
        <p:nvPicPr>
          <p:cNvPr id="2" name="Picture 1" descr="Screen shot 2015-01-16 at 11.53.00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026" y="3230562"/>
            <a:ext cx="3898900" cy="2730500"/>
          </a:xfrm>
          <a:prstGeom prst="rect">
            <a:avLst/>
          </a:prstGeom>
        </p:spPr>
      </p:pic>
      <p:pic>
        <p:nvPicPr>
          <p:cNvPr id="5" name="Picture 4" descr="Screen shot 2015-01-16 at 11.53.24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1926" y="4489378"/>
            <a:ext cx="2795321" cy="186610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82471" y="2255504"/>
            <a:ext cx="799729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You cannot push without being pushed back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495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655261" y="302319"/>
            <a:ext cx="56583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Newton’s First Law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26766" y="1631434"/>
            <a:ext cx="3662261" cy="596160"/>
            <a:chOff x="671598" y="3101900"/>
            <a:chExt cx="2185903" cy="596160"/>
          </a:xfrm>
        </p:grpSpPr>
        <p:sp>
          <p:nvSpPr>
            <p:cNvPr id="22" name="Rounded Rectangle 21"/>
            <p:cNvSpPr/>
            <p:nvPr/>
          </p:nvSpPr>
          <p:spPr>
            <a:xfrm>
              <a:off x="671598" y="3139833"/>
              <a:ext cx="2185903" cy="558227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49397" y="3101900"/>
              <a:ext cx="2008104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Law of Inertia:</a:t>
              </a:r>
              <a:endParaRPr lang="en-US" sz="3200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582471" y="2478688"/>
            <a:ext cx="79972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You need a force to change the motion of an object.</a:t>
            </a:r>
            <a:endParaRPr lang="en-US" sz="3200" b="1" dirty="0">
              <a:solidFill>
                <a:srgbClr val="FF0000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824240" y="1396597"/>
            <a:ext cx="2978782" cy="830997"/>
            <a:chOff x="5076183" y="1474484"/>
            <a:chExt cx="2978782" cy="830997"/>
          </a:xfrm>
        </p:grpSpPr>
        <p:sp>
          <p:nvSpPr>
            <p:cNvPr id="14" name="Rounded Rectangle 13"/>
            <p:cNvSpPr/>
            <p:nvPr/>
          </p:nvSpPr>
          <p:spPr>
            <a:xfrm>
              <a:off x="5076183" y="1493268"/>
              <a:ext cx="2978782" cy="812213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142883" y="1474484"/>
              <a:ext cx="281181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Motion: 	</a:t>
              </a:r>
              <a:r>
                <a:rPr lang="en-US" sz="2400" dirty="0" smtClean="0"/>
                <a:t>Speed</a:t>
              </a:r>
            </a:p>
            <a:p>
              <a:r>
                <a:rPr lang="en-US" sz="2400" dirty="0"/>
                <a:t>	</a:t>
              </a:r>
              <a:r>
                <a:rPr lang="en-US" sz="2400" dirty="0" smtClean="0"/>
                <a:t>		Direction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4073151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655261" y="302319"/>
            <a:ext cx="56583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Newton’s First Law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26766" y="1631434"/>
            <a:ext cx="3662261" cy="596160"/>
            <a:chOff x="671598" y="3101900"/>
            <a:chExt cx="2185903" cy="596160"/>
          </a:xfrm>
        </p:grpSpPr>
        <p:sp>
          <p:nvSpPr>
            <p:cNvPr id="22" name="Rounded Rectangle 21"/>
            <p:cNvSpPr/>
            <p:nvPr/>
          </p:nvSpPr>
          <p:spPr>
            <a:xfrm>
              <a:off x="671598" y="3139833"/>
              <a:ext cx="2185903" cy="558227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49397" y="3101900"/>
              <a:ext cx="2008104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Law of Inertia:</a:t>
              </a:r>
              <a:endParaRPr lang="en-US" sz="3200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582471" y="2478688"/>
            <a:ext cx="79972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You need a force to change the motion of an object.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6766" y="3646899"/>
            <a:ext cx="81759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Q1. You get in your car, turn the engine on and begin to move. Is there a force applied?</a:t>
            </a:r>
            <a:endParaRPr lang="en-US" sz="3200" i="1" dirty="0"/>
          </a:p>
        </p:txBody>
      </p:sp>
      <p:grpSp>
        <p:nvGrpSpPr>
          <p:cNvPr id="2" name="Group 1"/>
          <p:cNvGrpSpPr/>
          <p:nvPr/>
        </p:nvGrpSpPr>
        <p:grpSpPr>
          <a:xfrm>
            <a:off x="5824240" y="1396597"/>
            <a:ext cx="2978782" cy="830997"/>
            <a:chOff x="5076183" y="1474484"/>
            <a:chExt cx="2978782" cy="830997"/>
          </a:xfrm>
        </p:grpSpPr>
        <p:sp>
          <p:nvSpPr>
            <p:cNvPr id="14" name="Rounded Rectangle 13"/>
            <p:cNvSpPr/>
            <p:nvPr/>
          </p:nvSpPr>
          <p:spPr>
            <a:xfrm>
              <a:off x="5076183" y="1493268"/>
              <a:ext cx="2978782" cy="812213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142883" y="1474484"/>
              <a:ext cx="281181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Motion: 	</a:t>
              </a:r>
              <a:r>
                <a:rPr lang="en-US" sz="2400" dirty="0" smtClean="0"/>
                <a:t>Speed</a:t>
              </a:r>
            </a:p>
            <a:p>
              <a:r>
                <a:rPr lang="en-US" sz="2400" dirty="0"/>
                <a:t>	</a:t>
              </a:r>
              <a:r>
                <a:rPr lang="en-US" sz="2400" dirty="0" smtClean="0"/>
                <a:t>		Direction</a:t>
              </a:r>
              <a:endParaRPr lang="en-US" sz="2400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197138" y="5087947"/>
            <a:ext cx="2978782" cy="830997"/>
            <a:chOff x="5076183" y="1474484"/>
            <a:chExt cx="2978782" cy="830997"/>
          </a:xfrm>
        </p:grpSpPr>
        <p:sp>
          <p:nvSpPr>
            <p:cNvPr id="20" name="Rounded Rectangle 19"/>
            <p:cNvSpPr/>
            <p:nvPr/>
          </p:nvSpPr>
          <p:spPr>
            <a:xfrm>
              <a:off x="5076183" y="1493268"/>
              <a:ext cx="2978782" cy="812213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142883" y="1474484"/>
              <a:ext cx="281181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Motion: 	</a:t>
              </a:r>
              <a:r>
                <a:rPr lang="en-US" sz="2400" dirty="0" smtClean="0"/>
                <a:t>Speed</a:t>
              </a:r>
            </a:p>
            <a:p>
              <a:r>
                <a:rPr lang="en-US" sz="2400" dirty="0"/>
                <a:t>	</a:t>
              </a:r>
              <a:r>
                <a:rPr lang="en-US" sz="2400" dirty="0" smtClean="0"/>
                <a:t>		Direction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65526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655261" y="302319"/>
            <a:ext cx="56583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Newton’s First Law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26766" y="1631434"/>
            <a:ext cx="3662261" cy="596160"/>
            <a:chOff x="671598" y="3101900"/>
            <a:chExt cx="2185903" cy="596160"/>
          </a:xfrm>
        </p:grpSpPr>
        <p:sp>
          <p:nvSpPr>
            <p:cNvPr id="22" name="Rounded Rectangle 21"/>
            <p:cNvSpPr/>
            <p:nvPr/>
          </p:nvSpPr>
          <p:spPr>
            <a:xfrm>
              <a:off x="671598" y="3139833"/>
              <a:ext cx="2185903" cy="558227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49397" y="3101900"/>
              <a:ext cx="2008104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Law of Inertia:</a:t>
              </a:r>
              <a:endParaRPr lang="en-US" sz="3200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582471" y="2478688"/>
            <a:ext cx="79972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You need a force to change the motion of an object.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6766" y="3646899"/>
            <a:ext cx="81759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Q1. You get in your car, turn the engine on and begin to move. Is there a force applied?</a:t>
            </a:r>
            <a:endParaRPr lang="en-US" sz="3200" i="1" dirty="0"/>
          </a:p>
        </p:txBody>
      </p:sp>
      <p:grpSp>
        <p:nvGrpSpPr>
          <p:cNvPr id="2" name="Group 1"/>
          <p:cNvGrpSpPr/>
          <p:nvPr/>
        </p:nvGrpSpPr>
        <p:grpSpPr>
          <a:xfrm>
            <a:off x="5824240" y="1396597"/>
            <a:ext cx="2978782" cy="830997"/>
            <a:chOff x="5076183" y="1474484"/>
            <a:chExt cx="2978782" cy="830997"/>
          </a:xfrm>
        </p:grpSpPr>
        <p:sp>
          <p:nvSpPr>
            <p:cNvPr id="14" name="Rounded Rectangle 13"/>
            <p:cNvSpPr/>
            <p:nvPr/>
          </p:nvSpPr>
          <p:spPr>
            <a:xfrm>
              <a:off x="5076183" y="1493268"/>
              <a:ext cx="2978782" cy="812213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142883" y="1474484"/>
              <a:ext cx="281181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Motion: 	</a:t>
              </a:r>
              <a:r>
                <a:rPr lang="en-US" sz="2400" dirty="0" smtClean="0"/>
                <a:t>Speed</a:t>
              </a:r>
            </a:p>
            <a:p>
              <a:r>
                <a:rPr lang="en-US" sz="2400" dirty="0"/>
                <a:t>	</a:t>
              </a:r>
              <a:r>
                <a:rPr lang="en-US" sz="2400" dirty="0" smtClean="0"/>
                <a:t>		Direction</a:t>
              </a:r>
              <a:endParaRPr lang="en-US" sz="2400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197138" y="5087947"/>
            <a:ext cx="2978782" cy="830997"/>
            <a:chOff x="5076183" y="1474484"/>
            <a:chExt cx="2978782" cy="830997"/>
          </a:xfrm>
        </p:grpSpPr>
        <p:sp>
          <p:nvSpPr>
            <p:cNvPr id="20" name="Rounded Rectangle 19"/>
            <p:cNvSpPr/>
            <p:nvPr/>
          </p:nvSpPr>
          <p:spPr>
            <a:xfrm>
              <a:off x="5076183" y="1493268"/>
              <a:ext cx="2978782" cy="812213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142883" y="1474484"/>
              <a:ext cx="281181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Motion: 	</a:t>
              </a:r>
              <a:r>
                <a:rPr lang="en-US" sz="2400" dirty="0" smtClean="0"/>
                <a:t>Speed</a:t>
              </a:r>
            </a:p>
            <a:p>
              <a:r>
                <a:rPr lang="en-US" sz="2400" dirty="0"/>
                <a:t>	</a:t>
              </a:r>
              <a:r>
                <a:rPr lang="en-US" sz="2400" dirty="0" smtClean="0"/>
                <a:t>		Direction</a:t>
              </a:r>
              <a:endParaRPr lang="en-US" sz="2400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3587602" y="5106731"/>
            <a:ext cx="976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✔</a:t>
            </a:r>
            <a:endParaRPr lang="en-US" sz="2400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5824240" y="5626556"/>
            <a:ext cx="234681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Ans. Yes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613096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655261" y="302319"/>
            <a:ext cx="56583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Newton’s First Law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26766" y="1631434"/>
            <a:ext cx="3662261" cy="596160"/>
            <a:chOff x="671598" y="3101900"/>
            <a:chExt cx="2185903" cy="596160"/>
          </a:xfrm>
        </p:grpSpPr>
        <p:sp>
          <p:nvSpPr>
            <p:cNvPr id="22" name="Rounded Rectangle 21"/>
            <p:cNvSpPr/>
            <p:nvPr/>
          </p:nvSpPr>
          <p:spPr>
            <a:xfrm>
              <a:off x="671598" y="3139833"/>
              <a:ext cx="2185903" cy="558227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49397" y="3101900"/>
              <a:ext cx="2008104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Law of Inertia:</a:t>
              </a:r>
              <a:endParaRPr lang="en-US" sz="3200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582471" y="2478688"/>
            <a:ext cx="79972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You need a force to change the motion of an object.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6766" y="3646899"/>
            <a:ext cx="81759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Q2. You are jogging at a constant pace of 5 mph along a circular track. Is there a force applied? </a:t>
            </a:r>
            <a:endParaRPr lang="en-US" sz="3200" i="1" dirty="0"/>
          </a:p>
        </p:txBody>
      </p:sp>
      <p:grpSp>
        <p:nvGrpSpPr>
          <p:cNvPr id="2" name="Group 1"/>
          <p:cNvGrpSpPr/>
          <p:nvPr/>
        </p:nvGrpSpPr>
        <p:grpSpPr>
          <a:xfrm>
            <a:off x="5824240" y="1396597"/>
            <a:ext cx="2978782" cy="830997"/>
            <a:chOff x="5076183" y="1474484"/>
            <a:chExt cx="2978782" cy="830997"/>
          </a:xfrm>
        </p:grpSpPr>
        <p:sp>
          <p:nvSpPr>
            <p:cNvPr id="14" name="Rounded Rectangle 13"/>
            <p:cNvSpPr/>
            <p:nvPr/>
          </p:nvSpPr>
          <p:spPr>
            <a:xfrm>
              <a:off x="5076183" y="1493268"/>
              <a:ext cx="2978782" cy="812213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142883" y="1474484"/>
              <a:ext cx="281181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Motion: 	</a:t>
              </a:r>
              <a:r>
                <a:rPr lang="en-US" sz="2400" dirty="0" smtClean="0"/>
                <a:t>Speed</a:t>
              </a:r>
            </a:p>
            <a:p>
              <a:r>
                <a:rPr lang="en-US" sz="2400" dirty="0"/>
                <a:t>	</a:t>
              </a:r>
              <a:r>
                <a:rPr lang="en-US" sz="2400" dirty="0" smtClean="0"/>
                <a:t>		Direction</a:t>
              </a:r>
              <a:endParaRPr lang="en-US" sz="2400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197138" y="5087947"/>
            <a:ext cx="2978782" cy="830997"/>
            <a:chOff x="5076183" y="1474484"/>
            <a:chExt cx="2978782" cy="830997"/>
          </a:xfrm>
        </p:grpSpPr>
        <p:sp>
          <p:nvSpPr>
            <p:cNvPr id="20" name="Rounded Rectangle 19"/>
            <p:cNvSpPr/>
            <p:nvPr/>
          </p:nvSpPr>
          <p:spPr>
            <a:xfrm>
              <a:off x="5076183" y="1493268"/>
              <a:ext cx="2978782" cy="812213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142883" y="1474484"/>
              <a:ext cx="281181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Motion: 	</a:t>
              </a:r>
              <a:r>
                <a:rPr lang="en-US" sz="2400" dirty="0" smtClean="0"/>
                <a:t>Speed</a:t>
              </a:r>
            </a:p>
            <a:p>
              <a:r>
                <a:rPr lang="en-US" sz="2400" dirty="0"/>
                <a:t>	</a:t>
              </a:r>
              <a:r>
                <a:rPr lang="en-US" sz="2400" dirty="0" smtClean="0"/>
                <a:t>		Direction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944662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655261" y="302319"/>
            <a:ext cx="56583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Newton’s First Law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26766" y="1631434"/>
            <a:ext cx="3662261" cy="596160"/>
            <a:chOff x="671598" y="3101900"/>
            <a:chExt cx="2185903" cy="596160"/>
          </a:xfrm>
        </p:grpSpPr>
        <p:sp>
          <p:nvSpPr>
            <p:cNvPr id="22" name="Rounded Rectangle 21"/>
            <p:cNvSpPr/>
            <p:nvPr/>
          </p:nvSpPr>
          <p:spPr>
            <a:xfrm>
              <a:off x="671598" y="3139833"/>
              <a:ext cx="2185903" cy="558227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49397" y="3101900"/>
              <a:ext cx="2008104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Law of Inertia:</a:t>
              </a:r>
              <a:endParaRPr lang="en-US" sz="3200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582471" y="2478688"/>
            <a:ext cx="79972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You need a force to change the motion of an object.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6765" y="3646899"/>
            <a:ext cx="84194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Q2. You are jogging at a constant speed of 5 mph along a circular track. Is there a force applied? </a:t>
            </a:r>
            <a:endParaRPr lang="en-US" sz="3200" i="1" dirty="0"/>
          </a:p>
        </p:txBody>
      </p:sp>
      <p:grpSp>
        <p:nvGrpSpPr>
          <p:cNvPr id="2" name="Group 1"/>
          <p:cNvGrpSpPr/>
          <p:nvPr/>
        </p:nvGrpSpPr>
        <p:grpSpPr>
          <a:xfrm>
            <a:off x="5824240" y="1396597"/>
            <a:ext cx="2978782" cy="830997"/>
            <a:chOff x="5076183" y="1474484"/>
            <a:chExt cx="2978782" cy="830997"/>
          </a:xfrm>
        </p:grpSpPr>
        <p:sp>
          <p:nvSpPr>
            <p:cNvPr id="14" name="Rounded Rectangle 13"/>
            <p:cNvSpPr/>
            <p:nvPr/>
          </p:nvSpPr>
          <p:spPr>
            <a:xfrm>
              <a:off x="5076183" y="1493268"/>
              <a:ext cx="2978782" cy="812213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142883" y="1474484"/>
              <a:ext cx="281181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Motion: 	</a:t>
              </a:r>
              <a:r>
                <a:rPr lang="en-US" sz="2400" dirty="0" smtClean="0"/>
                <a:t>Speed</a:t>
              </a:r>
            </a:p>
            <a:p>
              <a:r>
                <a:rPr lang="en-US" sz="2400" dirty="0"/>
                <a:t>	</a:t>
              </a:r>
              <a:r>
                <a:rPr lang="en-US" sz="2400" dirty="0" smtClean="0"/>
                <a:t>		Direction</a:t>
              </a:r>
              <a:endParaRPr lang="en-US" sz="2400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197138" y="5087947"/>
            <a:ext cx="2978782" cy="830997"/>
            <a:chOff x="5076183" y="1474484"/>
            <a:chExt cx="2978782" cy="830997"/>
          </a:xfrm>
        </p:grpSpPr>
        <p:sp>
          <p:nvSpPr>
            <p:cNvPr id="20" name="Rounded Rectangle 19"/>
            <p:cNvSpPr/>
            <p:nvPr/>
          </p:nvSpPr>
          <p:spPr>
            <a:xfrm>
              <a:off x="5076183" y="1493268"/>
              <a:ext cx="2978782" cy="812213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142883" y="1474484"/>
              <a:ext cx="281181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Motion: 	</a:t>
              </a:r>
              <a:r>
                <a:rPr lang="en-US" sz="2400" dirty="0" smtClean="0"/>
                <a:t>Speed</a:t>
              </a:r>
            </a:p>
            <a:p>
              <a:r>
                <a:rPr lang="en-US" sz="2400" dirty="0"/>
                <a:t>	</a:t>
              </a:r>
              <a:r>
                <a:rPr lang="en-US" sz="2400" dirty="0" smtClean="0"/>
                <a:t>		Direction</a:t>
              </a:r>
              <a:endParaRPr lang="en-US" sz="2400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3877269" y="5457279"/>
            <a:ext cx="976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✔</a:t>
            </a:r>
            <a:endParaRPr lang="en-US" sz="2400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5824240" y="5626556"/>
            <a:ext cx="234681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Ans. Yes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2221001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564706" y="302319"/>
            <a:ext cx="383951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Newton’s First Law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68084" y="1175547"/>
            <a:ext cx="8148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P1. </a:t>
            </a:r>
            <a:r>
              <a:rPr lang="en-US" sz="2400" i="1" dirty="0" smtClean="0"/>
              <a:t>You are driving at constant 55 mph along a straight line. Is there an overall force applied to your car?</a:t>
            </a:r>
            <a:endParaRPr lang="en-US" sz="2400" i="1" dirty="0"/>
          </a:p>
        </p:txBody>
      </p:sp>
      <p:sp>
        <p:nvSpPr>
          <p:cNvPr id="34" name="32-Point Star 33"/>
          <p:cNvSpPr/>
          <p:nvPr/>
        </p:nvSpPr>
        <p:spPr>
          <a:xfrm>
            <a:off x="7957873" y="414478"/>
            <a:ext cx="811171" cy="811171"/>
          </a:xfrm>
          <a:prstGeom prst="star3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20 </a:t>
            </a:r>
            <a:endParaRPr lang="en-US" sz="1400" dirty="0"/>
          </a:p>
        </p:txBody>
      </p:sp>
      <p:sp>
        <p:nvSpPr>
          <p:cNvPr id="54" name="TextBox 53"/>
          <p:cNvSpPr txBox="1"/>
          <p:nvPr/>
        </p:nvSpPr>
        <p:spPr>
          <a:xfrm>
            <a:off x="1447102" y="2084175"/>
            <a:ext cx="85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(a) Yes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8084" y="2645520"/>
            <a:ext cx="8148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P2. </a:t>
            </a:r>
            <a:r>
              <a:rPr lang="en-US" sz="2400" i="1" dirty="0" smtClean="0"/>
              <a:t>You are driving at 55 mph along th</a:t>
            </a:r>
            <a:r>
              <a:rPr lang="en-US" sz="2400" i="1" dirty="0" smtClean="0"/>
              <a:t>e freeway and all of a sudden you press the brakes? Is there a force on your car?</a:t>
            </a:r>
            <a:endParaRPr lang="en-US" sz="24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468084" y="4282079"/>
            <a:ext cx="81485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P3. You are driving at 55 mph along the freeway and all of a sudden you press the brakes. As your car abruptly slows down, you notice a box on the passenger seat “flies off” to the front. Is there a force applied to the box?</a:t>
            </a:r>
            <a:endParaRPr lang="en-US" sz="2400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3103541" y="2084175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(b) No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63625" y="2084175"/>
            <a:ext cx="181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(c) Do not know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99502" y="3629062"/>
            <a:ext cx="85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(a) Yes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55941" y="3629062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(b) No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816025" y="3629062"/>
            <a:ext cx="181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(c) Do not know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599502" y="6013001"/>
            <a:ext cx="85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(a) Yes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55941" y="6013001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(b) No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16025" y="6013001"/>
            <a:ext cx="181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(c) Do not know</a:t>
            </a:r>
            <a:endParaRPr lang="en-US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869249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14835</TotalTime>
  <Words>1247</Words>
  <Application>Microsoft Macintosh PowerPoint</Application>
  <PresentationFormat>On-screen Show (4:3)</PresentationFormat>
  <Paragraphs>221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Tatiana Stantcheva</dc:creator>
  <cp:lastModifiedBy>Tatiana Stantcheva</cp:lastModifiedBy>
  <cp:revision>218</cp:revision>
  <dcterms:created xsi:type="dcterms:W3CDTF">2014-12-10T21:20:07Z</dcterms:created>
  <dcterms:modified xsi:type="dcterms:W3CDTF">2015-01-16T16:58:16Z</dcterms:modified>
</cp:coreProperties>
</file>