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8" r:id="rId3"/>
    <p:sldId id="259" r:id="rId4"/>
    <p:sldId id="266" r:id="rId5"/>
    <p:sldId id="268" r:id="rId6"/>
    <p:sldId id="265" r:id="rId7"/>
    <p:sldId id="270" r:id="rId8"/>
    <p:sldId id="264" r:id="rId9"/>
    <p:sldId id="271" r:id="rId10"/>
    <p:sldId id="263" r:id="rId11"/>
    <p:sldId id="272" r:id="rId12"/>
    <p:sldId id="274" r:id="rId13"/>
    <p:sldId id="273" r:id="rId14"/>
    <p:sldId id="275" r:id="rId15"/>
    <p:sldId id="276" r:id="rId16"/>
    <p:sldId id="281" r:id="rId17"/>
    <p:sldId id="279" r:id="rId18"/>
    <p:sldId id="280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A48-C197-944C-AAF1-3766E36EC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7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5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5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9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8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6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9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72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E7A48-C197-944C-AAF1-3766E36EC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6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0847B-5868-DB4A-B4D3-DF8E392C0006}" type="datetimeFigureOut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6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Physics 101	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T. Stantcheva	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D57D2-5DE2-F94E-9ABC-F1873A38A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1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03SPBXALJZI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Lec</a:t>
            </a:r>
            <a:r>
              <a:rPr lang="en-US" dirty="0" smtClean="0"/>
              <a:t> 03: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33777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Speed and Velocity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Motion with Constant Velocity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Acceleration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Free </a:t>
            </a:r>
            <a:r>
              <a:rPr lang="en-US" dirty="0" smtClean="0"/>
              <a:t>Fall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Relative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0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2192881" cy="45259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A puzzle: Fill in the blanks</a:t>
            </a:r>
            <a:endParaRPr lang="en-US" i="1" dirty="0"/>
          </a:p>
        </p:txBody>
      </p:sp>
      <p:pic>
        <p:nvPicPr>
          <p:cNvPr id="5" name="Picture 4" descr="Screen Shot 2015-08-26 at 12.07.2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904" y="708238"/>
            <a:ext cx="6240992" cy="5899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03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0284" y="2029131"/>
            <a:ext cx="4925330" cy="13475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68066" y="2215007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17550" y="3330251"/>
            <a:ext cx="108419" cy="12391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5294" y="1905215"/>
            <a:ext cx="108419" cy="12391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1437" y="3454167"/>
            <a:ext cx="694387" cy="886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1437" y="1020315"/>
            <a:ext cx="694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2009670" y="2215007"/>
            <a:ext cx="607880" cy="1113285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4496528"/>
            <a:ext cx="8229600" cy="1367347"/>
          </a:xfrm>
        </p:spPr>
        <p:txBody>
          <a:bodyPr>
            <a:normAutofit/>
          </a:bodyPr>
          <a:lstStyle/>
          <a:p>
            <a:r>
              <a:rPr lang="en-US" dirty="0" smtClean="0"/>
              <a:t>In what direction do you need to travel to reach B across?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27527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12" grpId="0"/>
      <p:bldP spid="13" grpId="0"/>
      <p:bldP spid="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0284" y="2029131"/>
            <a:ext cx="4925330" cy="13475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90942" y="2215007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17550" y="3330251"/>
            <a:ext cx="108419" cy="12391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5294" y="1905215"/>
            <a:ext cx="108419" cy="12391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1437" y="3454167"/>
            <a:ext cx="694387" cy="886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1437" y="1020315"/>
            <a:ext cx="694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009670" y="2215007"/>
            <a:ext cx="607880" cy="1113285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496528"/>
            <a:ext cx="8229600" cy="1367347"/>
          </a:xfrm>
        </p:spPr>
        <p:txBody>
          <a:bodyPr>
            <a:normAutofit/>
          </a:bodyPr>
          <a:lstStyle/>
          <a:p>
            <a:r>
              <a:rPr lang="en-US" dirty="0" smtClean="0"/>
              <a:t>In what direction do you need to travel to reach B across?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2017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60284" y="2029131"/>
            <a:ext cx="4925330" cy="134759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92196" y="2395940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17550" y="3330251"/>
            <a:ext cx="108419" cy="12391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25294" y="1905215"/>
            <a:ext cx="108419" cy="123916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1437" y="3454167"/>
            <a:ext cx="694387" cy="886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61437" y="1020315"/>
            <a:ext cx="6943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1363516" y="2395940"/>
            <a:ext cx="1254034" cy="932351"/>
          </a:xfrm>
          <a:prstGeom prst="straightConnector1">
            <a:avLst/>
          </a:prstGeom>
          <a:ln w="3810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2677738" y="2395940"/>
            <a:ext cx="0" cy="8419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496528"/>
            <a:ext cx="8229600" cy="1367347"/>
          </a:xfrm>
        </p:spPr>
        <p:txBody>
          <a:bodyPr>
            <a:normAutofit/>
          </a:bodyPr>
          <a:lstStyle/>
          <a:p>
            <a:r>
              <a:rPr lang="en-US" dirty="0" smtClean="0"/>
              <a:t>In what direction do you need to travel to reach B across?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98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15435" y="3274828"/>
            <a:ext cx="1520316" cy="74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 mph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48565" y="2652376"/>
            <a:ext cx="5980779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32102" y="3099132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Shot 2016-09-08 at 11.41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33" y="1234738"/>
            <a:ext cx="559469" cy="1417638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2332102" y="1997682"/>
            <a:ext cx="61005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117669" y="1625720"/>
            <a:ext cx="1520316" cy="743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3</a:t>
            </a:r>
            <a:r>
              <a:rPr lang="en-US" dirty="0" smtClean="0"/>
              <a:t> mph</a:t>
            </a:r>
            <a:endParaRPr lang="en-US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4658" y="4011241"/>
            <a:ext cx="8229600" cy="1367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fast does the person walk relative to the ground?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03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15435" y="3274828"/>
            <a:ext cx="1520316" cy="74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 mph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48565" y="2652376"/>
            <a:ext cx="5980779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32102" y="3099132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Shot 2016-09-08 at 11.41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33" y="1234738"/>
            <a:ext cx="559469" cy="1417638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2332102" y="1997682"/>
            <a:ext cx="61005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117669" y="1625720"/>
            <a:ext cx="1520316" cy="743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3</a:t>
            </a:r>
            <a:r>
              <a:rPr lang="en-US" dirty="0" smtClean="0"/>
              <a:t> mph</a:t>
            </a:r>
            <a:endParaRPr lang="en-US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4658" y="4011241"/>
            <a:ext cx="8229600" cy="1367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fast does the person walk relative to the ground?</a:t>
            </a:r>
            <a:endParaRPr lang="en-US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44658" y="5378588"/>
            <a:ext cx="8229600" cy="1367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if the person walks in the opposite direction?</a:t>
            </a:r>
            <a:endParaRPr lang="en-US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43748" y="4634664"/>
            <a:ext cx="2220016" cy="74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5</a:t>
            </a:r>
            <a:r>
              <a:rPr lang="en-US" dirty="0" smtClean="0"/>
              <a:t> + 3 = 8  mph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4116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Motion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15435" y="3274828"/>
            <a:ext cx="1520316" cy="74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 mph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48565" y="2652376"/>
            <a:ext cx="5980779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32102" y="3099132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creen Shot 2016-09-08 at 11.41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33" y="1234738"/>
            <a:ext cx="559469" cy="1417638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>
            <a:off x="2332102" y="1997682"/>
            <a:ext cx="61005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117669" y="1625720"/>
            <a:ext cx="1520316" cy="743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3</a:t>
            </a:r>
            <a:r>
              <a:rPr lang="en-US" dirty="0" smtClean="0"/>
              <a:t> mph</a:t>
            </a:r>
            <a:endParaRPr lang="en-US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44658" y="4011241"/>
            <a:ext cx="8229600" cy="1367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How fast does the person walk relative to the ground?</a:t>
            </a:r>
            <a:endParaRPr lang="en-US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44658" y="5378588"/>
            <a:ext cx="8229600" cy="1367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What if the person walks in the opposite direction?</a:t>
            </a:r>
            <a:endParaRPr lang="en-US" dirty="0" smtClean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43748" y="4634664"/>
            <a:ext cx="2220016" cy="74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5</a:t>
            </a:r>
            <a:r>
              <a:rPr lang="en-US" dirty="0" smtClean="0"/>
              <a:t> + 3 = 8  mph</a:t>
            </a:r>
            <a:endParaRPr lang="en-US" dirty="0" smtClean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96148" y="6002011"/>
            <a:ext cx="2220016" cy="74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3</a:t>
            </a:r>
            <a:r>
              <a:rPr lang="en-US" dirty="0" smtClean="0"/>
              <a:t> = 2  mph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7340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15435" y="3274828"/>
            <a:ext cx="1520316" cy="74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30</a:t>
            </a:r>
            <a:r>
              <a:rPr lang="en-US" dirty="0" smtClean="0"/>
              <a:t> km/s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48565" y="2652376"/>
            <a:ext cx="5980779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32102" y="3099132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32102" y="1997682"/>
            <a:ext cx="61005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117669" y="1625720"/>
            <a:ext cx="2396866" cy="74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300,000 km/s</a:t>
            </a:r>
            <a:endParaRPr lang="en-US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60738" y="4011241"/>
            <a:ext cx="8229600" cy="714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A. More than 300,000 km/s</a:t>
            </a:r>
            <a:endParaRPr lang="en-US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60738" y="4606989"/>
            <a:ext cx="8481814" cy="778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B. Less than 300,000 km/s</a:t>
            </a:r>
            <a:endParaRPr lang="en-US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0738" y="5919298"/>
            <a:ext cx="8229600" cy="714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. I don’t know</a:t>
            </a:r>
            <a:endParaRPr lang="en-US" dirty="0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60738" y="5266914"/>
            <a:ext cx="8481814" cy="778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. Same 300,000 km/s</a:t>
            </a:r>
            <a:endParaRPr lang="en-US" dirty="0" smtClean="0"/>
          </a:p>
        </p:txBody>
      </p:sp>
      <p:pic>
        <p:nvPicPr>
          <p:cNvPr id="3" name="Picture 2" descr="Screen Shot 2016-09-08 at 11.51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" y="1373794"/>
            <a:ext cx="1978288" cy="121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51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2617550" y="3521936"/>
            <a:ext cx="108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415435" y="3274828"/>
            <a:ext cx="1520316" cy="743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30</a:t>
            </a:r>
            <a:r>
              <a:rPr lang="en-US" dirty="0" smtClean="0"/>
              <a:t> km/s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48565" y="2652376"/>
            <a:ext cx="5980779" cy="1446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332102" y="3099132"/>
            <a:ext cx="1285542" cy="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32102" y="1997682"/>
            <a:ext cx="61005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3117669" y="1625720"/>
            <a:ext cx="2396866" cy="7439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300,000 km/s</a:t>
            </a:r>
            <a:endParaRPr lang="en-US" dirty="0" smtClean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360738" y="4011241"/>
            <a:ext cx="8229600" cy="714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A. More than 300,000 km/s</a:t>
            </a:r>
            <a:endParaRPr lang="en-US" dirty="0" smtClean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60738" y="4606989"/>
            <a:ext cx="8481814" cy="778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B. Less than 300,000 km/s</a:t>
            </a:r>
            <a:endParaRPr lang="en-US" dirty="0" smtClean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60738" y="5919298"/>
            <a:ext cx="8229600" cy="714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. I don’t know</a:t>
            </a:r>
            <a:endParaRPr lang="en-US" dirty="0" smtClean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60738" y="5266914"/>
            <a:ext cx="8481814" cy="77814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. Same 300,000 km/s</a:t>
            </a:r>
            <a:endParaRPr lang="en-US" b="1" dirty="0" smtClean="0"/>
          </a:p>
        </p:txBody>
      </p:sp>
      <p:pic>
        <p:nvPicPr>
          <p:cNvPr id="3" name="Picture 2" descr="Screen Shot 2016-09-08 at 11.51.5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" y="1373794"/>
            <a:ext cx="1978288" cy="121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439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11" y="1224155"/>
            <a:ext cx="8229600" cy="137808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P1. </a:t>
            </a:r>
            <a:r>
              <a:rPr lang="en-US" sz="3300" i="1" dirty="0" smtClean="0"/>
              <a:t>A person walks along a moving walkway at th</a:t>
            </a:r>
            <a:r>
              <a:rPr lang="en-US" sz="3300" i="1" dirty="0" smtClean="0"/>
              <a:t>e airport. The walkway moves at 4 mph. How fast is the person moving relative to the ground if he walks at 4 mph in the same direction?</a:t>
            </a:r>
            <a:endParaRPr lang="en-US" sz="3300" i="1" dirty="0" smtClean="0">
              <a:effectLst/>
            </a:endParaRP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40210" y="2631002"/>
            <a:ext cx="8229600" cy="88512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P2. </a:t>
            </a:r>
            <a:r>
              <a:rPr lang="en-US" sz="2800" i="1" dirty="0" smtClean="0"/>
              <a:t>What if the person moves at 4 mph in the opposite direction?</a:t>
            </a:r>
            <a:endParaRPr lang="en-US" sz="2800" i="1" dirty="0" smtClean="0">
              <a:effectLst/>
            </a:endParaRPr>
          </a:p>
          <a:p>
            <a:pPr marL="0" indent="0">
              <a:buFont typeface="Arial"/>
              <a:buNone/>
            </a:pPr>
            <a:endParaRPr lang="en-US" i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0210" y="3516128"/>
            <a:ext cx="8229600" cy="89839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P3. </a:t>
            </a:r>
            <a:r>
              <a:rPr lang="en-US" sz="2800" i="1" dirty="0" smtClean="0"/>
              <a:t>What if the person moves at 5 mph in the opposite direction?</a:t>
            </a:r>
            <a:endParaRPr lang="en-US" sz="2800" i="1" dirty="0"/>
          </a:p>
          <a:p>
            <a:pPr marL="0" indent="0">
              <a:buFont typeface="Arial"/>
              <a:buNone/>
            </a:pPr>
            <a:endParaRPr lang="en-US" i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0210" y="4476481"/>
            <a:ext cx="8229600" cy="12174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P4. How fast does the light travel from the Earth to the Moon. Speed of light is 300,000 km/h. Distance is 380,000 km.</a:t>
            </a:r>
            <a:endParaRPr lang="en-US" sz="2800" i="1" dirty="0"/>
          </a:p>
          <a:p>
            <a:pPr marL="0" indent="0">
              <a:buFont typeface="Arial"/>
              <a:buNone/>
            </a:pPr>
            <a:endParaRPr lang="en-US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40210" y="5640572"/>
            <a:ext cx="8229600" cy="12174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P5. </a:t>
            </a:r>
            <a:r>
              <a:rPr lang="en-US" sz="2800" i="1" dirty="0" smtClean="0"/>
              <a:t>The Earth travels about 30 km/s in space due to its rotation around the Sun. If you shine a beam of light along the same direction, how fast will the light travel with respect to the Sun?</a:t>
            </a:r>
            <a:endParaRPr lang="en-US" sz="2800" i="1" dirty="0"/>
          </a:p>
          <a:p>
            <a:pPr marL="0" indent="0">
              <a:buFont typeface="Arial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435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67347"/>
          </a:xfrm>
        </p:spPr>
        <p:txBody>
          <a:bodyPr/>
          <a:lstStyle/>
          <a:p>
            <a:r>
              <a:rPr lang="en-US" dirty="0" smtClean="0"/>
              <a:t>You traveled 60 miles in 1 hour. What was your average speed?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878347" y="2675159"/>
            <a:ext cx="6428307" cy="1428784"/>
            <a:chOff x="878347" y="2675159"/>
            <a:chExt cx="6428307" cy="1428784"/>
          </a:xfrm>
        </p:grpSpPr>
        <p:sp>
          <p:nvSpPr>
            <p:cNvPr id="6" name="TextBox 5"/>
            <p:cNvSpPr txBox="1"/>
            <p:nvPr/>
          </p:nvSpPr>
          <p:spPr>
            <a:xfrm>
              <a:off x="878347" y="2967547"/>
              <a:ext cx="30623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FF0000"/>
                  </a:solidFill>
                </a:rPr>
                <a:t>a</a:t>
              </a:r>
              <a:r>
                <a:rPr lang="en-US" sz="3200" dirty="0" smtClean="0">
                  <a:solidFill>
                    <a:srgbClr val="FF0000"/>
                  </a:solidFill>
                </a:rPr>
                <a:t>verage speed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44313" y="2675159"/>
              <a:ext cx="306234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Distance traveled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7063" y="2967547"/>
              <a:ext cx="60725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=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>
              <a:off x="4304684" y="3375109"/>
              <a:ext cx="3001970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334407" y="3519167"/>
              <a:ext cx="1181973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Time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4589789"/>
            <a:ext cx="8229600" cy="116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E4499"/>
              </a:buClr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E4499"/>
              </a:buClr>
              <a:buChar char="–"/>
              <a:tabLst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E4499"/>
              </a:buClr>
              <a:buChar char="•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E4499"/>
              </a:buClr>
              <a:buChar char="–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E4499"/>
              </a:buClr>
              <a:buChar char="»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Example: You jogged 200 m in 40 seconds. How much was your average speed </a:t>
            </a:r>
          </a:p>
        </p:txBody>
      </p:sp>
    </p:spTree>
    <p:extLst>
      <p:ext uri="{BB962C8B-B14F-4D97-AF65-F5344CB8AC3E}">
        <p14:creationId xmlns:p14="http://schemas.microsoft.com/office/powerpoint/2010/main" val="355305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Speed,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89589"/>
          </a:xfrm>
        </p:spPr>
        <p:txBody>
          <a:bodyPr>
            <a:normAutofit/>
          </a:bodyPr>
          <a:lstStyle/>
          <a:p>
            <a:r>
              <a:rPr lang="en-US" b="1" dirty="0" smtClean="0"/>
              <a:t>Speed</a:t>
            </a:r>
            <a:r>
              <a:rPr lang="en-US" dirty="0" smtClean="0"/>
              <a:t>: How fast we move</a:t>
            </a:r>
          </a:p>
          <a:p>
            <a:r>
              <a:rPr lang="en-US" b="1" dirty="0" smtClean="0"/>
              <a:t>Velocity</a:t>
            </a:r>
            <a:r>
              <a:rPr lang="en-US" dirty="0" smtClean="0"/>
              <a:t>: How fast we move and in what direction</a:t>
            </a:r>
          </a:p>
          <a:p>
            <a:r>
              <a:rPr lang="en-US" b="1" dirty="0" smtClean="0"/>
              <a:t>Motion with Constant Velocity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395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It Constant Velocity?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103"/>
            <a:ext cx="8229600" cy="1367347"/>
          </a:xfrm>
        </p:spPr>
        <p:txBody>
          <a:bodyPr>
            <a:normAutofit/>
          </a:bodyPr>
          <a:lstStyle/>
          <a:p>
            <a:r>
              <a:rPr lang="en-US" dirty="0" smtClean="0"/>
              <a:t>You drive your car at 65 mph along the freeway in the north direction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497517"/>
            <a:ext cx="8229600" cy="74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drive your car at 65 mph along a circle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775774" y="2536033"/>
            <a:ext cx="6998777" cy="763879"/>
            <a:chOff x="775774" y="2536033"/>
            <a:chExt cx="6998777" cy="763879"/>
          </a:xfrm>
        </p:grpSpPr>
        <p:sp>
          <p:nvSpPr>
            <p:cNvPr id="5" name="Content Placeholder 2"/>
            <p:cNvSpPr txBox="1">
              <a:spLocks/>
            </p:cNvSpPr>
            <p:nvPr/>
          </p:nvSpPr>
          <p:spPr>
            <a:xfrm>
              <a:off x="775774" y="2536033"/>
              <a:ext cx="1598135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(a) Yes   </a:t>
              </a:r>
              <a:endParaRPr lang="en-US" dirty="0"/>
            </a:p>
          </p:txBody>
        </p:sp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2530563" y="2536033"/>
              <a:ext cx="1598135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(b) No  </a:t>
              </a:r>
              <a:endParaRPr lang="en-US" dirty="0"/>
            </a:p>
          </p:txBody>
        </p:sp>
        <p:sp>
          <p:nvSpPr>
            <p:cNvPr id="7" name="Content Placeholder 2"/>
            <p:cNvSpPr txBox="1">
              <a:spLocks/>
            </p:cNvSpPr>
            <p:nvPr/>
          </p:nvSpPr>
          <p:spPr>
            <a:xfrm>
              <a:off x="4997524" y="2536033"/>
              <a:ext cx="2777027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(c) Don’t know   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75774" y="3994154"/>
            <a:ext cx="6998777" cy="763879"/>
            <a:chOff x="775774" y="2536033"/>
            <a:chExt cx="6998777" cy="763879"/>
          </a:xfrm>
        </p:grpSpPr>
        <p:sp>
          <p:nvSpPr>
            <p:cNvPr id="10" name="Content Placeholder 2"/>
            <p:cNvSpPr txBox="1">
              <a:spLocks/>
            </p:cNvSpPr>
            <p:nvPr/>
          </p:nvSpPr>
          <p:spPr>
            <a:xfrm>
              <a:off x="775774" y="2536033"/>
              <a:ext cx="1598135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(a) Yes   </a:t>
              </a:r>
              <a:endParaRPr lang="en-US" dirty="0"/>
            </a:p>
          </p:txBody>
        </p:sp>
        <p:sp>
          <p:nvSpPr>
            <p:cNvPr id="11" name="Content Placeholder 2"/>
            <p:cNvSpPr txBox="1">
              <a:spLocks/>
            </p:cNvSpPr>
            <p:nvPr/>
          </p:nvSpPr>
          <p:spPr>
            <a:xfrm>
              <a:off x="2530563" y="2536033"/>
              <a:ext cx="1598135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(b) No  </a:t>
              </a:r>
              <a:endParaRPr lang="en-US" dirty="0"/>
            </a:p>
          </p:txBody>
        </p:sp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4997524" y="2536033"/>
              <a:ext cx="2777027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(c) Don’t know   </a:t>
              </a:r>
              <a:endParaRPr lang="en-US" dirty="0"/>
            </a:p>
          </p:txBody>
        </p:sp>
      </p:grpSp>
      <p:sp>
        <p:nvSpPr>
          <p:cNvPr id="13" name="Content Placeholder 2"/>
          <p:cNvSpPr txBox="1">
            <a:spLocks/>
          </p:cNvSpPr>
          <p:nvPr/>
        </p:nvSpPr>
        <p:spPr>
          <a:xfrm>
            <a:off x="457200" y="4979378"/>
            <a:ext cx="8229600" cy="740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You bring your car to a stop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924367" y="5559106"/>
            <a:ext cx="6998777" cy="763879"/>
            <a:chOff x="775774" y="2536033"/>
            <a:chExt cx="6998777" cy="763879"/>
          </a:xfrm>
        </p:grpSpPr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775774" y="2536033"/>
              <a:ext cx="1598135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(a) Yes   </a:t>
              </a:r>
              <a:endParaRPr lang="en-US" dirty="0"/>
            </a:p>
          </p:txBody>
        </p:sp>
        <p:sp>
          <p:nvSpPr>
            <p:cNvPr id="16" name="Content Placeholder 2"/>
            <p:cNvSpPr txBox="1">
              <a:spLocks/>
            </p:cNvSpPr>
            <p:nvPr/>
          </p:nvSpPr>
          <p:spPr>
            <a:xfrm>
              <a:off x="2530563" y="2536033"/>
              <a:ext cx="1598135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(b) No  </a:t>
              </a:r>
              <a:endParaRPr lang="en-US" dirty="0"/>
            </a:p>
          </p:txBody>
        </p:sp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4997524" y="2536033"/>
              <a:ext cx="2777027" cy="76387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(c) Don’t know   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057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in Velocity: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11" y="3297638"/>
            <a:ext cx="8229600" cy="1201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Question: Can we have a velocity but no acceleration?</a:t>
            </a:r>
            <a:endParaRPr lang="en-US" i="1" dirty="0"/>
          </a:p>
        </p:txBody>
      </p:sp>
      <p:grpSp>
        <p:nvGrpSpPr>
          <p:cNvPr id="4" name="Group 3"/>
          <p:cNvGrpSpPr/>
          <p:nvPr/>
        </p:nvGrpSpPr>
        <p:grpSpPr>
          <a:xfrm>
            <a:off x="249408" y="1538763"/>
            <a:ext cx="8569663" cy="1437518"/>
            <a:chOff x="1420976" y="2675159"/>
            <a:chExt cx="8569663" cy="1437518"/>
          </a:xfrm>
        </p:grpSpPr>
        <p:sp>
          <p:nvSpPr>
            <p:cNvPr id="5" name="TextBox 4"/>
            <p:cNvSpPr txBox="1"/>
            <p:nvPr/>
          </p:nvSpPr>
          <p:spPr>
            <a:xfrm>
              <a:off x="1420976" y="2836500"/>
              <a:ext cx="221608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Average acceleration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44313" y="2675159"/>
              <a:ext cx="574632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Present Velocity – Initial Velocity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7063" y="2967547"/>
              <a:ext cx="60725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=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4684953" y="3382227"/>
              <a:ext cx="517341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4684953" y="3527901"/>
              <a:ext cx="505642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rgbClr val="FF0000"/>
                  </a:solidFill>
                </a:rPr>
                <a:t>Time it took for the change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4850720"/>
            <a:ext cx="8229600" cy="1201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i="1" dirty="0" smtClean="0"/>
              <a:t>Question: Can we have an acceleration but no velocity?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8563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Puzzles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10" y="1224155"/>
            <a:ext cx="8346590" cy="16082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P1. </a:t>
            </a:r>
            <a:r>
              <a:rPr lang="en-US" sz="3300" i="1" dirty="0"/>
              <a:t>You live 10 mi away from school. Assuming that you were </a:t>
            </a:r>
            <a:r>
              <a:rPr lang="en-US" sz="3300" i="1" dirty="0" smtClean="0"/>
              <a:t>moving at constant velocity </a:t>
            </a:r>
            <a:r>
              <a:rPr lang="en-US" sz="3300" i="1" dirty="0"/>
              <a:t>all along and it takes you 30 minutes to come to school, how much was your </a:t>
            </a:r>
            <a:r>
              <a:rPr lang="en-US" sz="3300" i="1" dirty="0" smtClean="0"/>
              <a:t>speed</a:t>
            </a:r>
            <a:r>
              <a:rPr lang="en-US" sz="3300" i="1" dirty="0"/>
              <a:t>? </a:t>
            </a:r>
            <a:endParaRPr lang="en-US" sz="3300" i="1" dirty="0" smtClean="0">
              <a:effectLst/>
            </a:endParaRP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40211" y="2832367"/>
            <a:ext cx="8229600" cy="1201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P2. You turn the engine and start your car moving. In which direction is the acceleration, if any, of your car?</a:t>
            </a:r>
            <a:endParaRPr lang="en-US" sz="2800" i="1" dirty="0" smtClean="0">
              <a:effectLst/>
            </a:endParaRPr>
          </a:p>
          <a:p>
            <a:pPr marL="0" indent="0">
              <a:buFont typeface="Arial"/>
              <a:buNone/>
            </a:pPr>
            <a:endParaRPr lang="en-US" i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40210" y="4462610"/>
            <a:ext cx="8229600" cy="1472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i="1" dirty="0" smtClean="0"/>
              <a:t>P3. Superman flying north smashes into a wall and is brought to a full stop. In which direction, if any, is his acceleration? </a:t>
            </a:r>
            <a:endParaRPr lang="en-US" sz="2800" i="1" dirty="0"/>
          </a:p>
          <a:p>
            <a:pPr marL="0" indent="0">
              <a:buFont typeface="Arial"/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53928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1"/>
            <a:ext cx="3524027" cy="1367072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Can you see the Pattern?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13" name="Picture 12" descr="Screen Shot 2015-08-26 at 11.31.5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649" y="1573478"/>
            <a:ext cx="4543451" cy="455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1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Fall: Velocity and Distance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6350" y="1573006"/>
            <a:ext cx="7618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Apollo’s Feather and Hammer Experiment on the Moon</a:t>
            </a:r>
            <a:endParaRPr lang="en-US" sz="2400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6350" y="2368846"/>
            <a:ext cx="8229600" cy="4182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/>
              <a:t>A 5-kg iron ball and a 10-kg iron ball are dropped from rest. For negligible air resistance, the acceleration of the heavier ball will be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less.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same.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more.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undetermined.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440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Fall: Velocity and Distance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65125" y="1603135"/>
            <a:ext cx="8229600" cy="4653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Velocity changes with time: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distance covered by an accelerating object starting from rest is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498622"/>
            <a:ext cx="83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Present velocity = initial velocity + acceleration x time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726" y="4922267"/>
            <a:ext cx="832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Distance = (0.5) x (acceleration) x (time) x (time)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750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773</Words>
  <Application>Microsoft Macintosh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Lec 03: Motion</vt:lpstr>
      <vt:lpstr>Average Speed</vt:lpstr>
      <vt:lpstr>Speed, Velocity</vt:lpstr>
      <vt:lpstr>Is It Constant Velocity?</vt:lpstr>
      <vt:lpstr>Change in Velocity: Acceleration</vt:lpstr>
      <vt:lpstr>Puzzles</vt:lpstr>
      <vt:lpstr>Free Fall</vt:lpstr>
      <vt:lpstr>Free Fall: Velocity and Distance</vt:lpstr>
      <vt:lpstr>Free Fall: Velocity and Distance</vt:lpstr>
      <vt:lpstr>PowerPoint Presentation</vt:lpstr>
      <vt:lpstr>Relative Motion</vt:lpstr>
      <vt:lpstr>Relative Motion</vt:lpstr>
      <vt:lpstr>Relative Motion</vt:lpstr>
      <vt:lpstr>Relative Motion</vt:lpstr>
      <vt:lpstr>Relative Motion</vt:lpstr>
      <vt:lpstr>Relative Motion</vt:lpstr>
      <vt:lpstr>Speed of Light</vt:lpstr>
      <vt:lpstr>Speed of Light</vt:lpstr>
      <vt:lpstr>Puzzles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 03: Motion</dc:title>
  <dc:creator>Tatiana Stantcheva</dc:creator>
  <cp:lastModifiedBy>Tatiana Stantcheva</cp:lastModifiedBy>
  <cp:revision>23</cp:revision>
  <dcterms:created xsi:type="dcterms:W3CDTF">2015-08-26T15:47:25Z</dcterms:created>
  <dcterms:modified xsi:type="dcterms:W3CDTF">2016-09-08T15:58:23Z</dcterms:modified>
</cp:coreProperties>
</file>