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272" r:id="rId1"/>
  </p:sldMasterIdLst>
  <p:notesMasterIdLst>
    <p:notesMasterId r:id="rId14"/>
  </p:notesMasterIdLst>
  <p:sldIdLst>
    <p:sldId id="256" r:id="rId2"/>
    <p:sldId id="261" r:id="rId3"/>
    <p:sldId id="257" r:id="rId4"/>
    <p:sldId id="262" r:id="rId5"/>
    <p:sldId id="259" r:id="rId6"/>
    <p:sldId id="264" r:id="rId7"/>
    <p:sldId id="263" r:id="rId8"/>
    <p:sldId id="270" r:id="rId9"/>
    <p:sldId id="265" r:id="rId10"/>
    <p:sldId id="266" r:id="rId11"/>
    <p:sldId id="271" r:id="rId12"/>
    <p:sldId id="273"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02" d="100"/>
          <a:sy n="102" d="100"/>
        </p:scale>
        <p:origin x="-688" y="-12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C964EB4-C37E-D84D-8634-2B42ABDB5418}" type="datetimeFigureOut">
              <a:rPr lang="en-US" smtClean="0"/>
              <a:t>11/5/15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F87C462-47AD-B64C-8BDA-5B8AD124CA6D}" type="slidenum">
              <a:rPr lang="en-US" smtClean="0"/>
              <a:t>‹#›</a:t>
            </a:fld>
            <a:endParaRPr lang="en-US"/>
          </a:p>
        </p:txBody>
      </p:sp>
    </p:spTree>
    <p:extLst>
      <p:ext uri="{BB962C8B-B14F-4D97-AF65-F5344CB8AC3E}">
        <p14:creationId xmlns:p14="http://schemas.microsoft.com/office/powerpoint/2010/main" val="158657567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FA0AB17-2394-2241-A98F-46FF0C8614E6}" type="datetimeFigureOut">
              <a:rPr lang="en-US" smtClean="0"/>
              <a:t>11/5/15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2AA6F2-1426-6D4D-B235-2AF1145FFA57}" type="slidenum">
              <a:rPr lang="en-US" smtClean="0"/>
              <a:t>‹#›</a:t>
            </a:fld>
            <a:endParaRPr lang="en-US"/>
          </a:p>
        </p:txBody>
      </p:sp>
    </p:spTree>
    <p:extLst>
      <p:ext uri="{BB962C8B-B14F-4D97-AF65-F5344CB8AC3E}">
        <p14:creationId xmlns:p14="http://schemas.microsoft.com/office/powerpoint/2010/main" val="37136246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FA0AB17-2394-2241-A98F-46FF0C8614E6}" type="datetimeFigureOut">
              <a:rPr lang="en-US" smtClean="0"/>
              <a:t>11/5/15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2AA6F2-1426-6D4D-B235-2AF1145FFA57}" type="slidenum">
              <a:rPr lang="en-US" smtClean="0"/>
              <a:t>‹#›</a:t>
            </a:fld>
            <a:endParaRPr lang="en-US"/>
          </a:p>
        </p:txBody>
      </p:sp>
    </p:spTree>
    <p:extLst>
      <p:ext uri="{BB962C8B-B14F-4D97-AF65-F5344CB8AC3E}">
        <p14:creationId xmlns:p14="http://schemas.microsoft.com/office/powerpoint/2010/main" val="3200448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FA0AB17-2394-2241-A98F-46FF0C8614E6}" type="datetimeFigureOut">
              <a:rPr lang="en-US" smtClean="0"/>
              <a:t>11/5/15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2AA6F2-1426-6D4D-B235-2AF1145FFA57}" type="slidenum">
              <a:rPr lang="en-US" smtClean="0"/>
              <a:t>‹#›</a:t>
            </a:fld>
            <a:endParaRPr lang="en-US"/>
          </a:p>
        </p:txBody>
      </p:sp>
    </p:spTree>
    <p:extLst>
      <p:ext uri="{BB962C8B-B14F-4D97-AF65-F5344CB8AC3E}">
        <p14:creationId xmlns:p14="http://schemas.microsoft.com/office/powerpoint/2010/main" val="34238287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FA0AB17-2394-2241-A98F-46FF0C8614E6}" type="datetimeFigureOut">
              <a:rPr lang="en-US" smtClean="0"/>
              <a:t>11/5/15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2AA6F2-1426-6D4D-B235-2AF1145FFA57}" type="slidenum">
              <a:rPr lang="en-US" smtClean="0"/>
              <a:t>‹#›</a:t>
            </a:fld>
            <a:endParaRPr lang="en-US"/>
          </a:p>
        </p:txBody>
      </p:sp>
    </p:spTree>
    <p:extLst>
      <p:ext uri="{BB962C8B-B14F-4D97-AF65-F5344CB8AC3E}">
        <p14:creationId xmlns:p14="http://schemas.microsoft.com/office/powerpoint/2010/main" val="18360084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FA0AB17-2394-2241-A98F-46FF0C8614E6}" type="datetimeFigureOut">
              <a:rPr lang="en-US" smtClean="0"/>
              <a:t>11/5/15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2AA6F2-1426-6D4D-B235-2AF1145FFA57}" type="slidenum">
              <a:rPr lang="en-US" smtClean="0"/>
              <a:t>‹#›</a:t>
            </a:fld>
            <a:endParaRPr lang="en-US"/>
          </a:p>
        </p:txBody>
      </p:sp>
    </p:spTree>
    <p:extLst>
      <p:ext uri="{BB962C8B-B14F-4D97-AF65-F5344CB8AC3E}">
        <p14:creationId xmlns:p14="http://schemas.microsoft.com/office/powerpoint/2010/main" val="2507098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FA0AB17-2394-2241-A98F-46FF0C8614E6}" type="datetimeFigureOut">
              <a:rPr lang="en-US" smtClean="0"/>
              <a:t>11/5/15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2AA6F2-1426-6D4D-B235-2AF1145FFA57}" type="slidenum">
              <a:rPr lang="en-US" smtClean="0"/>
              <a:t>‹#›</a:t>
            </a:fld>
            <a:endParaRPr lang="en-US"/>
          </a:p>
        </p:txBody>
      </p:sp>
    </p:spTree>
    <p:extLst>
      <p:ext uri="{BB962C8B-B14F-4D97-AF65-F5344CB8AC3E}">
        <p14:creationId xmlns:p14="http://schemas.microsoft.com/office/powerpoint/2010/main" val="8434367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FA0AB17-2394-2241-A98F-46FF0C8614E6}" type="datetimeFigureOut">
              <a:rPr lang="en-US" smtClean="0"/>
              <a:t>11/5/15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32AA6F2-1426-6D4D-B235-2AF1145FFA57}" type="slidenum">
              <a:rPr lang="en-US" smtClean="0"/>
              <a:t>‹#›</a:t>
            </a:fld>
            <a:endParaRPr lang="en-US"/>
          </a:p>
        </p:txBody>
      </p:sp>
    </p:spTree>
    <p:extLst>
      <p:ext uri="{BB962C8B-B14F-4D97-AF65-F5344CB8AC3E}">
        <p14:creationId xmlns:p14="http://schemas.microsoft.com/office/powerpoint/2010/main" val="16140024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FA0AB17-2394-2241-A98F-46FF0C8614E6}" type="datetimeFigureOut">
              <a:rPr lang="en-US" smtClean="0"/>
              <a:t>11/5/15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32AA6F2-1426-6D4D-B235-2AF1145FFA57}" type="slidenum">
              <a:rPr lang="en-US" smtClean="0"/>
              <a:t>‹#›</a:t>
            </a:fld>
            <a:endParaRPr lang="en-US"/>
          </a:p>
        </p:txBody>
      </p:sp>
    </p:spTree>
    <p:extLst>
      <p:ext uri="{BB962C8B-B14F-4D97-AF65-F5344CB8AC3E}">
        <p14:creationId xmlns:p14="http://schemas.microsoft.com/office/powerpoint/2010/main" val="36442619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A0AB17-2394-2241-A98F-46FF0C8614E6}" type="datetimeFigureOut">
              <a:rPr lang="en-US" smtClean="0"/>
              <a:t>11/5/15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32AA6F2-1426-6D4D-B235-2AF1145FFA57}" type="slidenum">
              <a:rPr lang="en-US" smtClean="0"/>
              <a:t>‹#›</a:t>
            </a:fld>
            <a:endParaRPr lang="en-US"/>
          </a:p>
        </p:txBody>
      </p:sp>
    </p:spTree>
    <p:extLst>
      <p:ext uri="{BB962C8B-B14F-4D97-AF65-F5344CB8AC3E}">
        <p14:creationId xmlns:p14="http://schemas.microsoft.com/office/powerpoint/2010/main" val="38878658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FA0AB17-2394-2241-A98F-46FF0C8614E6}" type="datetimeFigureOut">
              <a:rPr lang="en-US" smtClean="0"/>
              <a:t>11/5/15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2AA6F2-1426-6D4D-B235-2AF1145FFA57}" type="slidenum">
              <a:rPr lang="en-US" smtClean="0"/>
              <a:t>‹#›</a:t>
            </a:fld>
            <a:endParaRPr lang="en-US"/>
          </a:p>
        </p:txBody>
      </p:sp>
    </p:spTree>
    <p:extLst>
      <p:ext uri="{BB962C8B-B14F-4D97-AF65-F5344CB8AC3E}">
        <p14:creationId xmlns:p14="http://schemas.microsoft.com/office/powerpoint/2010/main" val="36489404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FA0AB17-2394-2241-A98F-46FF0C8614E6}" type="datetimeFigureOut">
              <a:rPr lang="en-US" smtClean="0"/>
              <a:t>11/5/15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2AA6F2-1426-6D4D-B235-2AF1145FFA57}" type="slidenum">
              <a:rPr lang="en-US" smtClean="0"/>
              <a:t>‹#›</a:t>
            </a:fld>
            <a:endParaRPr lang="en-US"/>
          </a:p>
        </p:txBody>
      </p:sp>
    </p:spTree>
    <p:extLst>
      <p:ext uri="{BB962C8B-B14F-4D97-AF65-F5344CB8AC3E}">
        <p14:creationId xmlns:p14="http://schemas.microsoft.com/office/powerpoint/2010/main" val="34762414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A0AB17-2394-2241-A98F-46FF0C8614E6}" type="datetimeFigureOut">
              <a:rPr lang="en-US" smtClean="0"/>
              <a:t>11/5/15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2AA6F2-1426-6D4D-B235-2AF1145FFA57}" type="slidenum">
              <a:rPr lang="en-US" smtClean="0"/>
              <a:t>‹#›</a:t>
            </a:fld>
            <a:endParaRPr lang="en-US"/>
          </a:p>
        </p:txBody>
      </p:sp>
    </p:spTree>
    <p:extLst>
      <p:ext uri="{BB962C8B-B14F-4D97-AF65-F5344CB8AC3E}">
        <p14:creationId xmlns:p14="http://schemas.microsoft.com/office/powerpoint/2010/main" val="405746173"/>
      </p:ext>
    </p:extLst>
  </p:cSld>
  <p:clrMap bg1="lt1" tx1="dk1" bg2="lt2" tx2="dk2" accent1="accent1" accent2="accent2" accent3="accent3" accent4="accent4" accent5="accent5" accent6="accent6" hlink="hlink" folHlink="folHlink"/>
  <p:sldLayoutIdLst>
    <p:sldLayoutId id="2147484273" r:id="rId1"/>
    <p:sldLayoutId id="2147484274" r:id="rId2"/>
    <p:sldLayoutId id="2147484275" r:id="rId3"/>
    <p:sldLayoutId id="2147484276" r:id="rId4"/>
    <p:sldLayoutId id="2147484277" r:id="rId5"/>
    <p:sldLayoutId id="2147484278" r:id="rId6"/>
    <p:sldLayoutId id="2147484279" r:id="rId7"/>
    <p:sldLayoutId id="2147484280" r:id="rId8"/>
    <p:sldLayoutId id="2147484281" r:id="rId9"/>
    <p:sldLayoutId id="2147484282" r:id="rId10"/>
    <p:sldLayoutId id="2147484283"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212140" y="1223085"/>
            <a:ext cx="6719771" cy="923330"/>
          </a:xfrm>
          <a:prstGeom prst="rect">
            <a:avLst/>
          </a:prstGeom>
          <a:noFill/>
        </p:spPr>
        <p:txBody>
          <a:bodyPr wrap="none" lIns="91440" tIns="45720" rIns="91440" bIns="45720">
            <a:spAutoFit/>
          </a:bodyPr>
          <a:lstStyle/>
          <a:p>
            <a:pPr algn="ctr"/>
            <a:r>
              <a:rPr lang="en-US" sz="5400" b="1" dirty="0" smtClean="0">
                <a:ln w="12700">
                  <a:solidFill>
                    <a:schemeClr val="tx2">
                      <a:satMod val="155000"/>
                    </a:schemeClr>
                  </a:solidFill>
                  <a:prstDash val="solid"/>
                </a:ln>
                <a:solidFill>
                  <a:schemeClr val="accent1"/>
                </a:solidFill>
                <a:effectLst>
                  <a:outerShdw blurRad="41275" dist="20320" dir="1800000" algn="tl" rotWithShape="0">
                    <a:srgbClr val="000000">
                      <a:alpha val="40000"/>
                    </a:srgbClr>
                  </a:outerShdw>
                </a:effectLst>
              </a:rPr>
              <a:t>Temperature and Heat</a:t>
            </a:r>
            <a:endParaRPr lang="en-US" sz="5400" b="1" cap="none" spc="0" dirty="0">
              <a:ln w="12700">
                <a:solidFill>
                  <a:schemeClr val="tx2">
                    <a:satMod val="155000"/>
                  </a:schemeClr>
                </a:solidFill>
                <a:prstDash val="solid"/>
              </a:ln>
              <a:solidFill>
                <a:schemeClr val="accent1"/>
              </a:solidFill>
              <a:effectLst>
                <a:outerShdw blurRad="41275" dist="20320" dir="1800000" algn="tl" rotWithShape="0">
                  <a:srgbClr val="000000">
                    <a:alpha val="40000"/>
                  </a:srgbClr>
                </a:outerShdw>
              </a:effectLst>
            </a:endParaRPr>
          </a:p>
        </p:txBody>
      </p:sp>
      <p:sp>
        <p:nvSpPr>
          <p:cNvPr id="7" name="TextBox 6"/>
          <p:cNvSpPr txBox="1"/>
          <p:nvPr/>
        </p:nvSpPr>
        <p:spPr>
          <a:xfrm>
            <a:off x="700647" y="2081414"/>
            <a:ext cx="3415658" cy="523220"/>
          </a:xfrm>
          <a:prstGeom prst="rect">
            <a:avLst/>
          </a:prstGeom>
          <a:noFill/>
        </p:spPr>
        <p:txBody>
          <a:bodyPr wrap="square" rtlCol="0">
            <a:spAutoFit/>
          </a:bodyPr>
          <a:lstStyle/>
          <a:p>
            <a:r>
              <a:rPr lang="en-US" sz="2800" dirty="0" smtClean="0"/>
              <a:t>Objectives:</a:t>
            </a:r>
            <a:endParaRPr lang="en-US" sz="2800" dirty="0"/>
          </a:p>
        </p:txBody>
      </p:sp>
      <p:sp>
        <p:nvSpPr>
          <p:cNvPr id="9" name="TextBox 8"/>
          <p:cNvSpPr txBox="1"/>
          <p:nvPr/>
        </p:nvSpPr>
        <p:spPr>
          <a:xfrm>
            <a:off x="1367584" y="3140178"/>
            <a:ext cx="6832184" cy="523220"/>
          </a:xfrm>
          <a:prstGeom prst="rect">
            <a:avLst/>
          </a:prstGeom>
          <a:noFill/>
        </p:spPr>
        <p:txBody>
          <a:bodyPr wrap="square" rtlCol="0">
            <a:spAutoFit/>
          </a:bodyPr>
          <a:lstStyle/>
          <a:p>
            <a:pPr marL="457200" indent="-457200">
              <a:buFont typeface="Arial"/>
              <a:buChar char="•"/>
            </a:pPr>
            <a:r>
              <a:rPr lang="en-US" sz="2800" dirty="0" smtClean="0"/>
              <a:t>Boyle’s and Charles’ Law</a:t>
            </a:r>
            <a:endParaRPr lang="en-US" sz="2800" dirty="0"/>
          </a:p>
        </p:txBody>
      </p:sp>
      <p:sp>
        <p:nvSpPr>
          <p:cNvPr id="11" name="TextBox 10"/>
          <p:cNvSpPr txBox="1"/>
          <p:nvPr/>
        </p:nvSpPr>
        <p:spPr>
          <a:xfrm>
            <a:off x="1367585" y="2629002"/>
            <a:ext cx="7029240" cy="523220"/>
          </a:xfrm>
          <a:prstGeom prst="rect">
            <a:avLst/>
          </a:prstGeom>
          <a:noFill/>
        </p:spPr>
        <p:txBody>
          <a:bodyPr wrap="square" rtlCol="0">
            <a:spAutoFit/>
          </a:bodyPr>
          <a:lstStyle/>
          <a:p>
            <a:pPr marL="457200" indent="-457200">
              <a:buFont typeface="Arial"/>
              <a:buChar char="•"/>
            </a:pPr>
            <a:r>
              <a:rPr lang="en-US" sz="2800" dirty="0" smtClean="0"/>
              <a:t>Temperature</a:t>
            </a:r>
            <a:endParaRPr lang="en-US" sz="2800" dirty="0"/>
          </a:p>
        </p:txBody>
      </p:sp>
      <p:sp>
        <p:nvSpPr>
          <p:cNvPr id="10" name="TextBox 9"/>
          <p:cNvSpPr txBox="1"/>
          <p:nvPr/>
        </p:nvSpPr>
        <p:spPr>
          <a:xfrm>
            <a:off x="1367584" y="3663398"/>
            <a:ext cx="6735440" cy="523220"/>
          </a:xfrm>
          <a:prstGeom prst="rect">
            <a:avLst/>
          </a:prstGeom>
          <a:noFill/>
        </p:spPr>
        <p:txBody>
          <a:bodyPr wrap="square" rtlCol="0">
            <a:spAutoFit/>
          </a:bodyPr>
          <a:lstStyle/>
          <a:p>
            <a:pPr marL="457200" indent="-457200">
              <a:buFont typeface="Arial"/>
              <a:buChar char="•"/>
            </a:pPr>
            <a:r>
              <a:rPr lang="en-US" sz="2800" dirty="0" smtClean="0"/>
              <a:t>Heat</a:t>
            </a:r>
          </a:p>
        </p:txBody>
      </p:sp>
      <p:sp>
        <p:nvSpPr>
          <p:cNvPr id="13" name="TextBox 12"/>
          <p:cNvSpPr txBox="1"/>
          <p:nvPr/>
        </p:nvSpPr>
        <p:spPr>
          <a:xfrm>
            <a:off x="1364538" y="4220104"/>
            <a:ext cx="6735440" cy="523220"/>
          </a:xfrm>
          <a:prstGeom prst="rect">
            <a:avLst/>
          </a:prstGeom>
          <a:noFill/>
        </p:spPr>
        <p:txBody>
          <a:bodyPr wrap="square" rtlCol="0">
            <a:spAutoFit/>
          </a:bodyPr>
          <a:lstStyle/>
          <a:p>
            <a:pPr marL="457200" indent="-457200">
              <a:buFont typeface="Arial"/>
              <a:buChar char="•"/>
            </a:pPr>
            <a:r>
              <a:rPr lang="en-US" sz="2800" dirty="0" smtClean="0"/>
              <a:t>Specific Heat</a:t>
            </a:r>
          </a:p>
        </p:txBody>
      </p:sp>
      <p:sp>
        <p:nvSpPr>
          <p:cNvPr id="14" name="TextBox 13"/>
          <p:cNvSpPr txBox="1"/>
          <p:nvPr/>
        </p:nvSpPr>
        <p:spPr>
          <a:xfrm>
            <a:off x="1364538" y="4825304"/>
            <a:ext cx="6832184" cy="523220"/>
          </a:xfrm>
          <a:prstGeom prst="rect">
            <a:avLst/>
          </a:prstGeom>
          <a:noFill/>
        </p:spPr>
        <p:txBody>
          <a:bodyPr wrap="square" rtlCol="0">
            <a:spAutoFit/>
          </a:bodyPr>
          <a:lstStyle/>
          <a:p>
            <a:pPr marL="457200" indent="-457200">
              <a:buFont typeface="Arial"/>
              <a:buChar char="•"/>
            </a:pPr>
            <a:r>
              <a:rPr lang="en-US" sz="2800" dirty="0" smtClean="0"/>
              <a:t>Thermal Expansion</a:t>
            </a:r>
          </a:p>
        </p:txBody>
      </p:sp>
    </p:spTree>
    <p:extLst>
      <p:ext uri="{BB962C8B-B14F-4D97-AF65-F5344CB8AC3E}">
        <p14:creationId xmlns:p14="http://schemas.microsoft.com/office/powerpoint/2010/main" val="1325339280"/>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3157177" y="302319"/>
            <a:ext cx="2654618" cy="646331"/>
          </a:xfrm>
          <a:prstGeom prst="rect">
            <a:avLst/>
          </a:prstGeom>
          <a:noFill/>
        </p:spPr>
        <p:txBody>
          <a:bodyPr wrap="none" lIns="91440" tIns="45720" rIns="91440" bIns="45720">
            <a:spAutoFit/>
          </a:bodyPr>
          <a:lstStyle/>
          <a:p>
            <a:pPr algn="ctr"/>
            <a:r>
              <a:rPr lang="en-US" sz="3600" b="1" dirty="0" smtClean="0">
                <a:ln w="12700">
                  <a:solidFill>
                    <a:schemeClr val="tx2">
                      <a:satMod val="155000"/>
                    </a:schemeClr>
                  </a:solidFill>
                  <a:prstDash val="solid"/>
                </a:ln>
                <a:solidFill>
                  <a:schemeClr val="accent1"/>
                </a:solidFill>
                <a:effectLst>
                  <a:outerShdw blurRad="41275" dist="20320" dir="1800000" algn="tl" rotWithShape="0">
                    <a:srgbClr val="000000">
                      <a:alpha val="40000"/>
                    </a:srgbClr>
                  </a:outerShdw>
                </a:effectLst>
              </a:rPr>
              <a:t>Specific Heat</a:t>
            </a:r>
            <a:endParaRPr lang="en-US" sz="3600" b="1" cap="none" spc="0" dirty="0">
              <a:ln w="12700">
                <a:solidFill>
                  <a:schemeClr val="tx2">
                    <a:satMod val="155000"/>
                  </a:schemeClr>
                </a:solidFill>
                <a:prstDash val="solid"/>
              </a:ln>
              <a:solidFill>
                <a:schemeClr val="accent1"/>
              </a:solidFill>
              <a:effectLst>
                <a:outerShdw blurRad="41275" dist="20320" dir="1800000" algn="tl" rotWithShape="0">
                  <a:srgbClr val="000000">
                    <a:alpha val="40000"/>
                  </a:srgbClr>
                </a:outerShdw>
              </a:effectLst>
            </a:endParaRPr>
          </a:p>
        </p:txBody>
      </p:sp>
      <p:cxnSp>
        <p:nvCxnSpPr>
          <p:cNvPr id="27" name="Straight Arrow Connector 26"/>
          <p:cNvCxnSpPr/>
          <p:nvPr/>
        </p:nvCxnSpPr>
        <p:spPr>
          <a:xfrm flipH="1">
            <a:off x="2120566" y="8611081"/>
            <a:ext cx="1011893" cy="7816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6" name="TextBox 15"/>
          <p:cNvSpPr txBox="1"/>
          <p:nvPr/>
        </p:nvSpPr>
        <p:spPr>
          <a:xfrm>
            <a:off x="470118" y="1286609"/>
            <a:ext cx="8342301" cy="830997"/>
          </a:xfrm>
          <a:prstGeom prst="rect">
            <a:avLst/>
          </a:prstGeom>
          <a:noFill/>
        </p:spPr>
        <p:txBody>
          <a:bodyPr wrap="square" rtlCol="0">
            <a:spAutoFit/>
          </a:bodyPr>
          <a:lstStyle/>
          <a:p>
            <a:r>
              <a:rPr lang="en-US" sz="2400" b="1" i="1" dirty="0" smtClean="0"/>
              <a:t>Question</a:t>
            </a:r>
            <a:r>
              <a:rPr lang="en-US" sz="2400" i="1" dirty="0" smtClean="0"/>
              <a:t>. How many calories are necessary to heat 50 g of water by </a:t>
            </a:r>
            <a:r>
              <a:rPr lang="en-US" sz="2400" dirty="0" smtClean="0"/>
              <a:t>1</a:t>
            </a:r>
            <a:r>
              <a:rPr lang="en-US" sz="2400" baseline="30000" dirty="0" smtClean="0"/>
              <a:t>o</a:t>
            </a:r>
            <a:r>
              <a:rPr lang="en-US" sz="2400" dirty="0" smtClean="0"/>
              <a:t>C</a:t>
            </a:r>
            <a:r>
              <a:rPr lang="en-US" sz="2400" i="1" dirty="0" smtClean="0"/>
              <a:t> </a:t>
            </a:r>
            <a:endParaRPr lang="en-US" sz="2400" i="1" dirty="0"/>
          </a:p>
        </p:txBody>
      </p:sp>
      <p:sp>
        <p:nvSpPr>
          <p:cNvPr id="20" name="TextBox 19"/>
          <p:cNvSpPr txBox="1"/>
          <p:nvPr/>
        </p:nvSpPr>
        <p:spPr>
          <a:xfrm>
            <a:off x="484798" y="2365715"/>
            <a:ext cx="8342301" cy="830997"/>
          </a:xfrm>
          <a:prstGeom prst="rect">
            <a:avLst/>
          </a:prstGeom>
          <a:noFill/>
        </p:spPr>
        <p:txBody>
          <a:bodyPr wrap="square" rtlCol="0">
            <a:spAutoFit/>
          </a:bodyPr>
          <a:lstStyle/>
          <a:p>
            <a:r>
              <a:rPr lang="en-US" sz="2400" b="1" i="1" dirty="0" smtClean="0"/>
              <a:t>Question</a:t>
            </a:r>
            <a:r>
              <a:rPr lang="en-US" sz="2400" i="1" dirty="0" smtClean="0"/>
              <a:t>. How many calories are necessary to heat 50 g of water by </a:t>
            </a:r>
            <a:r>
              <a:rPr lang="en-US" sz="2400" dirty="0" smtClean="0"/>
              <a:t>10</a:t>
            </a:r>
            <a:r>
              <a:rPr lang="en-US" sz="2400" baseline="30000" dirty="0" smtClean="0"/>
              <a:t>o</a:t>
            </a:r>
            <a:r>
              <a:rPr lang="en-US" sz="2400" dirty="0" smtClean="0"/>
              <a:t>C?</a:t>
            </a:r>
            <a:r>
              <a:rPr lang="en-US" sz="2400" i="1" dirty="0" smtClean="0"/>
              <a:t> </a:t>
            </a:r>
            <a:endParaRPr lang="en-US" sz="2400" i="1" dirty="0"/>
          </a:p>
        </p:txBody>
      </p:sp>
      <p:sp>
        <p:nvSpPr>
          <p:cNvPr id="21" name="TextBox 20"/>
          <p:cNvSpPr txBox="1"/>
          <p:nvPr/>
        </p:nvSpPr>
        <p:spPr>
          <a:xfrm>
            <a:off x="1870020" y="1904050"/>
            <a:ext cx="989685" cy="461665"/>
          </a:xfrm>
          <a:prstGeom prst="rect">
            <a:avLst/>
          </a:prstGeom>
          <a:noFill/>
        </p:spPr>
        <p:txBody>
          <a:bodyPr wrap="square" rtlCol="0">
            <a:spAutoFit/>
          </a:bodyPr>
          <a:lstStyle/>
          <a:p>
            <a:r>
              <a:rPr lang="en-US" sz="2400" dirty="0" smtClean="0"/>
              <a:t>(Heat)</a:t>
            </a:r>
            <a:endParaRPr lang="en-US" sz="2400" dirty="0"/>
          </a:p>
        </p:txBody>
      </p:sp>
      <p:sp>
        <p:nvSpPr>
          <p:cNvPr id="22" name="TextBox 21"/>
          <p:cNvSpPr txBox="1"/>
          <p:nvPr/>
        </p:nvSpPr>
        <p:spPr>
          <a:xfrm>
            <a:off x="2943391" y="1904050"/>
            <a:ext cx="451085" cy="461665"/>
          </a:xfrm>
          <a:prstGeom prst="rect">
            <a:avLst/>
          </a:prstGeom>
          <a:noFill/>
        </p:spPr>
        <p:txBody>
          <a:bodyPr wrap="square" rtlCol="0">
            <a:spAutoFit/>
          </a:bodyPr>
          <a:lstStyle/>
          <a:p>
            <a:r>
              <a:rPr lang="en-US" sz="2400" dirty="0" smtClean="0"/>
              <a:t>=</a:t>
            </a:r>
            <a:endParaRPr lang="en-US" sz="2400" dirty="0"/>
          </a:p>
        </p:txBody>
      </p:sp>
      <p:sp>
        <p:nvSpPr>
          <p:cNvPr id="23" name="TextBox 22"/>
          <p:cNvSpPr txBox="1"/>
          <p:nvPr/>
        </p:nvSpPr>
        <p:spPr>
          <a:xfrm>
            <a:off x="3394476" y="1886773"/>
            <a:ext cx="2239346" cy="461665"/>
          </a:xfrm>
          <a:prstGeom prst="rect">
            <a:avLst/>
          </a:prstGeom>
          <a:noFill/>
        </p:spPr>
        <p:txBody>
          <a:bodyPr wrap="square" rtlCol="0">
            <a:spAutoFit/>
          </a:bodyPr>
          <a:lstStyle/>
          <a:p>
            <a:r>
              <a:rPr lang="en-US" sz="2400" dirty="0" smtClean="0"/>
              <a:t>(50 g) (1 </a:t>
            </a:r>
            <a:r>
              <a:rPr lang="en-US" sz="2400" dirty="0" err="1" smtClean="0"/>
              <a:t>cal</a:t>
            </a:r>
            <a:r>
              <a:rPr lang="en-US" sz="2400" dirty="0" smtClean="0"/>
              <a:t>)</a:t>
            </a:r>
            <a:endParaRPr lang="en-US" sz="2400" dirty="0"/>
          </a:p>
        </p:txBody>
      </p:sp>
      <p:sp>
        <p:nvSpPr>
          <p:cNvPr id="24" name="TextBox 23"/>
          <p:cNvSpPr txBox="1"/>
          <p:nvPr/>
        </p:nvSpPr>
        <p:spPr>
          <a:xfrm>
            <a:off x="5287491" y="3277427"/>
            <a:ext cx="1414911" cy="461665"/>
          </a:xfrm>
          <a:prstGeom prst="rect">
            <a:avLst/>
          </a:prstGeom>
          <a:noFill/>
        </p:spPr>
        <p:txBody>
          <a:bodyPr wrap="square" rtlCol="0">
            <a:spAutoFit/>
          </a:bodyPr>
          <a:lstStyle/>
          <a:p>
            <a:r>
              <a:rPr lang="en-US" sz="2400" dirty="0" smtClean="0"/>
              <a:t>(10</a:t>
            </a:r>
            <a:r>
              <a:rPr lang="en-US" sz="2400" baseline="30000" dirty="0" smtClean="0"/>
              <a:t>o</a:t>
            </a:r>
            <a:r>
              <a:rPr lang="en-US" sz="2400" dirty="0" smtClean="0"/>
              <a:t>C)</a:t>
            </a:r>
            <a:endParaRPr lang="en-US" sz="2400" dirty="0"/>
          </a:p>
        </p:txBody>
      </p:sp>
      <p:sp>
        <p:nvSpPr>
          <p:cNvPr id="25" name="TextBox 24"/>
          <p:cNvSpPr txBox="1"/>
          <p:nvPr/>
        </p:nvSpPr>
        <p:spPr>
          <a:xfrm>
            <a:off x="1872638" y="3294704"/>
            <a:ext cx="1073372" cy="461665"/>
          </a:xfrm>
          <a:prstGeom prst="rect">
            <a:avLst/>
          </a:prstGeom>
          <a:noFill/>
        </p:spPr>
        <p:txBody>
          <a:bodyPr wrap="square" rtlCol="0">
            <a:spAutoFit/>
          </a:bodyPr>
          <a:lstStyle/>
          <a:p>
            <a:r>
              <a:rPr lang="en-US" sz="2400" dirty="0" smtClean="0"/>
              <a:t>(Heat)</a:t>
            </a:r>
            <a:endParaRPr lang="en-US" sz="2400" dirty="0"/>
          </a:p>
        </p:txBody>
      </p:sp>
      <p:sp>
        <p:nvSpPr>
          <p:cNvPr id="26" name="TextBox 25"/>
          <p:cNvSpPr txBox="1"/>
          <p:nvPr/>
        </p:nvSpPr>
        <p:spPr>
          <a:xfrm>
            <a:off x="2946010" y="3294704"/>
            <a:ext cx="489228" cy="461665"/>
          </a:xfrm>
          <a:prstGeom prst="rect">
            <a:avLst/>
          </a:prstGeom>
          <a:noFill/>
        </p:spPr>
        <p:txBody>
          <a:bodyPr wrap="square" rtlCol="0">
            <a:spAutoFit/>
          </a:bodyPr>
          <a:lstStyle/>
          <a:p>
            <a:r>
              <a:rPr lang="en-US" sz="2400" dirty="0" smtClean="0"/>
              <a:t>=</a:t>
            </a:r>
            <a:endParaRPr lang="en-US" sz="2400" dirty="0"/>
          </a:p>
        </p:txBody>
      </p:sp>
      <p:sp>
        <p:nvSpPr>
          <p:cNvPr id="28" name="TextBox 27"/>
          <p:cNvSpPr txBox="1"/>
          <p:nvPr/>
        </p:nvSpPr>
        <p:spPr>
          <a:xfrm>
            <a:off x="3397094" y="3277427"/>
            <a:ext cx="1890398" cy="461665"/>
          </a:xfrm>
          <a:prstGeom prst="rect">
            <a:avLst/>
          </a:prstGeom>
          <a:noFill/>
        </p:spPr>
        <p:txBody>
          <a:bodyPr wrap="square" rtlCol="0">
            <a:spAutoFit/>
          </a:bodyPr>
          <a:lstStyle/>
          <a:p>
            <a:r>
              <a:rPr lang="en-US" sz="2400" dirty="0" smtClean="0"/>
              <a:t>(50 g) (1 </a:t>
            </a:r>
            <a:r>
              <a:rPr lang="en-US" sz="2400" dirty="0" err="1" smtClean="0"/>
              <a:t>cal</a:t>
            </a:r>
            <a:r>
              <a:rPr lang="en-US" sz="2400" dirty="0" smtClean="0"/>
              <a:t>)</a:t>
            </a:r>
            <a:endParaRPr lang="en-US" sz="2400" dirty="0"/>
          </a:p>
        </p:txBody>
      </p:sp>
      <p:sp>
        <p:nvSpPr>
          <p:cNvPr id="29" name="TextBox 28"/>
          <p:cNvSpPr txBox="1"/>
          <p:nvPr/>
        </p:nvSpPr>
        <p:spPr>
          <a:xfrm>
            <a:off x="470118" y="3746333"/>
            <a:ext cx="8342301" cy="830997"/>
          </a:xfrm>
          <a:prstGeom prst="rect">
            <a:avLst/>
          </a:prstGeom>
          <a:noFill/>
        </p:spPr>
        <p:txBody>
          <a:bodyPr wrap="square" rtlCol="0">
            <a:spAutoFit/>
          </a:bodyPr>
          <a:lstStyle/>
          <a:p>
            <a:r>
              <a:rPr lang="en-US" sz="2400" b="1" i="1" dirty="0" smtClean="0"/>
              <a:t>Question</a:t>
            </a:r>
            <a:r>
              <a:rPr lang="en-US" sz="2400" i="1" dirty="0" smtClean="0"/>
              <a:t>. How many calories are necessary to heat 50 g of </a:t>
            </a:r>
            <a:r>
              <a:rPr lang="en-US" sz="2400" i="1" dirty="0" smtClean="0">
                <a:solidFill>
                  <a:srgbClr val="FF0000"/>
                </a:solidFill>
              </a:rPr>
              <a:t>iron</a:t>
            </a:r>
            <a:r>
              <a:rPr lang="en-US" sz="2400" i="1" dirty="0" smtClean="0"/>
              <a:t> by </a:t>
            </a:r>
            <a:r>
              <a:rPr lang="en-US" sz="2400" dirty="0" smtClean="0"/>
              <a:t>10</a:t>
            </a:r>
            <a:r>
              <a:rPr lang="en-US" sz="2400" baseline="30000" dirty="0" smtClean="0"/>
              <a:t>o</a:t>
            </a:r>
            <a:r>
              <a:rPr lang="en-US" sz="2400" dirty="0" smtClean="0"/>
              <a:t>C?</a:t>
            </a:r>
            <a:r>
              <a:rPr lang="en-US" sz="2400" i="1" dirty="0" smtClean="0"/>
              <a:t> </a:t>
            </a:r>
            <a:endParaRPr lang="en-US" sz="2400" i="1" dirty="0"/>
          </a:p>
        </p:txBody>
      </p:sp>
      <p:sp>
        <p:nvSpPr>
          <p:cNvPr id="30" name="TextBox 29"/>
          <p:cNvSpPr txBox="1"/>
          <p:nvPr/>
        </p:nvSpPr>
        <p:spPr>
          <a:xfrm>
            <a:off x="5730551" y="4346497"/>
            <a:ext cx="1414911" cy="461665"/>
          </a:xfrm>
          <a:prstGeom prst="rect">
            <a:avLst/>
          </a:prstGeom>
          <a:noFill/>
        </p:spPr>
        <p:txBody>
          <a:bodyPr wrap="square" rtlCol="0">
            <a:spAutoFit/>
          </a:bodyPr>
          <a:lstStyle/>
          <a:p>
            <a:r>
              <a:rPr lang="en-US" sz="2400" dirty="0" smtClean="0"/>
              <a:t>(10</a:t>
            </a:r>
            <a:r>
              <a:rPr lang="en-US" sz="2400" baseline="30000" dirty="0" smtClean="0"/>
              <a:t>o</a:t>
            </a:r>
            <a:r>
              <a:rPr lang="en-US" sz="2400" dirty="0" smtClean="0"/>
              <a:t>C)</a:t>
            </a:r>
            <a:endParaRPr lang="en-US" sz="2400" dirty="0"/>
          </a:p>
        </p:txBody>
      </p:sp>
      <p:sp>
        <p:nvSpPr>
          <p:cNvPr id="31" name="TextBox 30"/>
          <p:cNvSpPr txBox="1"/>
          <p:nvPr/>
        </p:nvSpPr>
        <p:spPr>
          <a:xfrm>
            <a:off x="2315698" y="4363774"/>
            <a:ext cx="1073372" cy="461665"/>
          </a:xfrm>
          <a:prstGeom prst="rect">
            <a:avLst/>
          </a:prstGeom>
          <a:noFill/>
        </p:spPr>
        <p:txBody>
          <a:bodyPr wrap="square" rtlCol="0">
            <a:spAutoFit/>
          </a:bodyPr>
          <a:lstStyle/>
          <a:p>
            <a:r>
              <a:rPr lang="en-US" sz="2400" dirty="0" smtClean="0"/>
              <a:t>(Heat)</a:t>
            </a:r>
            <a:endParaRPr lang="en-US" sz="2400" dirty="0"/>
          </a:p>
        </p:txBody>
      </p:sp>
      <p:sp>
        <p:nvSpPr>
          <p:cNvPr id="32" name="TextBox 31"/>
          <p:cNvSpPr txBox="1"/>
          <p:nvPr/>
        </p:nvSpPr>
        <p:spPr>
          <a:xfrm>
            <a:off x="3389070" y="4363774"/>
            <a:ext cx="489228" cy="461665"/>
          </a:xfrm>
          <a:prstGeom prst="rect">
            <a:avLst/>
          </a:prstGeom>
          <a:noFill/>
        </p:spPr>
        <p:txBody>
          <a:bodyPr wrap="square" rtlCol="0">
            <a:spAutoFit/>
          </a:bodyPr>
          <a:lstStyle/>
          <a:p>
            <a:r>
              <a:rPr lang="en-US" sz="2400" dirty="0" smtClean="0"/>
              <a:t>=</a:t>
            </a:r>
            <a:endParaRPr lang="en-US" sz="2400" dirty="0"/>
          </a:p>
        </p:txBody>
      </p:sp>
      <p:sp>
        <p:nvSpPr>
          <p:cNvPr id="33" name="TextBox 32"/>
          <p:cNvSpPr txBox="1"/>
          <p:nvPr/>
        </p:nvSpPr>
        <p:spPr>
          <a:xfrm>
            <a:off x="3840154" y="4346497"/>
            <a:ext cx="2102078" cy="461665"/>
          </a:xfrm>
          <a:prstGeom prst="rect">
            <a:avLst/>
          </a:prstGeom>
          <a:noFill/>
        </p:spPr>
        <p:txBody>
          <a:bodyPr wrap="square" rtlCol="0">
            <a:spAutoFit/>
          </a:bodyPr>
          <a:lstStyle/>
          <a:p>
            <a:r>
              <a:rPr lang="en-US" sz="2400" dirty="0" smtClean="0"/>
              <a:t>(50 g) (</a:t>
            </a:r>
            <a:r>
              <a:rPr lang="en-US" sz="2400" dirty="0" smtClean="0">
                <a:solidFill>
                  <a:srgbClr val="FF0000"/>
                </a:solidFill>
              </a:rPr>
              <a:t>???</a:t>
            </a:r>
            <a:r>
              <a:rPr lang="en-US" sz="2400" dirty="0" smtClean="0"/>
              <a:t> </a:t>
            </a:r>
            <a:r>
              <a:rPr lang="en-US" sz="2400" dirty="0" err="1" smtClean="0"/>
              <a:t>cal</a:t>
            </a:r>
            <a:r>
              <a:rPr lang="en-US" sz="2400" dirty="0" smtClean="0"/>
              <a:t>)</a:t>
            </a:r>
            <a:endParaRPr lang="en-US" sz="2400" dirty="0"/>
          </a:p>
        </p:txBody>
      </p:sp>
      <p:sp>
        <p:nvSpPr>
          <p:cNvPr id="34" name="TextBox 33"/>
          <p:cNvSpPr txBox="1"/>
          <p:nvPr/>
        </p:nvSpPr>
        <p:spPr>
          <a:xfrm>
            <a:off x="860053" y="4980149"/>
            <a:ext cx="2062960" cy="461665"/>
          </a:xfrm>
          <a:prstGeom prst="rect">
            <a:avLst/>
          </a:prstGeom>
          <a:noFill/>
        </p:spPr>
        <p:txBody>
          <a:bodyPr wrap="square" rtlCol="0">
            <a:spAutoFit/>
          </a:bodyPr>
          <a:lstStyle/>
          <a:p>
            <a:r>
              <a:rPr lang="en-US" sz="2400" dirty="0" smtClean="0">
                <a:solidFill>
                  <a:srgbClr val="FF0000"/>
                </a:solidFill>
              </a:rPr>
              <a:t>Specific heat</a:t>
            </a:r>
            <a:endParaRPr lang="en-US" sz="2400" dirty="0">
              <a:solidFill>
                <a:srgbClr val="FF0000"/>
              </a:solidFill>
            </a:endParaRPr>
          </a:p>
        </p:txBody>
      </p:sp>
      <p:cxnSp>
        <p:nvCxnSpPr>
          <p:cNvPr id="35" name="Straight Arrow Connector 34"/>
          <p:cNvCxnSpPr/>
          <p:nvPr/>
        </p:nvCxnSpPr>
        <p:spPr>
          <a:xfrm flipV="1">
            <a:off x="3067847" y="4774685"/>
            <a:ext cx="1893975" cy="381526"/>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sp>
        <p:nvSpPr>
          <p:cNvPr id="36" name="TextBox 35"/>
          <p:cNvSpPr txBox="1"/>
          <p:nvPr/>
        </p:nvSpPr>
        <p:spPr>
          <a:xfrm>
            <a:off x="4432750" y="4980149"/>
            <a:ext cx="2062960" cy="461665"/>
          </a:xfrm>
          <a:prstGeom prst="rect">
            <a:avLst/>
          </a:prstGeom>
          <a:noFill/>
        </p:spPr>
        <p:txBody>
          <a:bodyPr wrap="square" rtlCol="0">
            <a:spAutoFit/>
          </a:bodyPr>
          <a:lstStyle/>
          <a:p>
            <a:r>
              <a:rPr lang="en-US" sz="2400" dirty="0" smtClean="0">
                <a:solidFill>
                  <a:srgbClr val="FF0000"/>
                </a:solidFill>
              </a:rPr>
              <a:t>0.108 </a:t>
            </a:r>
            <a:r>
              <a:rPr lang="en-US" sz="2400" dirty="0" err="1" smtClean="0">
                <a:solidFill>
                  <a:srgbClr val="FF0000"/>
                </a:solidFill>
              </a:rPr>
              <a:t>cal</a:t>
            </a:r>
            <a:r>
              <a:rPr lang="en-US" sz="2400" dirty="0" smtClean="0">
                <a:solidFill>
                  <a:srgbClr val="FF0000"/>
                </a:solidFill>
              </a:rPr>
              <a:t>/g</a:t>
            </a:r>
            <a:endParaRPr lang="en-US" sz="2400" dirty="0">
              <a:solidFill>
                <a:srgbClr val="FF0000"/>
              </a:solidFill>
            </a:endParaRPr>
          </a:p>
        </p:txBody>
      </p:sp>
      <p:sp>
        <p:nvSpPr>
          <p:cNvPr id="37" name="TextBox 36"/>
          <p:cNvSpPr txBox="1"/>
          <p:nvPr/>
        </p:nvSpPr>
        <p:spPr>
          <a:xfrm>
            <a:off x="5041025" y="6003984"/>
            <a:ext cx="3175193" cy="461665"/>
          </a:xfrm>
          <a:prstGeom prst="rect">
            <a:avLst/>
          </a:prstGeom>
          <a:noFill/>
        </p:spPr>
        <p:txBody>
          <a:bodyPr wrap="square" rtlCol="0">
            <a:spAutoFit/>
          </a:bodyPr>
          <a:lstStyle/>
          <a:p>
            <a:r>
              <a:rPr lang="en-US" sz="2400" dirty="0" smtClean="0"/>
              <a:t>(temperature change)</a:t>
            </a:r>
            <a:endParaRPr lang="en-US" sz="2400" dirty="0"/>
          </a:p>
        </p:txBody>
      </p:sp>
      <p:sp>
        <p:nvSpPr>
          <p:cNvPr id="38" name="TextBox 37"/>
          <p:cNvSpPr txBox="1"/>
          <p:nvPr/>
        </p:nvSpPr>
        <p:spPr>
          <a:xfrm>
            <a:off x="727481" y="6003984"/>
            <a:ext cx="1073372" cy="461665"/>
          </a:xfrm>
          <a:prstGeom prst="rect">
            <a:avLst/>
          </a:prstGeom>
          <a:noFill/>
        </p:spPr>
        <p:txBody>
          <a:bodyPr wrap="square" rtlCol="0">
            <a:spAutoFit/>
          </a:bodyPr>
          <a:lstStyle/>
          <a:p>
            <a:r>
              <a:rPr lang="en-US" sz="2400" dirty="0" smtClean="0"/>
              <a:t>(Heat)</a:t>
            </a:r>
            <a:endParaRPr lang="en-US" sz="2400" dirty="0"/>
          </a:p>
        </p:txBody>
      </p:sp>
      <p:sp>
        <p:nvSpPr>
          <p:cNvPr id="39" name="TextBox 38"/>
          <p:cNvSpPr txBox="1"/>
          <p:nvPr/>
        </p:nvSpPr>
        <p:spPr>
          <a:xfrm>
            <a:off x="1800853" y="6003984"/>
            <a:ext cx="489228" cy="461665"/>
          </a:xfrm>
          <a:prstGeom prst="rect">
            <a:avLst/>
          </a:prstGeom>
          <a:noFill/>
        </p:spPr>
        <p:txBody>
          <a:bodyPr wrap="square" rtlCol="0">
            <a:spAutoFit/>
          </a:bodyPr>
          <a:lstStyle/>
          <a:p>
            <a:r>
              <a:rPr lang="en-US" sz="2400" dirty="0" smtClean="0"/>
              <a:t>=</a:t>
            </a:r>
            <a:endParaRPr lang="en-US" sz="2400" dirty="0"/>
          </a:p>
        </p:txBody>
      </p:sp>
      <p:sp>
        <p:nvSpPr>
          <p:cNvPr id="40" name="TextBox 39"/>
          <p:cNvSpPr txBox="1"/>
          <p:nvPr/>
        </p:nvSpPr>
        <p:spPr>
          <a:xfrm>
            <a:off x="2251936" y="5986707"/>
            <a:ext cx="2971078" cy="461665"/>
          </a:xfrm>
          <a:prstGeom prst="rect">
            <a:avLst/>
          </a:prstGeom>
          <a:noFill/>
        </p:spPr>
        <p:txBody>
          <a:bodyPr wrap="square" rtlCol="0">
            <a:spAutoFit/>
          </a:bodyPr>
          <a:lstStyle/>
          <a:p>
            <a:r>
              <a:rPr lang="en-US" sz="2400" dirty="0" smtClean="0"/>
              <a:t>(mass) (</a:t>
            </a:r>
            <a:r>
              <a:rPr lang="en-US" sz="2400" dirty="0" smtClean="0">
                <a:solidFill>
                  <a:srgbClr val="FF0000"/>
                </a:solidFill>
              </a:rPr>
              <a:t>specific heat</a:t>
            </a:r>
            <a:r>
              <a:rPr lang="en-US" sz="2400" dirty="0" smtClean="0"/>
              <a:t>)</a:t>
            </a:r>
            <a:endParaRPr lang="en-US" sz="2400" dirty="0"/>
          </a:p>
        </p:txBody>
      </p:sp>
      <p:sp>
        <p:nvSpPr>
          <p:cNvPr id="41" name="Rounded Rectangle 40"/>
          <p:cNvSpPr/>
          <p:nvPr/>
        </p:nvSpPr>
        <p:spPr>
          <a:xfrm>
            <a:off x="649281" y="5805840"/>
            <a:ext cx="7566937" cy="808460"/>
          </a:xfrm>
          <a:prstGeom prst="round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1739355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6"/>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8"/>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4"/>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9"/>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1"/>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2"/>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3"/>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0"/>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4"/>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35"/>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36"/>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40"/>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38"/>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39"/>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37"/>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4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1" grpId="0"/>
      <p:bldP spid="22" grpId="0"/>
      <p:bldP spid="23" grpId="0"/>
      <p:bldP spid="24" grpId="0"/>
      <p:bldP spid="25" grpId="0"/>
      <p:bldP spid="26" grpId="0"/>
      <p:bldP spid="28" grpId="0"/>
      <p:bldP spid="29" grpId="0"/>
      <p:bldP spid="30" grpId="0"/>
      <p:bldP spid="31" grpId="0"/>
      <p:bldP spid="32" grpId="0"/>
      <p:bldP spid="33" grpId="0"/>
      <p:bldP spid="34" grpId="0"/>
      <p:bldP spid="36" grpId="0"/>
      <p:bldP spid="37" grpId="0"/>
      <p:bldP spid="38" grpId="0"/>
      <p:bldP spid="39" grpId="0"/>
      <p:bldP spid="40" grpId="0"/>
      <p:bldP spid="41"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3157177" y="302319"/>
            <a:ext cx="2654618" cy="646331"/>
          </a:xfrm>
          <a:prstGeom prst="rect">
            <a:avLst/>
          </a:prstGeom>
          <a:noFill/>
        </p:spPr>
        <p:txBody>
          <a:bodyPr wrap="none" lIns="91440" tIns="45720" rIns="91440" bIns="45720">
            <a:spAutoFit/>
          </a:bodyPr>
          <a:lstStyle/>
          <a:p>
            <a:pPr algn="ctr"/>
            <a:r>
              <a:rPr lang="en-US" sz="3600" b="1" dirty="0" smtClean="0">
                <a:ln w="12700">
                  <a:solidFill>
                    <a:schemeClr val="tx2">
                      <a:satMod val="155000"/>
                    </a:schemeClr>
                  </a:solidFill>
                  <a:prstDash val="solid"/>
                </a:ln>
                <a:solidFill>
                  <a:schemeClr val="accent1"/>
                </a:solidFill>
                <a:effectLst>
                  <a:outerShdw blurRad="41275" dist="20320" dir="1800000" algn="tl" rotWithShape="0">
                    <a:srgbClr val="000000">
                      <a:alpha val="40000"/>
                    </a:srgbClr>
                  </a:outerShdw>
                </a:effectLst>
              </a:rPr>
              <a:t>Specific Heat</a:t>
            </a:r>
            <a:endParaRPr lang="en-US" sz="3600" b="1" cap="none" spc="0" dirty="0">
              <a:ln w="12700">
                <a:solidFill>
                  <a:schemeClr val="tx2">
                    <a:satMod val="155000"/>
                  </a:schemeClr>
                </a:solidFill>
                <a:prstDash val="solid"/>
              </a:ln>
              <a:solidFill>
                <a:schemeClr val="accent1"/>
              </a:solidFill>
              <a:effectLst>
                <a:outerShdw blurRad="41275" dist="20320" dir="1800000" algn="tl" rotWithShape="0">
                  <a:srgbClr val="000000">
                    <a:alpha val="40000"/>
                  </a:srgbClr>
                </a:outerShdw>
              </a:effectLst>
            </a:endParaRPr>
          </a:p>
        </p:txBody>
      </p:sp>
      <p:cxnSp>
        <p:nvCxnSpPr>
          <p:cNvPr id="27" name="Straight Arrow Connector 26"/>
          <p:cNvCxnSpPr/>
          <p:nvPr/>
        </p:nvCxnSpPr>
        <p:spPr>
          <a:xfrm flipH="1">
            <a:off x="2120566" y="8611081"/>
            <a:ext cx="1011893" cy="7816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pic>
        <p:nvPicPr>
          <p:cNvPr id="42" name="Picture 41" descr="15_09_Figure.jpg"/>
          <p:cNvPicPr>
            <a:picLocks noChangeAspect="1"/>
          </p:cNvPicPr>
          <p:nvPr/>
        </p:nvPicPr>
        <p:blipFill rotWithShape="1">
          <a:blip r:embed="rId2">
            <a:extLst>
              <a:ext uri="{28A0092B-C50C-407E-A947-70E740481C1C}">
                <a14:useLocalDpi xmlns:a14="http://schemas.microsoft.com/office/drawing/2010/main" val="0"/>
              </a:ext>
            </a:extLst>
          </a:blip>
          <a:srcRect b="3253"/>
          <a:stretch/>
        </p:blipFill>
        <p:spPr>
          <a:xfrm>
            <a:off x="4296886" y="3630387"/>
            <a:ext cx="4470915" cy="3068613"/>
          </a:xfrm>
          <a:prstGeom prst="rect">
            <a:avLst/>
          </a:prstGeom>
        </p:spPr>
      </p:pic>
      <p:sp>
        <p:nvSpPr>
          <p:cNvPr id="43" name="Rectangle 3"/>
          <p:cNvSpPr txBox="1">
            <a:spLocks noChangeArrowheads="1"/>
          </p:cNvSpPr>
          <p:nvPr/>
        </p:nvSpPr>
        <p:spPr>
          <a:xfrm>
            <a:off x="365125" y="1348512"/>
            <a:ext cx="8229600" cy="4933475"/>
          </a:xfrm>
          <a:prstGeom prst="rect">
            <a:avLst/>
          </a:prstGeom>
        </p:spPr>
        <p:txBody>
          <a:bodyPr vert="horz" lIns="91440" tIns="45720" rIns="91440" bIns="45720" rtlCol="0">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r>
              <a:rPr lang="en-US" sz="2400" b="1" dirty="0" smtClean="0"/>
              <a:t>Question. </a:t>
            </a:r>
            <a:r>
              <a:rPr lang="en-US" sz="2400" dirty="0" smtClean="0"/>
              <a:t>Which has the higher specific heat capacity, water or land?</a:t>
            </a:r>
          </a:p>
          <a:p>
            <a:pPr algn="l"/>
            <a:endParaRPr lang="en-US" sz="1500" dirty="0" smtClean="0"/>
          </a:p>
          <a:p>
            <a:pPr marL="514350" indent="-514350" algn="l">
              <a:buFont typeface="+mj-lt"/>
              <a:buAutoNum type="alphaUcPeriod"/>
            </a:pPr>
            <a:r>
              <a:rPr lang="en-US" sz="2400" dirty="0" smtClean="0"/>
              <a:t>Water</a:t>
            </a:r>
          </a:p>
          <a:p>
            <a:pPr marL="514350" indent="-514350" algn="l">
              <a:buFont typeface="+mj-lt"/>
              <a:buAutoNum type="alphaUcPeriod"/>
            </a:pPr>
            <a:r>
              <a:rPr lang="en-US" sz="2400" dirty="0" smtClean="0"/>
              <a:t>Land </a:t>
            </a:r>
          </a:p>
          <a:p>
            <a:pPr marL="514350" indent="-514350" algn="l">
              <a:buFont typeface="+mj-lt"/>
              <a:buAutoNum type="alphaUcPeriod"/>
            </a:pPr>
            <a:r>
              <a:rPr lang="en-US" sz="2400" dirty="0" smtClean="0"/>
              <a:t>Both of the above are the same.</a:t>
            </a:r>
          </a:p>
          <a:p>
            <a:pPr marL="514350" indent="-514350" algn="l">
              <a:buFont typeface="+mj-lt"/>
              <a:buAutoNum type="alphaUcPeriod"/>
            </a:pPr>
            <a:r>
              <a:rPr lang="en-US" sz="2400" dirty="0" smtClean="0"/>
              <a:t>None of the above.</a:t>
            </a:r>
            <a:endParaRPr lang="en-US" sz="2400" dirty="0"/>
          </a:p>
        </p:txBody>
      </p:sp>
    </p:spTree>
    <p:extLst>
      <p:ext uri="{BB962C8B-B14F-4D97-AF65-F5344CB8AC3E}">
        <p14:creationId xmlns:p14="http://schemas.microsoft.com/office/powerpoint/2010/main" val="1779695499"/>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3696944" y="302319"/>
            <a:ext cx="1575071" cy="646331"/>
          </a:xfrm>
          <a:prstGeom prst="rect">
            <a:avLst/>
          </a:prstGeom>
          <a:noFill/>
        </p:spPr>
        <p:txBody>
          <a:bodyPr wrap="none" lIns="91440" tIns="45720" rIns="91440" bIns="45720">
            <a:spAutoFit/>
          </a:bodyPr>
          <a:lstStyle/>
          <a:p>
            <a:pPr algn="ctr"/>
            <a:r>
              <a:rPr lang="en-US" sz="3600" b="1" dirty="0" smtClean="0">
                <a:ln w="12700">
                  <a:solidFill>
                    <a:schemeClr val="tx2">
                      <a:satMod val="155000"/>
                    </a:schemeClr>
                  </a:solidFill>
                  <a:prstDash val="solid"/>
                </a:ln>
                <a:solidFill>
                  <a:schemeClr val="accent1"/>
                </a:solidFill>
                <a:effectLst>
                  <a:outerShdw blurRad="41275" dist="20320" dir="1800000" algn="tl" rotWithShape="0">
                    <a:srgbClr val="000000">
                      <a:alpha val="40000"/>
                    </a:srgbClr>
                  </a:outerShdw>
                </a:effectLst>
              </a:rPr>
              <a:t>Puzzles</a:t>
            </a:r>
            <a:endParaRPr lang="en-US" sz="3600" b="1" cap="none" spc="0" dirty="0">
              <a:ln w="12700">
                <a:solidFill>
                  <a:schemeClr val="tx2">
                    <a:satMod val="155000"/>
                  </a:schemeClr>
                </a:solidFill>
                <a:prstDash val="solid"/>
              </a:ln>
              <a:solidFill>
                <a:schemeClr val="accent1"/>
              </a:solidFill>
              <a:effectLst>
                <a:outerShdw blurRad="41275" dist="20320" dir="1800000" algn="tl" rotWithShape="0">
                  <a:srgbClr val="000000">
                    <a:alpha val="40000"/>
                  </a:srgbClr>
                </a:outerShdw>
              </a:effectLst>
            </a:endParaRPr>
          </a:p>
        </p:txBody>
      </p:sp>
      <p:sp>
        <p:nvSpPr>
          <p:cNvPr id="31" name="TextBox 30"/>
          <p:cNvSpPr txBox="1"/>
          <p:nvPr/>
        </p:nvSpPr>
        <p:spPr>
          <a:xfrm>
            <a:off x="427380" y="1227032"/>
            <a:ext cx="8148560" cy="707886"/>
          </a:xfrm>
          <a:prstGeom prst="rect">
            <a:avLst/>
          </a:prstGeom>
          <a:noFill/>
        </p:spPr>
        <p:txBody>
          <a:bodyPr wrap="square" rtlCol="0">
            <a:spAutoFit/>
          </a:bodyPr>
          <a:lstStyle/>
          <a:p>
            <a:r>
              <a:rPr lang="en-US" sz="2000" dirty="0" smtClean="0"/>
              <a:t>P1. On a hot day, your body sweats in order to remove excess energy. When is this cooling more efficient – in dry climates or humid climate?</a:t>
            </a:r>
            <a:endParaRPr lang="en-US" sz="2000" dirty="0"/>
          </a:p>
        </p:txBody>
      </p:sp>
      <p:sp>
        <p:nvSpPr>
          <p:cNvPr id="37" name="TextBox 36"/>
          <p:cNvSpPr txBox="1"/>
          <p:nvPr/>
        </p:nvSpPr>
        <p:spPr>
          <a:xfrm>
            <a:off x="427380" y="2091185"/>
            <a:ext cx="8148560" cy="1015663"/>
          </a:xfrm>
          <a:prstGeom prst="rect">
            <a:avLst/>
          </a:prstGeom>
          <a:noFill/>
        </p:spPr>
        <p:txBody>
          <a:bodyPr wrap="square" rtlCol="0">
            <a:spAutoFit/>
          </a:bodyPr>
          <a:lstStyle/>
          <a:p>
            <a:r>
              <a:rPr lang="en-US" sz="2000" dirty="0" smtClean="0"/>
              <a:t>P2. In cold wet weather it is better to wear socks made of wool. Wool has the ability to wick away and absorb water, and thus keeps your feet warmer. How is it that dry feet feel warmer than wet feet?</a:t>
            </a:r>
            <a:endParaRPr lang="en-US" sz="2000" dirty="0"/>
          </a:p>
        </p:txBody>
      </p:sp>
      <p:sp>
        <p:nvSpPr>
          <p:cNvPr id="25" name="TextBox 24"/>
          <p:cNvSpPr txBox="1"/>
          <p:nvPr/>
        </p:nvSpPr>
        <p:spPr>
          <a:xfrm>
            <a:off x="427380" y="3336542"/>
            <a:ext cx="8148560" cy="707886"/>
          </a:xfrm>
          <a:prstGeom prst="rect">
            <a:avLst/>
          </a:prstGeom>
          <a:noFill/>
        </p:spPr>
        <p:txBody>
          <a:bodyPr wrap="square" rtlCol="0">
            <a:spAutoFit/>
          </a:bodyPr>
          <a:lstStyle/>
          <a:p>
            <a:r>
              <a:rPr lang="en-US" sz="2000" dirty="0" smtClean="0"/>
              <a:t>P3. You add 2.5 kcal of heat to 50 g of water. By how many degree does its temperature rise? </a:t>
            </a:r>
            <a:endParaRPr lang="en-US" sz="2000" dirty="0"/>
          </a:p>
        </p:txBody>
      </p:sp>
      <p:sp>
        <p:nvSpPr>
          <p:cNvPr id="15" name="TextBox 14"/>
          <p:cNvSpPr txBox="1"/>
          <p:nvPr/>
        </p:nvSpPr>
        <p:spPr>
          <a:xfrm>
            <a:off x="427380" y="4220992"/>
            <a:ext cx="8148560" cy="400110"/>
          </a:xfrm>
          <a:prstGeom prst="rect">
            <a:avLst/>
          </a:prstGeom>
          <a:noFill/>
        </p:spPr>
        <p:txBody>
          <a:bodyPr wrap="square" rtlCol="0">
            <a:spAutoFit/>
          </a:bodyPr>
          <a:lstStyle/>
          <a:p>
            <a:r>
              <a:rPr lang="en-US" sz="2000" dirty="0" smtClean="0"/>
              <a:t>P4. You place an ice cube on the stove top and wait until it melts. </a:t>
            </a:r>
            <a:endParaRPr lang="en-US" sz="2000" dirty="0"/>
          </a:p>
        </p:txBody>
      </p:sp>
      <p:sp>
        <p:nvSpPr>
          <p:cNvPr id="16" name="TextBox 15"/>
          <p:cNvSpPr txBox="1"/>
          <p:nvPr/>
        </p:nvSpPr>
        <p:spPr>
          <a:xfrm>
            <a:off x="1225060" y="4621102"/>
            <a:ext cx="4852610" cy="369332"/>
          </a:xfrm>
          <a:prstGeom prst="rect">
            <a:avLst/>
          </a:prstGeom>
          <a:noFill/>
        </p:spPr>
        <p:txBody>
          <a:bodyPr wrap="none" rtlCol="0">
            <a:spAutoFit/>
          </a:bodyPr>
          <a:lstStyle/>
          <a:p>
            <a:r>
              <a:rPr lang="en-US" dirty="0" smtClean="0">
                <a:latin typeface="Chalkboard"/>
                <a:cs typeface="Chalkboard"/>
              </a:rPr>
              <a:t>(a) Ice absorbed heat and turned into water</a:t>
            </a:r>
            <a:endParaRPr lang="en-US" dirty="0">
              <a:latin typeface="Chalkboard"/>
              <a:cs typeface="Chalkboard"/>
            </a:endParaRPr>
          </a:p>
        </p:txBody>
      </p:sp>
      <p:sp>
        <p:nvSpPr>
          <p:cNvPr id="17" name="TextBox 16"/>
          <p:cNvSpPr txBox="1"/>
          <p:nvPr/>
        </p:nvSpPr>
        <p:spPr>
          <a:xfrm>
            <a:off x="1225060" y="5103734"/>
            <a:ext cx="4775666" cy="369332"/>
          </a:xfrm>
          <a:prstGeom prst="rect">
            <a:avLst/>
          </a:prstGeom>
          <a:noFill/>
        </p:spPr>
        <p:txBody>
          <a:bodyPr wrap="none" rtlCol="0">
            <a:spAutoFit/>
          </a:bodyPr>
          <a:lstStyle/>
          <a:p>
            <a:r>
              <a:rPr lang="en-US" dirty="0" smtClean="0">
                <a:latin typeface="Chalkboard"/>
                <a:cs typeface="Chalkboard"/>
              </a:rPr>
              <a:t>(b) Ice released heat and turned into water</a:t>
            </a:r>
            <a:endParaRPr lang="en-US" dirty="0">
              <a:latin typeface="Chalkboard"/>
              <a:cs typeface="Chalkboard"/>
            </a:endParaRPr>
          </a:p>
        </p:txBody>
      </p:sp>
      <p:sp>
        <p:nvSpPr>
          <p:cNvPr id="18" name="TextBox 17"/>
          <p:cNvSpPr txBox="1"/>
          <p:nvPr/>
        </p:nvSpPr>
        <p:spPr>
          <a:xfrm>
            <a:off x="1225060" y="5603090"/>
            <a:ext cx="5763116" cy="369332"/>
          </a:xfrm>
          <a:prstGeom prst="rect">
            <a:avLst/>
          </a:prstGeom>
          <a:noFill/>
        </p:spPr>
        <p:txBody>
          <a:bodyPr wrap="none" rtlCol="0">
            <a:spAutoFit/>
          </a:bodyPr>
          <a:lstStyle/>
          <a:p>
            <a:r>
              <a:rPr lang="en-US" dirty="0" smtClean="0">
                <a:latin typeface="Chalkboard"/>
                <a:cs typeface="Chalkboard"/>
              </a:rPr>
              <a:t>(c) Ice changed into water without any heat transfer.</a:t>
            </a:r>
            <a:endParaRPr lang="en-US" dirty="0">
              <a:latin typeface="Chalkboard"/>
              <a:cs typeface="Chalkboard"/>
            </a:endParaRPr>
          </a:p>
        </p:txBody>
      </p:sp>
    </p:spTree>
    <p:extLst>
      <p:ext uri="{BB962C8B-B14F-4D97-AF65-F5344CB8AC3E}">
        <p14:creationId xmlns:p14="http://schemas.microsoft.com/office/powerpoint/2010/main" val="333850673"/>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3135650" y="302319"/>
            <a:ext cx="2697674" cy="646331"/>
          </a:xfrm>
          <a:prstGeom prst="rect">
            <a:avLst/>
          </a:prstGeom>
          <a:noFill/>
        </p:spPr>
        <p:txBody>
          <a:bodyPr wrap="none" lIns="91440" tIns="45720" rIns="91440" bIns="45720">
            <a:spAutoFit/>
          </a:bodyPr>
          <a:lstStyle/>
          <a:p>
            <a:pPr algn="ctr"/>
            <a:r>
              <a:rPr lang="en-US" sz="3600" b="1" dirty="0" smtClean="0">
                <a:ln w="12700">
                  <a:solidFill>
                    <a:schemeClr val="tx2">
                      <a:satMod val="155000"/>
                    </a:schemeClr>
                  </a:solidFill>
                  <a:prstDash val="solid"/>
                </a:ln>
                <a:solidFill>
                  <a:schemeClr val="accent1"/>
                </a:solidFill>
                <a:effectLst>
                  <a:outerShdw blurRad="41275" dist="20320" dir="1800000" algn="tl" rotWithShape="0">
                    <a:srgbClr val="000000">
                      <a:alpha val="40000"/>
                    </a:srgbClr>
                  </a:outerShdw>
                </a:effectLst>
              </a:rPr>
              <a:t>Temperature</a:t>
            </a:r>
            <a:endParaRPr lang="en-US" sz="3600" b="1" cap="none" spc="0" dirty="0">
              <a:ln w="12700">
                <a:solidFill>
                  <a:schemeClr val="tx2">
                    <a:satMod val="155000"/>
                  </a:schemeClr>
                </a:solidFill>
                <a:prstDash val="solid"/>
              </a:ln>
              <a:solidFill>
                <a:schemeClr val="accent1"/>
              </a:solidFill>
              <a:effectLst>
                <a:outerShdw blurRad="41275" dist="20320" dir="1800000" algn="tl" rotWithShape="0">
                  <a:srgbClr val="000000">
                    <a:alpha val="40000"/>
                  </a:srgbClr>
                </a:outerShdw>
              </a:effectLst>
            </a:endParaRPr>
          </a:p>
        </p:txBody>
      </p:sp>
      <p:sp>
        <p:nvSpPr>
          <p:cNvPr id="11" name="TextBox 10"/>
          <p:cNvSpPr txBox="1"/>
          <p:nvPr/>
        </p:nvSpPr>
        <p:spPr>
          <a:xfrm>
            <a:off x="5669177" y="1303534"/>
            <a:ext cx="1775375" cy="830997"/>
          </a:xfrm>
          <a:prstGeom prst="rect">
            <a:avLst/>
          </a:prstGeom>
          <a:noFill/>
        </p:spPr>
        <p:txBody>
          <a:bodyPr wrap="square" rtlCol="0">
            <a:spAutoFit/>
          </a:bodyPr>
          <a:lstStyle/>
          <a:p>
            <a:r>
              <a:rPr lang="en-US" sz="2400" dirty="0" smtClean="0"/>
              <a:t>Celsius (C)</a:t>
            </a:r>
          </a:p>
          <a:p>
            <a:r>
              <a:rPr lang="en-US" sz="2400" dirty="0" smtClean="0"/>
              <a:t>Centigrade</a:t>
            </a:r>
            <a:endParaRPr lang="en-US" sz="2400" dirty="0"/>
          </a:p>
        </p:txBody>
      </p:sp>
      <p:sp>
        <p:nvSpPr>
          <p:cNvPr id="14" name="TextBox 13"/>
          <p:cNvSpPr txBox="1"/>
          <p:nvPr/>
        </p:nvSpPr>
        <p:spPr>
          <a:xfrm>
            <a:off x="7495610" y="1638801"/>
            <a:ext cx="1470639" cy="461665"/>
          </a:xfrm>
          <a:prstGeom prst="rect">
            <a:avLst/>
          </a:prstGeom>
          <a:noFill/>
        </p:spPr>
        <p:txBody>
          <a:bodyPr wrap="square" rtlCol="0">
            <a:spAutoFit/>
          </a:bodyPr>
          <a:lstStyle/>
          <a:p>
            <a:r>
              <a:rPr lang="en-US" sz="2400" dirty="0" smtClean="0"/>
              <a:t>Kelvin (K)</a:t>
            </a:r>
            <a:endParaRPr lang="en-US" sz="2400" dirty="0"/>
          </a:p>
        </p:txBody>
      </p:sp>
      <p:grpSp>
        <p:nvGrpSpPr>
          <p:cNvPr id="20" name="Group 19"/>
          <p:cNvGrpSpPr/>
          <p:nvPr/>
        </p:nvGrpSpPr>
        <p:grpSpPr>
          <a:xfrm>
            <a:off x="185956" y="2015620"/>
            <a:ext cx="3617575" cy="3532165"/>
            <a:chOff x="1592836" y="2110257"/>
            <a:chExt cx="3617575" cy="3532165"/>
          </a:xfrm>
        </p:grpSpPr>
        <p:cxnSp>
          <p:nvCxnSpPr>
            <p:cNvPr id="4" name="Straight Connector 3"/>
            <p:cNvCxnSpPr/>
            <p:nvPr/>
          </p:nvCxnSpPr>
          <p:spPr>
            <a:xfrm>
              <a:off x="3354202" y="5221524"/>
              <a:ext cx="1856209"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a:off x="3354202" y="2529767"/>
              <a:ext cx="1856209" cy="0"/>
            </a:xfrm>
            <a:prstGeom prst="line">
              <a:avLst/>
            </a:prstGeom>
          </p:spPr>
          <p:style>
            <a:lnRef idx="2">
              <a:schemeClr val="accent1"/>
            </a:lnRef>
            <a:fillRef idx="0">
              <a:schemeClr val="accent1"/>
            </a:fillRef>
            <a:effectRef idx="1">
              <a:schemeClr val="accent1"/>
            </a:effectRef>
            <a:fontRef idx="minor">
              <a:schemeClr val="tx1"/>
            </a:fontRef>
          </p:style>
        </p:cxnSp>
        <p:sp>
          <p:nvSpPr>
            <p:cNvPr id="17" name="TextBox 16"/>
            <p:cNvSpPr txBox="1"/>
            <p:nvPr/>
          </p:nvSpPr>
          <p:spPr>
            <a:xfrm>
              <a:off x="1744807" y="2110257"/>
              <a:ext cx="2053000" cy="461665"/>
            </a:xfrm>
            <a:prstGeom prst="rect">
              <a:avLst/>
            </a:prstGeom>
            <a:noFill/>
          </p:spPr>
          <p:txBody>
            <a:bodyPr wrap="square" rtlCol="0">
              <a:spAutoFit/>
            </a:bodyPr>
            <a:lstStyle/>
            <a:p>
              <a:r>
                <a:rPr lang="en-US" sz="2400" dirty="0" smtClean="0"/>
                <a:t>Water boils</a:t>
              </a:r>
              <a:endParaRPr lang="en-US" sz="2400" dirty="0"/>
            </a:p>
          </p:txBody>
        </p:sp>
        <p:sp>
          <p:nvSpPr>
            <p:cNvPr id="18" name="TextBox 17"/>
            <p:cNvSpPr txBox="1"/>
            <p:nvPr/>
          </p:nvSpPr>
          <p:spPr>
            <a:xfrm>
              <a:off x="1592836" y="5180757"/>
              <a:ext cx="2053000" cy="461665"/>
            </a:xfrm>
            <a:prstGeom prst="rect">
              <a:avLst/>
            </a:prstGeom>
            <a:noFill/>
          </p:spPr>
          <p:txBody>
            <a:bodyPr wrap="square" rtlCol="0">
              <a:spAutoFit/>
            </a:bodyPr>
            <a:lstStyle/>
            <a:p>
              <a:r>
                <a:rPr lang="en-US" sz="2400" dirty="0" smtClean="0"/>
                <a:t>Water freezes</a:t>
              </a:r>
              <a:endParaRPr lang="en-US" sz="2400" dirty="0"/>
            </a:p>
          </p:txBody>
        </p:sp>
        <p:cxnSp>
          <p:nvCxnSpPr>
            <p:cNvPr id="6" name="Straight Arrow Connector 5"/>
            <p:cNvCxnSpPr/>
            <p:nvPr/>
          </p:nvCxnSpPr>
          <p:spPr>
            <a:xfrm>
              <a:off x="4179184" y="2529767"/>
              <a:ext cx="0" cy="2691757"/>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sp>
          <p:nvSpPr>
            <p:cNvPr id="21" name="TextBox 20"/>
            <p:cNvSpPr txBox="1"/>
            <p:nvPr/>
          </p:nvSpPr>
          <p:spPr>
            <a:xfrm rot="16200000">
              <a:off x="1411558" y="3643853"/>
              <a:ext cx="2671707" cy="400110"/>
            </a:xfrm>
            <a:prstGeom prst="rect">
              <a:avLst/>
            </a:prstGeom>
            <a:noFill/>
          </p:spPr>
          <p:txBody>
            <a:bodyPr wrap="square" rtlCol="0">
              <a:spAutoFit/>
            </a:bodyPr>
            <a:lstStyle/>
            <a:p>
              <a:r>
                <a:rPr lang="en-US" sz="2000" dirty="0" smtClean="0"/>
                <a:t>100 intervals (degrees)</a:t>
              </a:r>
              <a:endParaRPr lang="en-US" sz="2000" dirty="0"/>
            </a:p>
          </p:txBody>
        </p:sp>
        <p:grpSp>
          <p:nvGrpSpPr>
            <p:cNvPr id="15" name="Group 14"/>
            <p:cNvGrpSpPr/>
            <p:nvPr/>
          </p:nvGrpSpPr>
          <p:grpSpPr>
            <a:xfrm>
              <a:off x="3797807" y="3369559"/>
              <a:ext cx="260521" cy="370360"/>
              <a:chOff x="6207622" y="3304425"/>
              <a:chExt cx="260521" cy="370360"/>
            </a:xfrm>
          </p:grpSpPr>
          <p:cxnSp>
            <p:nvCxnSpPr>
              <p:cNvPr id="10" name="Straight Connector 9"/>
              <p:cNvCxnSpPr/>
              <p:nvPr/>
            </p:nvCxnSpPr>
            <p:spPr>
              <a:xfrm>
                <a:off x="6207622" y="3304425"/>
                <a:ext cx="260521"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26" name="Straight Connector 25"/>
              <p:cNvCxnSpPr/>
              <p:nvPr/>
            </p:nvCxnSpPr>
            <p:spPr>
              <a:xfrm>
                <a:off x="6207622" y="3427878"/>
                <a:ext cx="260521"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30" name="Straight Connector 29"/>
              <p:cNvCxnSpPr/>
              <p:nvPr/>
            </p:nvCxnSpPr>
            <p:spPr>
              <a:xfrm>
                <a:off x="6207622" y="3551331"/>
                <a:ext cx="260521"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32" name="Straight Connector 31"/>
              <p:cNvCxnSpPr/>
              <p:nvPr/>
            </p:nvCxnSpPr>
            <p:spPr>
              <a:xfrm>
                <a:off x="6207622" y="3674785"/>
                <a:ext cx="260521" cy="0"/>
              </a:xfrm>
              <a:prstGeom prst="line">
                <a:avLst/>
              </a:prstGeom>
            </p:spPr>
            <p:style>
              <a:lnRef idx="2">
                <a:schemeClr val="accent1"/>
              </a:lnRef>
              <a:fillRef idx="0">
                <a:schemeClr val="accent1"/>
              </a:fillRef>
              <a:effectRef idx="1">
                <a:schemeClr val="accent1"/>
              </a:effectRef>
              <a:fontRef idx="minor">
                <a:schemeClr val="tx1"/>
              </a:fontRef>
            </p:style>
          </p:cxnSp>
        </p:grpSp>
      </p:grpSp>
      <p:sp>
        <p:nvSpPr>
          <p:cNvPr id="35" name="TextBox 34"/>
          <p:cNvSpPr txBox="1"/>
          <p:nvPr/>
        </p:nvSpPr>
        <p:spPr>
          <a:xfrm>
            <a:off x="3347190" y="1673733"/>
            <a:ext cx="2051168" cy="461665"/>
          </a:xfrm>
          <a:prstGeom prst="rect">
            <a:avLst/>
          </a:prstGeom>
          <a:noFill/>
        </p:spPr>
        <p:txBody>
          <a:bodyPr wrap="square" rtlCol="0">
            <a:spAutoFit/>
          </a:bodyPr>
          <a:lstStyle/>
          <a:p>
            <a:r>
              <a:rPr lang="en-US" sz="2400" dirty="0" smtClean="0"/>
              <a:t>Fahrenheit (F)</a:t>
            </a:r>
            <a:endParaRPr lang="en-US" sz="2400" dirty="0"/>
          </a:p>
        </p:txBody>
      </p:sp>
      <p:sp>
        <p:nvSpPr>
          <p:cNvPr id="36" name="Right Brace 35"/>
          <p:cNvSpPr/>
          <p:nvPr/>
        </p:nvSpPr>
        <p:spPr>
          <a:xfrm>
            <a:off x="1794922" y="2898149"/>
            <a:ext cx="304800" cy="1247358"/>
          </a:xfrm>
          <a:prstGeom prst="rightBrace">
            <a:avLst/>
          </a:prstGeom>
          <a:ln/>
        </p:spPr>
        <p:style>
          <a:lnRef idx="2">
            <a:schemeClr val="accent1"/>
          </a:lnRef>
          <a:fillRef idx="0">
            <a:schemeClr val="accent1"/>
          </a:fillRef>
          <a:effectRef idx="1">
            <a:schemeClr val="accent1"/>
          </a:effectRef>
          <a:fontRef idx="minor">
            <a:schemeClr val="tx1"/>
          </a:fontRef>
        </p:style>
        <p:txBody>
          <a:bodyPr/>
          <a:lstStyle/>
          <a:p>
            <a:endParaRPr lang="en-US"/>
          </a:p>
        </p:txBody>
      </p:sp>
      <p:sp>
        <p:nvSpPr>
          <p:cNvPr id="37" name="TextBox 36"/>
          <p:cNvSpPr txBox="1"/>
          <p:nvPr/>
        </p:nvSpPr>
        <p:spPr>
          <a:xfrm>
            <a:off x="6136929" y="4748677"/>
            <a:ext cx="745155" cy="461665"/>
          </a:xfrm>
          <a:prstGeom prst="rect">
            <a:avLst/>
          </a:prstGeom>
          <a:noFill/>
        </p:spPr>
        <p:txBody>
          <a:bodyPr wrap="square" rtlCol="0">
            <a:spAutoFit/>
          </a:bodyPr>
          <a:lstStyle/>
          <a:p>
            <a:r>
              <a:rPr lang="en-US" sz="2400" dirty="0" smtClean="0"/>
              <a:t>0 </a:t>
            </a:r>
            <a:r>
              <a:rPr lang="en-US" sz="2400" baseline="30000" dirty="0" err="1" smtClean="0"/>
              <a:t>o</a:t>
            </a:r>
            <a:r>
              <a:rPr lang="en-US" sz="2400" dirty="0" err="1" smtClean="0"/>
              <a:t>C</a:t>
            </a:r>
            <a:endParaRPr lang="en-US" sz="2400" dirty="0"/>
          </a:p>
        </p:txBody>
      </p:sp>
      <p:sp>
        <p:nvSpPr>
          <p:cNvPr id="38" name="TextBox 37"/>
          <p:cNvSpPr txBox="1"/>
          <p:nvPr/>
        </p:nvSpPr>
        <p:spPr>
          <a:xfrm>
            <a:off x="6017953" y="2246452"/>
            <a:ext cx="1037812" cy="461665"/>
          </a:xfrm>
          <a:prstGeom prst="rect">
            <a:avLst/>
          </a:prstGeom>
          <a:noFill/>
        </p:spPr>
        <p:txBody>
          <a:bodyPr wrap="square" rtlCol="0">
            <a:spAutoFit/>
          </a:bodyPr>
          <a:lstStyle/>
          <a:p>
            <a:r>
              <a:rPr lang="en-US" sz="2400" dirty="0" smtClean="0"/>
              <a:t>100 </a:t>
            </a:r>
            <a:r>
              <a:rPr lang="en-US" sz="2400" baseline="30000" dirty="0" err="1" smtClean="0"/>
              <a:t>o</a:t>
            </a:r>
            <a:r>
              <a:rPr lang="en-US" sz="2400" dirty="0" err="1" smtClean="0"/>
              <a:t>C</a:t>
            </a:r>
            <a:endParaRPr lang="en-US" sz="2400" dirty="0"/>
          </a:p>
        </p:txBody>
      </p:sp>
      <p:sp>
        <p:nvSpPr>
          <p:cNvPr id="39" name="TextBox 38"/>
          <p:cNvSpPr txBox="1"/>
          <p:nvPr/>
        </p:nvSpPr>
        <p:spPr>
          <a:xfrm>
            <a:off x="4465685" y="4753895"/>
            <a:ext cx="848586" cy="461665"/>
          </a:xfrm>
          <a:prstGeom prst="rect">
            <a:avLst/>
          </a:prstGeom>
          <a:noFill/>
        </p:spPr>
        <p:txBody>
          <a:bodyPr wrap="square" rtlCol="0">
            <a:spAutoFit/>
          </a:bodyPr>
          <a:lstStyle/>
          <a:p>
            <a:r>
              <a:rPr lang="en-US" sz="2400" dirty="0" smtClean="0"/>
              <a:t>32 </a:t>
            </a:r>
            <a:r>
              <a:rPr lang="en-US" sz="2400" baseline="30000" dirty="0" err="1" smtClean="0"/>
              <a:t>o</a:t>
            </a:r>
            <a:r>
              <a:rPr lang="en-US" sz="2400" dirty="0" err="1" smtClean="0"/>
              <a:t>F</a:t>
            </a:r>
            <a:endParaRPr lang="en-US" sz="2400" dirty="0"/>
          </a:p>
        </p:txBody>
      </p:sp>
      <p:sp>
        <p:nvSpPr>
          <p:cNvPr id="40" name="TextBox 39"/>
          <p:cNvSpPr txBox="1"/>
          <p:nvPr/>
        </p:nvSpPr>
        <p:spPr>
          <a:xfrm>
            <a:off x="4476969" y="2246452"/>
            <a:ext cx="1004818" cy="461665"/>
          </a:xfrm>
          <a:prstGeom prst="rect">
            <a:avLst/>
          </a:prstGeom>
          <a:noFill/>
        </p:spPr>
        <p:txBody>
          <a:bodyPr wrap="square" rtlCol="0">
            <a:spAutoFit/>
          </a:bodyPr>
          <a:lstStyle/>
          <a:p>
            <a:r>
              <a:rPr lang="en-US" sz="2400" dirty="0" smtClean="0"/>
              <a:t>212 </a:t>
            </a:r>
            <a:r>
              <a:rPr lang="en-US" sz="2400" baseline="30000" dirty="0" err="1" smtClean="0"/>
              <a:t>o</a:t>
            </a:r>
            <a:r>
              <a:rPr lang="en-US" sz="2400" dirty="0" err="1" smtClean="0"/>
              <a:t>F</a:t>
            </a:r>
            <a:endParaRPr lang="en-US" sz="2400" dirty="0"/>
          </a:p>
        </p:txBody>
      </p:sp>
      <p:sp>
        <p:nvSpPr>
          <p:cNvPr id="41" name="TextBox 40"/>
          <p:cNvSpPr txBox="1"/>
          <p:nvPr/>
        </p:nvSpPr>
        <p:spPr>
          <a:xfrm>
            <a:off x="3544882" y="3422485"/>
            <a:ext cx="5184094" cy="461665"/>
          </a:xfrm>
          <a:prstGeom prst="rect">
            <a:avLst/>
          </a:prstGeom>
          <a:noFill/>
        </p:spPr>
        <p:txBody>
          <a:bodyPr wrap="square" rtlCol="0">
            <a:spAutoFit/>
          </a:bodyPr>
          <a:lstStyle/>
          <a:p>
            <a:r>
              <a:rPr lang="en-US" sz="2400" dirty="0"/>
              <a:t>http://</a:t>
            </a:r>
            <a:r>
              <a:rPr lang="en-US" sz="2400" dirty="0" err="1"/>
              <a:t>www.wbuf.noaa.gov</a:t>
            </a:r>
            <a:r>
              <a:rPr lang="en-US" sz="2400" dirty="0"/>
              <a:t>/</a:t>
            </a:r>
            <a:r>
              <a:rPr lang="en-US" sz="2400" dirty="0" err="1"/>
              <a:t>tempfc.htm</a:t>
            </a:r>
            <a:endParaRPr lang="en-US" sz="2400" dirty="0"/>
          </a:p>
        </p:txBody>
      </p:sp>
      <p:cxnSp>
        <p:nvCxnSpPr>
          <p:cNvPr id="43" name="Straight Connector 42"/>
          <p:cNvCxnSpPr/>
          <p:nvPr/>
        </p:nvCxnSpPr>
        <p:spPr>
          <a:xfrm>
            <a:off x="1947322" y="6625377"/>
            <a:ext cx="1856209" cy="0"/>
          </a:xfrm>
          <a:prstGeom prst="line">
            <a:avLst/>
          </a:prstGeom>
        </p:spPr>
        <p:style>
          <a:lnRef idx="2">
            <a:schemeClr val="accent1"/>
          </a:lnRef>
          <a:fillRef idx="0">
            <a:schemeClr val="accent1"/>
          </a:fillRef>
          <a:effectRef idx="1">
            <a:schemeClr val="accent1"/>
          </a:effectRef>
          <a:fontRef idx="minor">
            <a:schemeClr val="tx1"/>
          </a:fontRef>
        </p:style>
      </p:cxnSp>
      <p:sp>
        <p:nvSpPr>
          <p:cNvPr id="44" name="TextBox 43"/>
          <p:cNvSpPr txBox="1"/>
          <p:nvPr/>
        </p:nvSpPr>
        <p:spPr>
          <a:xfrm>
            <a:off x="337927" y="6163712"/>
            <a:ext cx="2053000" cy="461665"/>
          </a:xfrm>
          <a:prstGeom prst="rect">
            <a:avLst/>
          </a:prstGeom>
          <a:noFill/>
        </p:spPr>
        <p:txBody>
          <a:bodyPr wrap="square" rtlCol="0">
            <a:spAutoFit/>
          </a:bodyPr>
          <a:lstStyle/>
          <a:p>
            <a:r>
              <a:rPr lang="en-US" sz="2400" dirty="0" smtClean="0"/>
              <a:t>Absolute Zero</a:t>
            </a:r>
            <a:endParaRPr lang="en-US" sz="2400" dirty="0"/>
          </a:p>
        </p:txBody>
      </p:sp>
      <p:sp>
        <p:nvSpPr>
          <p:cNvPr id="46" name="TextBox 45"/>
          <p:cNvSpPr txBox="1"/>
          <p:nvPr/>
        </p:nvSpPr>
        <p:spPr>
          <a:xfrm>
            <a:off x="6017953" y="6279733"/>
            <a:ext cx="1125081" cy="461665"/>
          </a:xfrm>
          <a:prstGeom prst="rect">
            <a:avLst/>
          </a:prstGeom>
          <a:noFill/>
        </p:spPr>
        <p:txBody>
          <a:bodyPr wrap="square" rtlCol="0">
            <a:spAutoFit/>
          </a:bodyPr>
          <a:lstStyle/>
          <a:p>
            <a:r>
              <a:rPr lang="en-US" sz="2400" dirty="0" smtClean="0"/>
              <a:t>-273 </a:t>
            </a:r>
            <a:r>
              <a:rPr lang="en-US" sz="2400" baseline="30000" dirty="0" err="1" smtClean="0"/>
              <a:t>o</a:t>
            </a:r>
            <a:r>
              <a:rPr lang="en-US" sz="2400" dirty="0" err="1" smtClean="0"/>
              <a:t>C</a:t>
            </a:r>
            <a:endParaRPr lang="en-US" sz="2400" dirty="0"/>
          </a:p>
        </p:txBody>
      </p:sp>
      <p:sp>
        <p:nvSpPr>
          <p:cNvPr id="47" name="TextBox 46"/>
          <p:cNvSpPr txBox="1"/>
          <p:nvPr/>
        </p:nvSpPr>
        <p:spPr>
          <a:xfrm>
            <a:off x="7859037" y="4748677"/>
            <a:ext cx="1107212" cy="461665"/>
          </a:xfrm>
          <a:prstGeom prst="rect">
            <a:avLst/>
          </a:prstGeom>
          <a:noFill/>
        </p:spPr>
        <p:txBody>
          <a:bodyPr wrap="square" rtlCol="0">
            <a:spAutoFit/>
          </a:bodyPr>
          <a:lstStyle/>
          <a:p>
            <a:r>
              <a:rPr lang="en-US" sz="2400" dirty="0" smtClean="0"/>
              <a:t>273  K</a:t>
            </a:r>
            <a:endParaRPr lang="en-US" sz="2400" dirty="0"/>
          </a:p>
        </p:txBody>
      </p:sp>
      <p:sp>
        <p:nvSpPr>
          <p:cNvPr id="48" name="TextBox 47"/>
          <p:cNvSpPr txBox="1"/>
          <p:nvPr/>
        </p:nvSpPr>
        <p:spPr>
          <a:xfrm>
            <a:off x="7859037" y="6163712"/>
            <a:ext cx="1107212" cy="461665"/>
          </a:xfrm>
          <a:prstGeom prst="rect">
            <a:avLst/>
          </a:prstGeom>
          <a:noFill/>
        </p:spPr>
        <p:txBody>
          <a:bodyPr wrap="square" rtlCol="0">
            <a:spAutoFit/>
          </a:bodyPr>
          <a:lstStyle/>
          <a:p>
            <a:r>
              <a:rPr lang="en-US" sz="2400" dirty="0" smtClean="0"/>
              <a:t>0 K</a:t>
            </a:r>
            <a:endParaRPr lang="en-US" sz="2400" dirty="0"/>
          </a:p>
        </p:txBody>
      </p:sp>
      <p:sp>
        <p:nvSpPr>
          <p:cNvPr id="49" name="TextBox 48"/>
          <p:cNvSpPr txBox="1"/>
          <p:nvPr/>
        </p:nvSpPr>
        <p:spPr>
          <a:xfrm>
            <a:off x="7593305" y="2246452"/>
            <a:ext cx="1107212" cy="461665"/>
          </a:xfrm>
          <a:prstGeom prst="rect">
            <a:avLst/>
          </a:prstGeom>
          <a:noFill/>
        </p:spPr>
        <p:txBody>
          <a:bodyPr wrap="square" rtlCol="0">
            <a:spAutoFit/>
          </a:bodyPr>
          <a:lstStyle/>
          <a:p>
            <a:r>
              <a:rPr lang="en-US" sz="2400" dirty="0" smtClean="0"/>
              <a:t>373 K</a:t>
            </a:r>
            <a:endParaRPr lang="en-US" sz="2400" dirty="0"/>
          </a:p>
        </p:txBody>
      </p:sp>
      <p:sp>
        <p:nvSpPr>
          <p:cNvPr id="50" name="TextBox 49"/>
          <p:cNvSpPr txBox="1"/>
          <p:nvPr/>
        </p:nvSpPr>
        <p:spPr>
          <a:xfrm>
            <a:off x="2238956" y="5547785"/>
            <a:ext cx="3975223" cy="830997"/>
          </a:xfrm>
          <a:prstGeom prst="rect">
            <a:avLst/>
          </a:prstGeom>
          <a:noFill/>
        </p:spPr>
        <p:txBody>
          <a:bodyPr wrap="square" rtlCol="0">
            <a:spAutoFit/>
          </a:bodyPr>
          <a:lstStyle/>
          <a:p>
            <a:r>
              <a:rPr lang="en-US" sz="2400" dirty="0" smtClean="0"/>
              <a:t>Molecules and Atoms stop moving (no kinetic energy)</a:t>
            </a:r>
            <a:endParaRPr lang="en-US" sz="2400" dirty="0"/>
          </a:p>
        </p:txBody>
      </p:sp>
      <p:sp>
        <p:nvSpPr>
          <p:cNvPr id="51" name="TextBox 50"/>
          <p:cNvSpPr txBox="1"/>
          <p:nvPr/>
        </p:nvSpPr>
        <p:spPr>
          <a:xfrm>
            <a:off x="185956" y="948650"/>
            <a:ext cx="4817952" cy="830997"/>
          </a:xfrm>
          <a:prstGeom prst="rect">
            <a:avLst/>
          </a:prstGeom>
          <a:noFill/>
        </p:spPr>
        <p:txBody>
          <a:bodyPr wrap="square" rtlCol="0">
            <a:spAutoFit/>
          </a:bodyPr>
          <a:lstStyle/>
          <a:p>
            <a:r>
              <a:rPr lang="en-US" sz="2400" dirty="0" smtClean="0"/>
              <a:t>Related to how fast atoms/molecules are moving (Kinetic Energy)</a:t>
            </a:r>
            <a:endParaRPr lang="en-US" sz="2400" dirty="0"/>
          </a:p>
        </p:txBody>
      </p:sp>
      <p:sp>
        <p:nvSpPr>
          <p:cNvPr id="53" name="TextBox 52"/>
          <p:cNvSpPr txBox="1"/>
          <p:nvPr/>
        </p:nvSpPr>
        <p:spPr>
          <a:xfrm>
            <a:off x="4273277" y="6349774"/>
            <a:ext cx="1125081" cy="461665"/>
          </a:xfrm>
          <a:prstGeom prst="rect">
            <a:avLst/>
          </a:prstGeom>
          <a:noFill/>
        </p:spPr>
        <p:txBody>
          <a:bodyPr wrap="square" rtlCol="0">
            <a:spAutoFit/>
          </a:bodyPr>
          <a:lstStyle/>
          <a:p>
            <a:r>
              <a:rPr lang="en-US" sz="2400" dirty="0" smtClean="0"/>
              <a:t>-459 </a:t>
            </a:r>
            <a:r>
              <a:rPr lang="en-US" sz="2400" baseline="30000" dirty="0" err="1" smtClean="0"/>
              <a:t>o</a:t>
            </a:r>
            <a:r>
              <a:rPr lang="en-US" sz="2400" dirty="0" err="1" smtClean="0"/>
              <a:t>F</a:t>
            </a:r>
            <a:endParaRPr lang="en-US" sz="2400" dirty="0"/>
          </a:p>
        </p:txBody>
      </p:sp>
    </p:spTree>
    <p:extLst>
      <p:ext uri="{BB962C8B-B14F-4D97-AF65-F5344CB8AC3E}">
        <p14:creationId xmlns:p14="http://schemas.microsoft.com/office/powerpoint/2010/main" val="130384833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0"/>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1"/>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9"/>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5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35" grpId="0"/>
      <p:bldP spid="39" grpId="0"/>
      <p:bldP spid="40" grpId="0"/>
      <p:bldP spid="41" grpId="0"/>
      <p:bldP spid="47" grpId="0"/>
      <p:bldP spid="48" grpId="0"/>
      <p:bldP spid="49" grpId="0"/>
      <p:bldP spid="5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 name="Picture 33" descr="14_13_Figure.jpg"/>
          <p:cNvPicPr>
            <a:picLocks noChangeAspect="1"/>
          </p:cNvPicPr>
          <p:nvPr/>
        </p:nvPicPr>
        <p:blipFill rotWithShape="1">
          <a:blip r:embed="rId2">
            <a:extLst>
              <a:ext uri="{28A0092B-C50C-407E-A947-70E740481C1C}">
                <a14:useLocalDpi xmlns:a14="http://schemas.microsoft.com/office/drawing/2010/main" val="0"/>
              </a:ext>
            </a:extLst>
          </a:blip>
          <a:srcRect b="6577"/>
          <a:stretch/>
        </p:blipFill>
        <p:spPr>
          <a:xfrm>
            <a:off x="102286" y="1212827"/>
            <a:ext cx="4251041" cy="1427020"/>
          </a:xfrm>
          <a:prstGeom prst="rect">
            <a:avLst/>
          </a:prstGeom>
        </p:spPr>
      </p:pic>
      <p:sp>
        <p:nvSpPr>
          <p:cNvPr id="13" name="Rectangle 12"/>
          <p:cNvSpPr/>
          <p:nvPr/>
        </p:nvSpPr>
        <p:spPr>
          <a:xfrm>
            <a:off x="3269097" y="302319"/>
            <a:ext cx="2430774" cy="646331"/>
          </a:xfrm>
          <a:prstGeom prst="rect">
            <a:avLst/>
          </a:prstGeom>
          <a:noFill/>
        </p:spPr>
        <p:txBody>
          <a:bodyPr wrap="none" lIns="91440" tIns="45720" rIns="91440" bIns="45720">
            <a:spAutoFit/>
          </a:bodyPr>
          <a:lstStyle/>
          <a:p>
            <a:pPr algn="ctr"/>
            <a:r>
              <a:rPr lang="en-US" sz="3600" b="1" dirty="0" smtClean="0">
                <a:ln w="12700">
                  <a:solidFill>
                    <a:schemeClr val="tx2">
                      <a:satMod val="155000"/>
                    </a:schemeClr>
                  </a:solidFill>
                  <a:prstDash val="solid"/>
                </a:ln>
                <a:solidFill>
                  <a:schemeClr val="accent1"/>
                </a:solidFill>
                <a:effectLst>
                  <a:outerShdw blurRad="41275" dist="20320" dir="1800000" algn="tl" rotWithShape="0">
                    <a:srgbClr val="000000">
                      <a:alpha val="40000"/>
                    </a:srgbClr>
                  </a:outerShdw>
                </a:effectLst>
              </a:rPr>
              <a:t>Boyle’s Law</a:t>
            </a:r>
            <a:endParaRPr lang="en-US" sz="3600" b="1" cap="none" spc="0" dirty="0">
              <a:ln w="12700">
                <a:solidFill>
                  <a:schemeClr val="tx2">
                    <a:satMod val="155000"/>
                  </a:schemeClr>
                </a:solidFill>
                <a:prstDash val="solid"/>
              </a:ln>
              <a:solidFill>
                <a:schemeClr val="accent1"/>
              </a:solidFill>
              <a:effectLst>
                <a:outerShdw blurRad="41275" dist="20320" dir="1800000" algn="tl" rotWithShape="0">
                  <a:srgbClr val="000000">
                    <a:alpha val="40000"/>
                  </a:srgbClr>
                </a:outerShdw>
              </a:effectLst>
            </a:endParaRPr>
          </a:p>
        </p:txBody>
      </p:sp>
      <p:cxnSp>
        <p:nvCxnSpPr>
          <p:cNvPr id="27" name="Straight Arrow Connector 26"/>
          <p:cNvCxnSpPr/>
          <p:nvPr/>
        </p:nvCxnSpPr>
        <p:spPr>
          <a:xfrm flipH="1">
            <a:off x="2120566" y="8611081"/>
            <a:ext cx="1011893" cy="7816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grpSp>
        <p:nvGrpSpPr>
          <p:cNvPr id="2" name="Group 1"/>
          <p:cNvGrpSpPr/>
          <p:nvPr/>
        </p:nvGrpSpPr>
        <p:grpSpPr>
          <a:xfrm>
            <a:off x="2031213" y="3762679"/>
            <a:ext cx="5730874" cy="2216151"/>
            <a:chOff x="1528763" y="3115167"/>
            <a:chExt cx="5730874" cy="2216151"/>
          </a:xfrm>
        </p:grpSpPr>
        <p:sp>
          <p:nvSpPr>
            <p:cNvPr id="44" name="Text Box 5"/>
            <p:cNvSpPr txBox="1">
              <a:spLocks noChangeArrowheads="1"/>
            </p:cNvSpPr>
            <p:nvPr/>
          </p:nvSpPr>
          <p:spPr bwMode="auto">
            <a:xfrm>
              <a:off x="3209925" y="3115167"/>
              <a:ext cx="2770187"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r>
                <a:rPr lang="en-US" sz="3200" b="1" i="1" dirty="0">
                  <a:latin typeface="+mn-lt"/>
                </a:rPr>
                <a:t>P</a:t>
              </a:r>
              <a:r>
                <a:rPr lang="en-US" sz="2000" b="1" i="1" dirty="0">
                  <a:latin typeface="+mn-lt"/>
                </a:rPr>
                <a:t>V	</a:t>
              </a:r>
              <a:r>
                <a:rPr lang="en-US" sz="2400" b="1" i="1" dirty="0">
                  <a:latin typeface="+mn-lt"/>
                </a:rPr>
                <a:t>=	</a:t>
              </a:r>
              <a:r>
                <a:rPr lang="en-US" sz="2000" b="1" i="1" dirty="0">
                  <a:latin typeface="+mn-lt"/>
                </a:rPr>
                <a:t>P</a:t>
              </a:r>
              <a:r>
                <a:rPr lang="en-US" sz="3200" b="1" i="1" dirty="0">
                  <a:latin typeface="+mn-lt"/>
                </a:rPr>
                <a:t>V</a:t>
              </a:r>
            </a:p>
          </p:txBody>
        </p:sp>
        <p:sp>
          <p:nvSpPr>
            <p:cNvPr id="45" name="Line 7"/>
            <p:cNvSpPr>
              <a:spLocks noChangeShapeType="1"/>
            </p:cNvSpPr>
            <p:nvPr/>
          </p:nvSpPr>
          <p:spPr bwMode="auto">
            <a:xfrm flipV="1">
              <a:off x="2727325" y="3659680"/>
              <a:ext cx="588962" cy="86995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latin typeface="+mn-lt"/>
              </a:endParaRPr>
            </a:p>
          </p:txBody>
        </p:sp>
        <p:sp>
          <p:nvSpPr>
            <p:cNvPr id="46" name="Text Box 8"/>
            <p:cNvSpPr txBox="1">
              <a:spLocks noChangeArrowheads="1"/>
            </p:cNvSpPr>
            <p:nvPr/>
          </p:nvSpPr>
          <p:spPr bwMode="auto">
            <a:xfrm>
              <a:off x="1528763" y="4423268"/>
              <a:ext cx="141605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r>
                <a:rPr lang="en-US" sz="2400" dirty="0">
                  <a:latin typeface="+mn-lt"/>
                </a:rPr>
                <a:t>LARGE</a:t>
              </a:r>
              <a:br>
                <a:rPr lang="en-US" sz="2400" dirty="0">
                  <a:latin typeface="+mn-lt"/>
                </a:rPr>
              </a:br>
              <a:r>
                <a:rPr lang="en-US" sz="2400" dirty="0">
                  <a:latin typeface="+mn-lt"/>
                </a:rPr>
                <a:t>Pressure</a:t>
              </a:r>
            </a:p>
          </p:txBody>
        </p:sp>
        <p:sp>
          <p:nvSpPr>
            <p:cNvPr id="47" name="Text Box 9"/>
            <p:cNvSpPr txBox="1">
              <a:spLocks noChangeArrowheads="1"/>
            </p:cNvSpPr>
            <p:nvPr/>
          </p:nvSpPr>
          <p:spPr bwMode="auto">
            <a:xfrm>
              <a:off x="3348038" y="4607418"/>
              <a:ext cx="1046162"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r>
                <a:rPr lang="en-US" sz="2000" dirty="0">
                  <a:latin typeface="+mn-lt"/>
                </a:rPr>
                <a:t>Small</a:t>
              </a:r>
              <a:br>
                <a:rPr lang="en-US" sz="2000" dirty="0">
                  <a:latin typeface="+mn-lt"/>
                </a:rPr>
              </a:br>
              <a:r>
                <a:rPr lang="en-US" sz="2000" dirty="0">
                  <a:latin typeface="+mn-lt"/>
                </a:rPr>
                <a:t>Volume</a:t>
              </a:r>
            </a:p>
          </p:txBody>
        </p:sp>
        <p:sp>
          <p:nvSpPr>
            <p:cNvPr id="48" name="Line 10"/>
            <p:cNvSpPr>
              <a:spLocks noChangeShapeType="1"/>
            </p:cNvSpPr>
            <p:nvPr/>
          </p:nvSpPr>
          <p:spPr bwMode="auto">
            <a:xfrm flipH="1" flipV="1">
              <a:off x="3643313" y="3616817"/>
              <a:ext cx="177800" cy="973138"/>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latin typeface="+mn-lt"/>
              </a:endParaRPr>
            </a:p>
          </p:txBody>
        </p:sp>
        <p:sp>
          <p:nvSpPr>
            <p:cNvPr id="49" name="Text Box 11"/>
            <p:cNvSpPr txBox="1">
              <a:spLocks noChangeArrowheads="1"/>
            </p:cNvSpPr>
            <p:nvPr/>
          </p:nvSpPr>
          <p:spPr bwMode="auto">
            <a:xfrm>
              <a:off x="6030912" y="4501055"/>
              <a:ext cx="1228725"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r>
                <a:rPr lang="en-US" sz="2400" dirty="0">
                  <a:latin typeface="+mn-lt"/>
                </a:rPr>
                <a:t>LARGE</a:t>
              </a:r>
              <a:br>
                <a:rPr lang="en-US" sz="2400" dirty="0">
                  <a:latin typeface="+mn-lt"/>
                </a:rPr>
              </a:br>
              <a:r>
                <a:rPr lang="en-US" sz="2400" dirty="0">
                  <a:latin typeface="+mn-lt"/>
                </a:rPr>
                <a:t>Volume</a:t>
              </a:r>
            </a:p>
          </p:txBody>
        </p:sp>
        <p:sp>
          <p:nvSpPr>
            <p:cNvPr id="50" name="Text Box 12"/>
            <p:cNvSpPr txBox="1">
              <a:spLocks noChangeArrowheads="1"/>
            </p:cNvSpPr>
            <p:nvPr/>
          </p:nvSpPr>
          <p:spPr bwMode="auto">
            <a:xfrm>
              <a:off x="4587875" y="4580430"/>
              <a:ext cx="120015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r>
                <a:rPr lang="en-US" sz="2000" dirty="0">
                  <a:latin typeface="+mn-lt"/>
                </a:rPr>
                <a:t>Small</a:t>
              </a:r>
              <a:br>
                <a:rPr lang="en-US" sz="2000" dirty="0">
                  <a:latin typeface="+mn-lt"/>
                </a:rPr>
              </a:br>
              <a:r>
                <a:rPr lang="en-US" sz="2000" dirty="0">
                  <a:latin typeface="+mn-lt"/>
                </a:rPr>
                <a:t>Pressure</a:t>
              </a:r>
            </a:p>
          </p:txBody>
        </p:sp>
        <p:sp>
          <p:nvSpPr>
            <p:cNvPr id="51" name="Line 13"/>
            <p:cNvSpPr>
              <a:spLocks noChangeShapeType="1"/>
            </p:cNvSpPr>
            <p:nvPr/>
          </p:nvSpPr>
          <p:spPr bwMode="auto">
            <a:xfrm flipH="1" flipV="1">
              <a:off x="5532437" y="3616817"/>
              <a:ext cx="588962" cy="86995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latin typeface="+mn-lt"/>
              </a:endParaRPr>
            </a:p>
          </p:txBody>
        </p:sp>
        <p:sp>
          <p:nvSpPr>
            <p:cNvPr id="52" name="Line 14"/>
            <p:cNvSpPr>
              <a:spLocks noChangeShapeType="1"/>
            </p:cNvSpPr>
            <p:nvPr/>
          </p:nvSpPr>
          <p:spPr bwMode="auto">
            <a:xfrm flipV="1">
              <a:off x="5002212" y="3604117"/>
              <a:ext cx="177800" cy="973138"/>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latin typeface="+mn-lt"/>
              </a:endParaRPr>
            </a:p>
          </p:txBody>
        </p:sp>
      </p:grpSp>
      <p:sp>
        <p:nvSpPr>
          <p:cNvPr id="53" name="TextBox 52"/>
          <p:cNvSpPr txBox="1"/>
          <p:nvPr/>
        </p:nvSpPr>
        <p:spPr>
          <a:xfrm>
            <a:off x="617514" y="3190418"/>
            <a:ext cx="7808461" cy="461665"/>
          </a:xfrm>
          <a:prstGeom prst="rect">
            <a:avLst/>
          </a:prstGeom>
          <a:noFill/>
        </p:spPr>
        <p:txBody>
          <a:bodyPr wrap="square" rtlCol="0">
            <a:spAutoFit/>
          </a:bodyPr>
          <a:lstStyle/>
          <a:p>
            <a:r>
              <a:rPr lang="en-US" sz="2400" dirty="0" smtClean="0">
                <a:solidFill>
                  <a:srgbClr val="FF0000"/>
                </a:solidFill>
              </a:rPr>
              <a:t>The product of the Pressure and Volume remains constant!</a:t>
            </a:r>
            <a:endParaRPr lang="en-US" sz="2400" dirty="0">
              <a:solidFill>
                <a:srgbClr val="FF0000"/>
              </a:solidFill>
            </a:endParaRPr>
          </a:p>
        </p:txBody>
      </p:sp>
      <p:sp>
        <p:nvSpPr>
          <p:cNvPr id="54" name="TextBox 53"/>
          <p:cNvSpPr txBox="1"/>
          <p:nvPr/>
        </p:nvSpPr>
        <p:spPr>
          <a:xfrm>
            <a:off x="4005330" y="1108631"/>
            <a:ext cx="5056063" cy="1200328"/>
          </a:xfrm>
          <a:prstGeom prst="rect">
            <a:avLst/>
          </a:prstGeom>
          <a:noFill/>
        </p:spPr>
        <p:txBody>
          <a:bodyPr wrap="square" rtlCol="0">
            <a:spAutoFit/>
          </a:bodyPr>
          <a:lstStyle/>
          <a:p>
            <a:r>
              <a:rPr lang="en-US" sz="2400" dirty="0" smtClean="0"/>
              <a:t>Conditions:</a:t>
            </a:r>
          </a:p>
          <a:p>
            <a:r>
              <a:rPr lang="en-US" sz="2400" dirty="0"/>
              <a:t>	</a:t>
            </a:r>
            <a:r>
              <a:rPr lang="en-US" sz="2400" dirty="0" smtClean="0"/>
              <a:t>Temperature does not vary</a:t>
            </a:r>
          </a:p>
          <a:p>
            <a:r>
              <a:rPr lang="en-US" sz="2400" dirty="0" smtClean="0"/>
              <a:t>	Amount of gas remains the same</a:t>
            </a:r>
            <a:endParaRPr lang="en-US" sz="2400" dirty="0"/>
          </a:p>
        </p:txBody>
      </p:sp>
    </p:spTree>
    <p:extLst>
      <p:ext uri="{BB962C8B-B14F-4D97-AF65-F5344CB8AC3E}">
        <p14:creationId xmlns:p14="http://schemas.microsoft.com/office/powerpoint/2010/main" val="58448288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3269097" y="302319"/>
            <a:ext cx="2430774" cy="646331"/>
          </a:xfrm>
          <a:prstGeom prst="rect">
            <a:avLst/>
          </a:prstGeom>
          <a:noFill/>
        </p:spPr>
        <p:txBody>
          <a:bodyPr wrap="none" lIns="91440" tIns="45720" rIns="91440" bIns="45720">
            <a:spAutoFit/>
          </a:bodyPr>
          <a:lstStyle/>
          <a:p>
            <a:pPr algn="ctr"/>
            <a:r>
              <a:rPr lang="en-US" sz="3600" b="1" dirty="0" smtClean="0">
                <a:ln w="12700">
                  <a:solidFill>
                    <a:schemeClr val="tx2">
                      <a:satMod val="155000"/>
                    </a:schemeClr>
                  </a:solidFill>
                  <a:prstDash val="solid"/>
                </a:ln>
                <a:solidFill>
                  <a:schemeClr val="accent1"/>
                </a:solidFill>
                <a:effectLst>
                  <a:outerShdw blurRad="41275" dist="20320" dir="1800000" algn="tl" rotWithShape="0">
                    <a:srgbClr val="000000">
                      <a:alpha val="40000"/>
                    </a:srgbClr>
                  </a:outerShdw>
                </a:effectLst>
              </a:rPr>
              <a:t>Boyle’s Law</a:t>
            </a:r>
            <a:endParaRPr lang="en-US" sz="3600" b="1" cap="none" spc="0" dirty="0">
              <a:ln w="12700">
                <a:solidFill>
                  <a:schemeClr val="tx2">
                    <a:satMod val="155000"/>
                  </a:schemeClr>
                </a:solidFill>
                <a:prstDash val="solid"/>
              </a:ln>
              <a:solidFill>
                <a:schemeClr val="accent1"/>
              </a:solidFill>
              <a:effectLst>
                <a:outerShdw blurRad="41275" dist="20320" dir="1800000" algn="tl" rotWithShape="0">
                  <a:srgbClr val="000000">
                    <a:alpha val="40000"/>
                  </a:srgbClr>
                </a:outerShdw>
              </a:effectLst>
            </a:endParaRPr>
          </a:p>
        </p:txBody>
      </p:sp>
      <p:cxnSp>
        <p:nvCxnSpPr>
          <p:cNvPr id="27" name="Straight Arrow Connector 26"/>
          <p:cNvCxnSpPr/>
          <p:nvPr/>
        </p:nvCxnSpPr>
        <p:spPr>
          <a:xfrm flipH="1">
            <a:off x="2120566" y="8611081"/>
            <a:ext cx="1011893" cy="7816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44" name="Text Box 5"/>
          <p:cNvSpPr txBox="1">
            <a:spLocks noChangeArrowheads="1"/>
          </p:cNvSpPr>
          <p:nvPr/>
        </p:nvSpPr>
        <p:spPr bwMode="auto">
          <a:xfrm>
            <a:off x="735472" y="1147737"/>
            <a:ext cx="2770187"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r>
              <a:rPr lang="en-US" sz="3200" b="1" i="1" dirty="0">
                <a:latin typeface="+mn-lt"/>
              </a:rPr>
              <a:t>P</a:t>
            </a:r>
            <a:r>
              <a:rPr lang="en-US" sz="2000" b="1" i="1" dirty="0">
                <a:latin typeface="+mn-lt"/>
              </a:rPr>
              <a:t>V	</a:t>
            </a:r>
            <a:r>
              <a:rPr lang="en-US" sz="2400" b="1" i="1" dirty="0">
                <a:latin typeface="+mn-lt"/>
              </a:rPr>
              <a:t>=	</a:t>
            </a:r>
            <a:r>
              <a:rPr lang="en-US" sz="2000" b="1" i="1" dirty="0">
                <a:latin typeface="+mn-lt"/>
              </a:rPr>
              <a:t>P</a:t>
            </a:r>
            <a:r>
              <a:rPr lang="en-US" sz="3200" b="1" i="1" dirty="0">
                <a:latin typeface="+mn-lt"/>
              </a:rPr>
              <a:t>V</a:t>
            </a:r>
          </a:p>
        </p:txBody>
      </p:sp>
      <p:sp>
        <p:nvSpPr>
          <p:cNvPr id="17" name="TextBox 16"/>
          <p:cNvSpPr txBox="1"/>
          <p:nvPr/>
        </p:nvSpPr>
        <p:spPr>
          <a:xfrm>
            <a:off x="594742" y="2060960"/>
            <a:ext cx="7774931" cy="461665"/>
          </a:xfrm>
          <a:prstGeom prst="rect">
            <a:avLst/>
          </a:prstGeom>
          <a:noFill/>
        </p:spPr>
        <p:txBody>
          <a:bodyPr wrap="square" rtlCol="0">
            <a:spAutoFit/>
          </a:bodyPr>
          <a:lstStyle/>
          <a:p>
            <a:r>
              <a:rPr lang="en-US" sz="2400" b="1" i="1" dirty="0" smtClean="0"/>
              <a:t>Question</a:t>
            </a:r>
            <a:r>
              <a:rPr lang="en-US" sz="2400" i="1" dirty="0" smtClean="0"/>
              <a:t>. How can we maintain constant temperature?</a:t>
            </a:r>
            <a:endParaRPr lang="en-US" sz="2400" i="1" dirty="0"/>
          </a:p>
        </p:txBody>
      </p:sp>
      <p:sp>
        <p:nvSpPr>
          <p:cNvPr id="18" name="TextBox 17"/>
          <p:cNvSpPr txBox="1"/>
          <p:nvPr/>
        </p:nvSpPr>
        <p:spPr>
          <a:xfrm>
            <a:off x="747142" y="2692332"/>
            <a:ext cx="7774931" cy="830997"/>
          </a:xfrm>
          <a:prstGeom prst="rect">
            <a:avLst/>
          </a:prstGeom>
          <a:noFill/>
        </p:spPr>
        <p:txBody>
          <a:bodyPr wrap="square" rtlCol="0">
            <a:spAutoFit/>
          </a:bodyPr>
          <a:lstStyle/>
          <a:p>
            <a:r>
              <a:rPr lang="en-US" sz="2400" i="1" dirty="0" smtClean="0"/>
              <a:t>Ans. Something happens slow! It exchanges heat with the surrounding environment and maintains that temperature</a:t>
            </a:r>
            <a:endParaRPr lang="en-US" sz="2400" i="1" dirty="0"/>
          </a:p>
        </p:txBody>
      </p:sp>
      <p:sp>
        <p:nvSpPr>
          <p:cNvPr id="19" name="TextBox 18"/>
          <p:cNvSpPr txBox="1"/>
          <p:nvPr/>
        </p:nvSpPr>
        <p:spPr>
          <a:xfrm>
            <a:off x="586361" y="4027237"/>
            <a:ext cx="7774931" cy="1200328"/>
          </a:xfrm>
          <a:prstGeom prst="rect">
            <a:avLst/>
          </a:prstGeom>
          <a:noFill/>
        </p:spPr>
        <p:txBody>
          <a:bodyPr wrap="square" rtlCol="0">
            <a:spAutoFit/>
          </a:bodyPr>
          <a:lstStyle/>
          <a:p>
            <a:r>
              <a:rPr lang="en-US" sz="2400" b="1" i="1" dirty="0" smtClean="0"/>
              <a:t>Question</a:t>
            </a:r>
            <a:r>
              <a:rPr lang="en-US" sz="2400" i="1" dirty="0" smtClean="0"/>
              <a:t>. You measure the volume of a gas to be 12 mL 101 </a:t>
            </a:r>
            <a:r>
              <a:rPr lang="en-US" sz="2400" i="1" dirty="0" err="1" smtClean="0"/>
              <a:t>kPa</a:t>
            </a:r>
            <a:r>
              <a:rPr lang="en-US" sz="2400" i="1" dirty="0" smtClean="0"/>
              <a:t>. Then you let the gas expand </a:t>
            </a:r>
            <a:r>
              <a:rPr lang="en-US" sz="2400" i="1" dirty="0" smtClean="0">
                <a:solidFill>
                  <a:srgbClr val="FF0000"/>
                </a:solidFill>
              </a:rPr>
              <a:t>slowly</a:t>
            </a:r>
            <a:r>
              <a:rPr lang="en-US" sz="2400" i="1" dirty="0" smtClean="0"/>
              <a:t> to 18 </a:t>
            </a:r>
            <a:r>
              <a:rPr lang="en-US" sz="2400" i="1" dirty="0" err="1" smtClean="0"/>
              <a:t>mL.</a:t>
            </a:r>
            <a:r>
              <a:rPr lang="en-US" sz="2400" i="1" dirty="0" smtClean="0"/>
              <a:t> What would be the pressure? </a:t>
            </a:r>
            <a:endParaRPr lang="en-US" sz="2400" i="1" dirty="0"/>
          </a:p>
        </p:txBody>
      </p:sp>
    </p:spTree>
    <p:extLst>
      <p:ext uri="{BB962C8B-B14F-4D97-AF65-F5344CB8AC3E}">
        <p14:creationId xmlns:p14="http://schemas.microsoft.com/office/powerpoint/2010/main" val="270165145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3269097" y="302319"/>
            <a:ext cx="2430774" cy="646331"/>
          </a:xfrm>
          <a:prstGeom prst="rect">
            <a:avLst/>
          </a:prstGeom>
          <a:noFill/>
        </p:spPr>
        <p:txBody>
          <a:bodyPr wrap="none" lIns="91440" tIns="45720" rIns="91440" bIns="45720">
            <a:spAutoFit/>
          </a:bodyPr>
          <a:lstStyle/>
          <a:p>
            <a:pPr algn="ctr"/>
            <a:r>
              <a:rPr lang="en-US" sz="3600" b="1" dirty="0" smtClean="0">
                <a:ln w="12700">
                  <a:solidFill>
                    <a:schemeClr val="tx2">
                      <a:satMod val="155000"/>
                    </a:schemeClr>
                  </a:solidFill>
                  <a:prstDash val="solid"/>
                </a:ln>
                <a:solidFill>
                  <a:schemeClr val="accent1"/>
                </a:solidFill>
                <a:effectLst>
                  <a:outerShdw blurRad="41275" dist="20320" dir="1800000" algn="tl" rotWithShape="0">
                    <a:srgbClr val="000000">
                      <a:alpha val="40000"/>
                    </a:srgbClr>
                  </a:outerShdw>
                </a:effectLst>
              </a:rPr>
              <a:t>Boyle’s Law</a:t>
            </a:r>
            <a:endParaRPr lang="en-US" sz="3600" b="1" cap="none" spc="0" dirty="0">
              <a:ln w="12700">
                <a:solidFill>
                  <a:schemeClr val="tx2">
                    <a:satMod val="155000"/>
                  </a:schemeClr>
                </a:solidFill>
                <a:prstDash val="solid"/>
              </a:ln>
              <a:solidFill>
                <a:schemeClr val="accent1"/>
              </a:solidFill>
              <a:effectLst>
                <a:outerShdw blurRad="41275" dist="20320" dir="1800000" algn="tl" rotWithShape="0">
                  <a:srgbClr val="000000">
                    <a:alpha val="40000"/>
                  </a:srgbClr>
                </a:outerShdw>
              </a:effectLst>
            </a:endParaRPr>
          </a:p>
        </p:txBody>
      </p:sp>
      <p:cxnSp>
        <p:nvCxnSpPr>
          <p:cNvPr id="27" name="Straight Arrow Connector 26"/>
          <p:cNvCxnSpPr/>
          <p:nvPr/>
        </p:nvCxnSpPr>
        <p:spPr>
          <a:xfrm flipH="1">
            <a:off x="2120566" y="8611081"/>
            <a:ext cx="1011893" cy="7816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7" name="Rectangle 3"/>
          <p:cNvSpPr txBox="1">
            <a:spLocks noChangeArrowheads="1"/>
          </p:cNvSpPr>
          <p:nvPr/>
        </p:nvSpPr>
        <p:spPr>
          <a:xfrm>
            <a:off x="253062" y="2072526"/>
            <a:ext cx="8229600" cy="4653915"/>
          </a:xfrm>
          <a:prstGeom prst="rect">
            <a:avLst/>
          </a:prstGeom>
        </p:spPr>
        <p:txBody>
          <a:bodyPr vert="horz" lIns="91440" tIns="45720" rIns="91440" bIns="45720" rtlCol="0">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just"/>
            <a:r>
              <a:rPr lang="en-US" sz="2400" b="1" i="1" dirty="0" smtClean="0"/>
              <a:t>Question</a:t>
            </a:r>
            <a:r>
              <a:rPr lang="en-US" sz="2400" i="1" dirty="0" smtClean="0"/>
              <a:t>: A piston in an airtight pump is withdrawn so that the volume of the air chamber is increased 3 times. What is the change in pressure?</a:t>
            </a:r>
          </a:p>
          <a:p>
            <a:pPr algn="l"/>
            <a:endParaRPr lang="en-US" sz="1500" dirty="0" smtClean="0"/>
          </a:p>
          <a:p>
            <a:pPr marL="514350" indent="-514350" algn="l">
              <a:buFont typeface="+mj-lt"/>
              <a:buAutoNum type="alphaUcPeriod"/>
            </a:pPr>
            <a:r>
              <a:rPr lang="en-US" sz="2400" dirty="0" smtClean="0"/>
              <a:t>The pressure is 3 times the original pressure.</a:t>
            </a:r>
          </a:p>
          <a:p>
            <a:pPr marL="514350" indent="-514350" algn="l">
              <a:buFont typeface="+mj-lt"/>
              <a:buAutoNum type="alphaUcPeriod"/>
            </a:pPr>
            <a:r>
              <a:rPr lang="en-US" sz="2400" dirty="0" smtClean="0"/>
              <a:t>The pressure is 1/3 the original pressure.</a:t>
            </a:r>
          </a:p>
          <a:p>
            <a:pPr marL="514350" indent="-514350" algn="l">
              <a:buFont typeface="+mj-lt"/>
              <a:buAutoNum type="alphaUcPeriod"/>
            </a:pPr>
            <a:r>
              <a:rPr lang="en-US" sz="2400" dirty="0" smtClean="0"/>
              <a:t>The pressure does not change.</a:t>
            </a:r>
          </a:p>
          <a:p>
            <a:pPr marL="514350" indent="-514350" algn="l">
              <a:buFont typeface="+mj-lt"/>
              <a:buAutoNum type="alphaUcPeriod"/>
            </a:pPr>
            <a:r>
              <a:rPr lang="en-US" sz="2400" dirty="0" smtClean="0"/>
              <a:t>There is not enough information to figure this out.</a:t>
            </a:r>
            <a:endParaRPr lang="en-US" sz="2400" dirty="0"/>
          </a:p>
        </p:txBody>
      </p:sp>
      <p:sp>
        <p:nvSpPr>
          <p:cNvPr id="18" name="Text Box 5"/>
          <p:cNvSpPr txBox="1">
            <a:spLocks noChangeArrowheads="1"/>
          </p:cNvSpPr>
          <p:nvPr/>
        </p:nvSpPr>
        <p:spPr bwMode="auto">
          <a:xfrm>
            <a:off x="735472" y="1147737"/>
            <a:ext cx="2770187"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r>
              <a:rPr lang="en-US" sz="3200" b="1" i="1" dirty="0">
                <a:latin typeface="+mn-lt"/>
              </a:rPr>
              <a:t>P</a:t>
            </a:r>
            <a:r>
              <a:rPr lang="en-US" sz="2000" b="1" i="1" dirty="0">
                <a:latin typeface="+mn-lt"/>
              </a:rPr>
              <a:t>V	</a:t>
            </a:r>
            <a:r>
              <a:rPr lang="en-US" sz="2400" b="1" i="1" dirty="0">
                <a:latin typeface="+mn-lt"/>
              </a:rPr>
              <a:t>=	</a:t>
            </a:r>
            <a:r>
              <a:rPr lang="en-US" sz="2000" b="1" i="1" dirty="0">
                <a:latin typeface="+mn-lt"/>
              </a:rPr>
              <a:t>P</a:t>
            </a:r>
            <a:r>
              <a:rPr lang="en-US" sz="3200" b="1" i="1" dirty="0">
                <a:latin typeface="+mn-lt"/>
              </a:rPr>
              <a:t>V</a:t>
            </a:r>
          </a:p>
        </p:txBody>
      </p:sp>
    </p:spTree>
    <p:extLst>
      <p:ext uri="{BB962C8B-B14F-4D97-AF65-F5344CB8AC3E}">
        <p14:creationId xmlns:p14="http://schemas.microsoft.com/office/powerpoint/2010/main" val="854961725"/>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3186692" y="302319"/>
            <a:ext cx="2595582" cy="646331"/>
          </a:xfrm>
          <a:prstGeom prst="rect">
            <a:avLst/>
          </a:prstGeom>
          <a:noFill/>
        </p:spPr>
        <p:txBody>
          <a:bodyPr wrap="none" lIns="91440" tIns="45720" rIns="91440" bIns="45720">
            <a:spAutoFit/>
          </a:bodyPr>
          <a:lstStyle/>
          <a:p>
            <a:pPr algn="ctr"/>
            <a:r>
              <a:rPr lang="en-US" sz="3600" b="1" dirty="0" smtClean="0">
                <a:ln w="12700">
                  <a:solidFill>
                    <a:schemeClr val="tx2">
                      <a:satMod val="155000"/>
                    </a:schemeClr>
                  </a:solidFill>
                  <a:prstDash val="solid"/>
                </a:ln>
                <a:solidFill>
                  <a:schemeClr val="accent1"/>
                </a:solidFill>
                <a:effectLst>
                  <a:outerShdw blurRad="41275" dist="20320" dir="1800000" algn="tl" rotWithShape="0">
                    <a:srgbClr val="000000">
                      <a:alpha val="40000"/>
                    </a:srgbClr>
                  </a:outerShdw>
                </a:effectLst>
              </a:rPr>
              <a:t>Charles’ Law</a:t>
            </a:r>
            <a:endParaRPr lang="en-US" sz="3600" b="1" cap="none" spc="0" dirty="0">
              <a:ln w="12700">
                <a:solidFill>
                  <a:schemeClr val="tx2">
                    <a:satMod val="155000"/>
                  </a:schemeClr>
                </a:solidFill>
                <a:prstDash val="solid"/>
              </a:ln>
              <a:solidFill>
                <a:schemeClr val="accent1"/>
              </a:solidFill>
              <a:effectLst>
                <a:outerShdw blurRad="41275" dist="20320" dir="1800000" algn="tl" rotWithShape="0">
                  <a:srgbClr val="000000">
                    <a:alpha val="40000"/>
                  </a:srgbClr>
                </a:outerShdw>
              </a:effectLst>
            </a:endParaRPr>
          </a:p>
        </p:txBody>
      </p:sp>
      <p:cxnSp>
        <p:nvCxnSpPr>
          <p:cNvPr id="27" name="Straight Arrow Connector 26"/>
          <p:cNvCxnSpPr/>
          <p:nvPr/>
        </p:nvCxnSpPr>
        <p:spPr>
          <a:xfrm flipH="1">
            <a:off x="2120566" y="8611081"/>
            <a:ext cx="1011893" cy="7816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6" name="TextBox 5"/>
          <p:cNvSpPr txBox="1"/>
          <p:nvPr/>
        </p:nvSpPr>
        <p:spPr>
          <a:xfrm>
            <a:off x="787632" y="1855996"/>
            <a:ext cx="1980029" cy="646331"/>
          </a:xfrm>
          <a:prstGeom prst="rect">
            <a:avLst/>
          </a:prstGeom>
          <a:noFill/>
        </p:spPr>
        <p:txBody>
          <a:bodyPr wrap="none" rtlCol="0">
            <a:spAutoFit/>
          </a:bodyPr>
          <a:lstStyle/>
          <a:p>
            <a:pPr algn="ctr"/>
            <a:r>
              <a:rPr lang="en-US" sz="3600" dirty="0" smtClean="0">
                <a:latin typeface="Chalkboard"/>
                <a:cs typeface="Chalkboard"/>
              </a:rPr>
              <a:t>Pressure</a:t>
            </a:r>
            <a:endParaRPr lang="en-US" sz="3600" dirty="0">
              <a:latin typeface="Chalkboard"/>
              <a:cs typeface="Chalkboard"/>
            </a:endParaRPr>
          </a:p>
        </p:txBody>
      </p:sp>
      <p:sp>
        <p:nvSpPr>
          <p:cNvPr id="7" name="TextBox 6"/>
          <p:cNvSpPr txBox="1"/>
          <p:nvPr/>
        </p:nvSpPr>
        <p:spPr>
          <a:xfrm>
            <a:off x="4482208" y="1918993"/>
            <a:ext cx="1364476" cy="461665"/>
          </a:xfrm>
          <a:prstGeom prst="rect">
            <a:avLst/>
          </a:prstGeom>
          <a:noFill/>
        </p:spPr>
        <p:txBody>
          <a:bodyPr wrap="none" rtlCol="0">
            <a:spAutoFit/>
          </a:bodyPr>
          <a:lstStyle/>
          <a:p>
            <a:r>
              <a:rPr lang="en-US" sz="2400" dirty="0" smtClean="0">
                <a:latin typeface="Chalkboard"/>
                <a:cs typeface="Chalkboard"/>
              </a:rPr>
              <a:t>pressure</a:t>
            </a:r>
            <a:endParaRPr lang="en-US" sz="2400" dirty="0">
              <a:latin typeface="Chalkboard"/>
              <a:cs typeface="Chalkboard"/>
            </a:endParaRPr>
          </a:p>
        </p:txBody>
      </p:sp>
      <p:sp>
        <p:nvSpPr>
          <p:cNvPr id="8" name="TextBox 7"/>
          <p:cNvSpPr txBox="1"/>
          <p:nvPr/>
        </p:nvSpPr>
        <p:spPr>
          <a:xfrm>
            <a:off x="457945" y="1138028"/>
            <a:ext cx="3325242" cy="584776"/>
          </a:xfrm>
          <a:prstGeom prst="rect">
            <a:avLst/>
          </a:prstGeom>
          <a:noFill/>
        </p:spPr>
        <p:txBody>
          <a:bodyPr wrap="square" rtlCol="0">
            <a:spAutoFit/>
          </a:bodyPr>
          <a:lstStyle/>
          <a:p>
            <a:r>
              <a:rPr lang="en-US" sz="3200" dirty="0" err="1" smtClean="0"/>
              <a:t>Charle’s</a:t>
            </a:r>
            <a:r>
              <a:rPr lang="en-US" sz="3200" dirty="0" smtClean="0"/>
              <a:t> Law</a:t>
            </a:r>
            <a:endParaRPr lang="en-US" sz="3200" dirty="0"/>
          </a:p>
        </p:txBody>
      </p:sp>
      <p:sp>
        <p:nvSpPr>
          <p:cNvPr id="10" name="TextBox 9"/>
          <p:cNvSpPr txBox="1"/>
          <p:nvPr/>
        </p:nvSpPr>
        <p:spPr>
          <a:xfrm>
            <a:off x="647634" y="2436281"/>
            <a:ext cx="2762295" cy="646331"/>
          </a:xfrm>
          <a:prstGeom prst="rect">
            <a:avLst/>
          </a:prstGeom>
          <a:noFill/>
        </p:spPr>
        <p:txBody>
          <a:bodyPr wrap="none" rtlCol="0">
            <a:spAutoFit/>
          </a:bodyPr>
          <a:lstStyle/>
          <a:p>
            <a:r>
              <a:rPr lang="en-US" sz="3600" dirty="0" smtClean="0">
                <a:latin typeface="Chalkboard"/>
                <a:cs typeface="Chalkboard"/>
              </a:rPr>
              <a:t>Temperature</a:t>
            </a:r>
            <a:endParaRPr lang="en-US" sz="3600" dirty="0">
              <a:latin typeface="Chalkboard"/>
              <a:cs typeface="Chalkboard"/>
            </a:endParaRPr>
          </a:p>
        </p:txBody>
      </p:sp>
      <p:sp>
        <p:nvSpPr>
          <p:cNvPr id="11" name="TextBox 10"/>
          <p:cNvSpPr txBox="1"/>
          <p:nvPr/>
        </p:nvSpPr>
        <p:spPr>
          <a:xfrm>
            <a:off x="4267687" y="2411863"/>
            <a:ext cx="1890261" cy="461665"/>
          </a:xfrm>
          <a:prstGeom prst="rect">
            <a:avLst/>
          </a:prstGeom>
          <a:noFill/>
        </p:spPr>
        <p:txBody>
          <a:bodyPr wrap="none" rtlCol="0">
            <a:spAutoFit/>
          </a:bodyPr>
          <a:lstStyle/>
          <a:p>
            <a:r>
              <a:rPr lang="en-US" sz="2400" dirty="0" smtClean="0">
                <a:latin typeface="Chalkboard"/>
                <a:cs typeface="Chalkboard"/>
              </a:rPr>
              <a:t>temperature</a:t>
            </a:r>
            <a:endParaRPr lang="en-US" sz="2400" dirty="0">
              <a:latin typeface="Chalkboard"/>
              <a:cs typeface="Chalkboard"/>
            </a:endParaRPr>
          </a:p>
        </p:txBody>
      </p:sp>
      <p:sp>
        <p:nvSpPr>
          <p:cNvPr id="12" name="TextBox 11"/>
          <p:cNvSpPr txBox="1"/>
          <p:nvPr/>
        </p:nvSpPr>
        <p:spPr>
          <a:xfrm>
            <a:off x="3511198" y="1952336"/>
            <a:ext cx="338554" cy="461665"/>
          </a:xfrm>
          <a:prstGeom prst="rect">
            <a:avLst/>
          </a:prstGeom>
          <a:noFill/>
        </p:spPr>
        <p:txBody>
          <a:bodyPr wrap="none" rtlCol="0">
            <a:spAutoFit/>
          </a:bodyPr>
          <a:lstStyle/>
          <a:p>
            <a:r>
              <a:rPr lang="en-US" sz="2400" dirty="0">
                <a:latin typeface="Chalkboard"/>
                <a:cs typeface="Chalkboard"/>
              </a:rPr>
              <a:t>=</a:t>
            </a:r>
          </a:p>
        </p:txBody>
      </p:sp>
      <p:sp>
        <p:nvSpPr>
          <p:cNvPr id="14" name="Rounded Rectangle 13"/>
          <p:cNvSpPr/>
          <p:nvPr/>
        </p:nvSpPr>
        <p:spPr>
          <a:xfrm>
            <a:off x="260617" y="1783690"/>
            <a:ext cx="6831630" cy="1256345"/>
          </a:xfrm>
          <a:prstGeom prst="round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extBox 14"/>
          <p:cNvSpPr txBox="1"/>
          <p:nvPr/>
        </p:nvSpPr>
        <p:spPr>
          <a:xfrm>
            <a:off x="594742" y="3882582"/>
            <a:ext cx="7774931" cy="461665"/>
          </a:xfrm>
          <a:prstGeom prst="rect">
            <a:avLst/>
          </a:prstGeom>
          <a:noFill/>
        </p:spPr>
        <p:txBody>
          <a:bodyPr wrap="square" rtlCol="0">
            <a:spAutoFit/>
          </a:bodyPr>
          <a:lstStyle/>
          <a:p>
            <a:r>
              <a:rPr lang="en-US" sz="2400" b="1" i="1" dirty="0" smtClean="0"/>
              <a:t>Question</a:t>
            </a:r>
            <a:r>
              <a:rPr lang="en-US" sz="2400" i="1" dirty="0" smtClean="0"/>
              <a:t>. How can we maintain constant volume?</a:t>
            </a:r>
            <a:endParaRPr lang="en-US" sz="2400" i="1" dirty="0"/>
          </a:p>
        </p:txBody>
      </p:sp>
      <p:sp>
        <p:nvSpPr>
          <p:cNvPr id="16" name="TextBox 15"/>
          <p:cNvSpPr txBox="1"/>
          <p:nvPr/>
        </p:nvSpPr>
        <p:spPr>
          <a:xfrm>
            <a:off x="3021067" y="1128646"/>
            <a:ext cx="5668935" cy="584776"/>
          </a:xfrm>
          <a:prstGeom prst="rect">
            <a:avLst/>
          </a:prstGeom>
          <a:noFill/>
        </p:spPr>
        <p:txBody>
          <a:bodyPr wrap="square" rtlCol="0">
            <a:spAutoFit/>
          </a:bodyPr>
          <a:lstStyle/>
          <a:p>
            <a:r>
              <a:rPr lang="en-US" sz="3200" dirty="0" smtClean="0"/>
              <a:t>Volume remains constant!</a:t>
            </a:r>
            <a:endParaRPr lang="en-US" sz="3200" dirty="0"/>
          </a:p>
        </p:txBody>
      </p:sp>
      <p:sp>
        <p:nvSpPr>
          <p:cNvPr id="17" name="TextBox 16"/>
          <p:cNvSpPr txBox="1"/>
          <p:nvPr/>
        </p:nvSpPr>
        <p:spPr>
          <a:xfrm>
            <a:off x="3659050" y="4344247"/>
            <a:ext cx="4702242" cy="461665"/>
          </a:xfrm>
          <a:prstGeom prst="rect">
            <a:avLst/>
          </a:prstGeom>
          <a:noFill/>
        </p:spPr>
        <p:txBody>
          <a:bodyPr wrap="square" rtlCol="0">
            <a:spAutoFit/>
          </a:bodyPr>
          <a:lstStyle/>
          <a:p>
            <a:r>
              <a:rPr lang="en-US" sz="2400" i="1" dirty="0" smtClean="0"/>
              <a:t>Ans. Sealed container</a:t>
            </a:r>
            <a:endParaRPr lang="en-US" sz="2400" i="1" dirty="0"/>
          </a:p>
        </p:txBody>
      </p:sp>
      <p:sp>
        <p:nvSpPr>
          <p:cNvPr id="18" name="TextBox 17"/>
          <p:cNvSpPr txBox="1"/>
          <p:nvPr/>
        </p:nvSpPr>
        <p:spPr>
          <a:xfrm>
            <a:off x="594742" y="4847484"/>
            <a:ext cx="7774931" cy="1200328"/>
          </a:xfrm>
          <a:prstGeom prst="rect">
            <a:avLst/>
          </a:prstGeom>
          <a:noFill/>
        </p:spPr>
        <p:txBody>
          <a:bodyPr wrap="square" rtlCol="0">
            <a:spAutoFit/>
          </a:bodyPr>
          <a:lstStyle/>
          <a:p>
            <a:r>
              <a:rPr lang="en-US" sz="2400" b="1" i="1" dirty="0" smtClean="0"/>
              <a:t>Question</a:t>
            </a:r>
            <a:r>
              <a:rPr lang="en-US" sz="2400" i="1" dirty="0" smtClean="0"/>
              <a:t>. You take a sealed container of soup from the fridge and leave it outside at room temperature. After some time, you notice its cap is bulging out. Why?</a:t>
            </a:r>
            <a:endParaRPr lang="en-US" sz="2400" i="1" dirty="0"/>
          </a:p>
        </p:txBody>
      </p:sp>
      <p:cxnSp>
        <p:nvCxnSpPr>
          <p:cNvPr id="3" name="Straight Connector 2"/>
          <p:cNvCxnSpPr/>
          <p:nvPr/>
        </p:nvCxnSpPr>
        <p:spPr>
          <a:xfrm>
            <a:off x="1180792" y="2436281"/>
            <a:ext cx="1244221"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24" name="Straight Connector 23"/>
          <p:cNvCxnSpPr/>
          <p:nvPr/>
        </p:nvCxnSpPr>
        <p:spPr>
          <a:xfrm>
            <a:off x="4551767" y="2414001"/>
            <a:ext cx="1244221" cy="0"/>
          </a:xfrm>
          <a:prstGeom prst="line">
            <a:avLst/>
          </a:prstGeom>
        </p:spPr>
        <p:style>
          <a:lnRef idx="2">
            <a:schemeClr val="accent1"/>
          </a:lnRef>
          <a:fillRef idx="0">
            <a:schemeClr val="accent1"/>
          </a:fillRef>
          <a:effectRef idx="1">
            <a:schemeClr val="accent1"/>
          </a:effectRef>
          <a:fontRef idx="minor">
            <a:schemeClr val="tx1"/>
          </a:fontRef>
        </p:style>
      </p:cxnSp>
      <p:sp>
        <p:nvSpPr>
          <p:cNvPr id="25" name="TextBox 24"/>
          <p:cNvSpPr txBox="1"/>
          <p:nvPr/>
        </p:nvSpPr>
        <p:spPr>
          <a:xfrm>
            <a:off x="561212" y="3228709"/>
            <a:ext cx="7808461" cy="461665"/>
          </a:xfrm>
          <a:prstGeom prst="rect">
            <a:avLst/>
          </a:prstGeom>
          <a:noFill/>
        </p:spPr>
        <p:txBody>
          <a:bodyPr wrap="square" rtlCol="0">
            <a:spAutoFit/>
          </a:bodyPr>
          <a:lstStyle/>
          <a:p>
            <a:r>
              <a:rPr lang="en-US" sz="2400" i="1" dirty="0" err="1" smtClean="0">
                <a:solidFill>
                  <a:srgbClr val="FF0000"/>
                </a:solidFill>
              </a:rPr>
              <a:t>Charle’s</a:t>
            </a:r>
            <a:r>
              <a:rPr lang="en-US" sz="2400" i="1" dirty="0" smtClean="0">
                <a:solidFill>
                  <a:srgbClr val="FF0000"/>
                </a:solidFill>
              </a:rPr>
              <a:t> Law Requires Kelvin (No Celsius! No Fahrenheit!)</a:t>
            </a:r>
            <a:endParaRPr lang="en-US" sz="2400" i="1" dirty="0">
              <a:solidFill>
                <a:srgbClr val="FF0000"/>
              </a:solidFill>
            </a:endParaRPr>
          </a:p>
        </p:txBody>
      </p:sp>
    </p:spTree>
    <p:extLst>
      <p:ext uri="{BB962C8B-B14F-4D97-AF65-F5344CB8AC3E}">
        <p14:creationId xmlns:p14="http://schemas.microsoft.com/office/powerpoint/2010/main" val="295340661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7" grpId="0"/>
      <p:bldP spid="18" grpId="0"/>
      <p:bldP spid="2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3696944" y="302319"/>
            <a:ext cx="1575071" cy="646331"/>
          </a:xfrm>
          <a:prstGeom prst="rect">
            <a:avLst/>
          </a:prstGeom>
          <a:noFill/>
        </p:spPr>
        <p:txBody>
          <a:bodyPr wrap="none" lIns="91440" tIns="45720" rIns="91440" bIns="45720">
            <a:spAutoFit/>
          </a:bodyPr>
          <a:lstStyle/>
          <a:p>
            <a:pPr algn="ctr"/>
            <a:r>
              <a:rPr lang="en-US" sz="3600" b="1" dirty="0" smtClean="0">
                <a:ln w="12700">
                  <a:solidFill>
                    <a:schemeClr val="tx2">
                      <a:satMod val="155000"/>
                    </a:schemeClr>
                  </a:solidFill>
                  <a:prstDash val="solid"/>
                </a:ln>
                <a:solidFill>
                  <a:schemeClr val="accent1"/>
                </a:solidFill>
                <a:effectLst>
                  <a:outerShdw blurRad="41275" dist="20320" dir="1800000" algn="tl" rotWithShape="0">
                    <a:srgbClr val="000000">
                      <a:alpha val="40000"/>
                    </a:srgbClr>
                  </a:outerShdw>
                </a:effectLst>
              </a:rPr>
              <a:t>Puzzles</a:t>
            </a:r>
            <a:endParaRPr lang="en-US" sz="3600" b="1" cap="none" spc="0" dirty="0">
              <a:ln w="12700">
                <a:solidFill>
                  <a:schemeClr val="tx2">
                    <a:satMod val="155000"/>
                  </a:schemeClr>
                </a:solidFill>
                <a:prstDash val="solid"/>
              </a:ln>
              <a:solidFill>
                <a:schemeClr val="accent1"/>
              </a:solidFill>
              <a:effectLst>
                <a:outerShdw blurRad="41275" dist="20320" dir="1800000" algn="tl" rotWithShape="0">
                  <a:srgbClr val="000000">
                    <a:alpha val="40000"/>
                  </a:srgbClr>
                </a:outerShdw>
              </a:effectLst>
            </a:endParaRPr>
          </a:p>
        </p:txBody>
      </p:sp>
      <p:sp>
        <p:nvSpPr>
          <p:cNvPr id="31" name="TextBox 30"/>
          <p:cNvSpPr txBox="1"/>
          <p:nvPr/>
        </p:nvSpPr>
        <p:spPr>
          <a:xfrm>
            <a:off x="427380" y="1227032"/>
            <a:ext cx="8148560" cy="400110"/>
          </a:xfrm>
          <a:prstGeom prst="rect">
            <a:avLst/>
          </a:prstGeom>
          <a:noFill/>
        </p:spPr>
        <p:txBody>
          <a:bodyPr wrap="square" rtlCol="0">
            <a:spAutoFit/>
          </a:bodyPr>
          <a:lstStyle/>
          <a:p>
            <a:r>
              <a:rPr lang="en-US" sz="2000" dirty="0" smtClean="0"/>
              <a:t>P1. What is 70 F in Centigrade?</a:t>
            </a:r>
            <a:endParaRPr lang="en-US" sz="2000" dirty="0"/>
          </a:p>
        </p:txBody>
      </p:sp>
      <p:sp>
        <p:nvSpPr>
          <p:cNvPr id="35" name="TextBox 34"/>
          <p:cNvSpPr txBox="1"/>
          <p:nvPr/>
        </p:nvSpPr>
        <p:spPr>
          <a:xfrm>
            <a:off x="6185515" y="2693547"/>
            <a:ext cx="605256" cy="369332"/>
          </a:xfrm>
          <a:prstGeom prst="rect">
            <a:avLst/>
          </a:prstGeom>
          <a:noFill/>
        </p:spPr>
        <p:txBody>
          <a:bodyPr wrap="none" rtlCol="0">
            <a:spAutoFit/>
          </a:bodyPr>
          <a:lstStyle/>
          <a:p>
            <a:r>
              <a:rPr lang="en-US" dirty="0" smtClean="0">
                <a:latin typeface="Chalkboard"/>
                <a:cs typeface="Chalkboard"/>
              </a:rPr>
              <a:t>Ans.</a:t>
            </a:r>
            <a:endParaRPr lang="en-US" dirty="0">
              <a:latin typeface="Chalkboard"/>
              <a:cs typeface="Chalkboard"/>
            </a:endParaRPr>
          </a:p>
        </p:txBody>
      </p:sp>
      <p:sp>
        <p:nvSpPr>
          <p:cNvPr id="37" name="TextBox 36"/>
          <p:cNvSpPr txBox="1"/>
          <p:nvPr/>
        </p:nvSpPr>
        <p:spPr>
          <a:xfrm>
            <a:off x="390446" y="1982004"/>
            <a:ext cx="8148560" cy="707886"/>
          </a:xfrm>
          <a:prstGeom prst="rect">
            <a:avLst/>
          </a:prstGeom>
          <a:noFill/>
        </p:spPr>
        <p:txBody>
          <a:bodyPr wrap="square" rtlCol="0">
            <a:spAutoFit/>
          </a:bodyPr>
          <a:lstStyle/>
          <a:p>
            <a:r>
              <a:rPr lang="en-US" sz="2000" dirty="0" smtClean="0"/>
              <a:t>P2. You seal a gas in a container. If you double the temperature of the gas, what happens to the pressure inside?</a:t>
            </a:r>
            <a:endParaRPr lang="en-US" sz="2000" dirty="0"/>
          </a:p>
        </p:txBody>
      </p:sp>
      <p:sp>
        <p:nvSpPr>
          <p:cNvPr id="38" name="Rounded Rectangle 37"/>
          <p:cNvSpPr/>
          <p:nvPr/>
        </p:nvSpPr>
        <p:spPr>
          <a:xfrm>
            <a:off x="5915940" y="2694643"/>
            <a:ext cx="2025301" cy="426492"/>
          </a:xfrm>
          <a:prstGeom prst="round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TextBox 21"/>
          <p:cNvSpPr txBox="1"/>
          <p:nvPr/>
        </p:nvSpPr>
        <p:spPr>
          <a:xfrm>
            <a:off x="6185515" y="1412800"/>
            <a:ext cx="605256" cy="369332"/>
          </a:xfrm>
          <a:prstGeom prst="rect">
            <a:avLst/>
          </a:prstGeom>
          <a:noFill/>
        </p:spPr>
        <p:txBody>
          <a:bodyPr wrap="none" rtlCol="0">
            <a:spAutoFit/>
          </a:bodyPr>
          <a:lstStyle/>
          <a:p>
            <a:r>
              <a:rPr lang="en-US" dirty="0" smtClean="0">
                <a:latin typeface="Chalkboard"/>
                <a:cs typeface="Chalkboard"/>
              </a:rPr>
              <a:t>Ans.</a:t>
            </a:r>
            <a:endParaRPr lang="en-US" dirty="0">
              <a:latin typeface="Chalkboard"/>
              <a:cs typeface="Chalkboard"/>
            </a:endParaRPr>
          </a:p>
        </p:txBody>
      </p:sp>
      <p:sp>
        <p:nvSpPr>
          <p:cNvPr id="23" name="Rounded Rectangle 22"/>
          <p:cNvSpPr/>
          <p:nvPr/>
        </p:nvSpPr>
        <p:spPr>
          <a:xfrm>
            <a:off x="5915940" y="1413896"/>
            <a:ext cx="2025301" cy="426492"/>
          </a:xfrm>
          <a:prstGeom prst="round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TextBox 23"/>
          <p:cNvSpPr txBox="1"/>
          <p:nvPr/>
        </p:nvSpPr>
        <p:spPr>
          <a:xfrm>
            <a:off x="6222449" y="3761687"/>
            <a:ext cx="605256" cy="369332"/>
          </a:xfrm>
          <a:prstGeom prst="rect">
            <a:avLst/>
          </a:prstGeom>
          <a:noFill/>
        </p:spPr>
        <p:txBody>
          <a:bodyPr wrap="none" rtlCol="0">
            <a:spAutoFit/>
          </a:bodyPr>
          <a:lstStyle/>
          <a:p>
            <a:r>
              <a:rPr lang="en-US" dirty="0" smtClean="0">
                <a:latin typeface="Chalkboard"/>
                <a:cs typeface="Chalkboard"/>
              </a:rPr>
              <a:t>Ans.</a:t>
            </a:r>
            <a:endParaRPr lang="en-US" dirty="0">
              <a:latin typeface="Chalkboard"/>
              <a:cs typeface="Chalkboard"/>
            </a:endParaRPr>
          </a:p>
        </p:txBody>
      </p:sp>
      <p:sp>
        <p:nvSpPr>
          <p:cNvPr id="25" name="TextBox 24"/>
          <p:cNvSpPr txBox="1"/>
          <p:nvPr/>
        </p:nvSpPr>
        <p:spPr>
          <a:xfrm>
            <a:off x="427380" y="3050144"/>
            <a:ext cx="8148560" cy="707886"/>
          </a:xfrm>
          <a:prstGeom prst="rect">
            <a:avLst/>
          </a:prstGeom>
          <a:noFill/>
        </p:spPr>
        <p:txBody>
          <a:bodyPr wrap="square" rtlCol="0">
            <a:spAutoFit/>
          </a:bodyPr>
          <a:lstStyle/>
          <a:p>
            <a:r>
              <a:rPr lang="en-US" sz="2000" dirty="0" smtClean="0"/>
              <a:t>P3. In the Boyle’s Law (keeping temperature constant), if you triple the pressure, what happens to the volume of the gas. </a:t>
            </a:r>
            <a:endParaRPr lang="en-US" sz="2000" dirty="0"/>
          </a:p>
        </p:txBody>
      </p:sp>
      <p:sp>
        <p:nvSpPr>
          <p:cNvPr id="26" name="Rounded Rectangle 25"/>
          <p:cNvSpPr/>
          <p:nvPr/>
        </p:nvSpPr>
        <p:spPr>
          <a:xfrm>
            <a:off x="5952874" y="3762783"/>
            <a:ext cx="2025301" cy="426492"/>
          </a:xfrm>
          <a:prstGeom prst="round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TextBox 26"/>
          <p:cNvSpPr txBox="1"/>
          <p:nvPr/>
        </p:nvSpPr>
        <p:spPr>
          <a:xfrm>
            <a:off x="6222449" y="4924714"/>
            <a:ext cx="605256" cy="369332"/>
          </a:xfrm>
          <a:prstGeom prst="rect">
            <a:avLst/>
          </a:prstGeom>
          <a:noFill/>
        </p:spPr>
        <p:txBody>
          <a:bodyPr wrap="none" rtlCol="0">
            <a:spAutoFit/>
          </a:bodyPr>
          <a:lstStyle/>
          <a:p>
            <a:r>
              <a:rPr lang="en-US" dirty="0" smtClean="0">
                <a:latin typeface="Chalkboard"/>
                <a:cs typeface="Chalkboard"/>
              </a:rPr>
              <a:t>Ans.</a:t>
            </a:r>
            <a:endParaRPr lang="en-US" dirty="0">
              <a:latin typeface="Chalkboard"/>
              <a:cs typeface="Chalkboard"/>
            </a:endParaRPr>
          </a:p>
        </p:txBody>
      </p:sp>
      <p:sp>
        <p:nvSpPr>
          <p:cNvPr id="28" name="TextBox 27"/>
          <p:cNvSpPr txBox="1"/>
          <p:nvPr/>
        </p:nvSpPr>
        <p:spPr>
          <a:xfrm>
            <a:off x="427380" y="4213171"/>
            <a:ext cx="8148560" cy="1015663"/>
          </a:xfrm>
          <a:prstGeom prst="rect">
            <a:avLst/>
          </a:prstGeom>
          <a:noFill/>
        </p:spPr>
        <p:txBody>
          <a:bodyPr wrap="square" rtlCol="0">
            <a:spAutoFit/>
          </a:bodyPr>
          <a:lstStyle/>
          <a:p>
            <a:r>
              <a:rPr lang="en-US" sz="2000" dirty="0" smtClean="0"/>
              <a:t>P4. For a gas sealed in a container, you measure its temperature and pressure to be 300 K and 1 Atm. What happens to the pressure if you increase the temperature to 900 K?</a:t>
            </a:r>
            <a:endParaRPr lang="en-US" sz="2000" dirty="0"/>
          </a:p>
        </p:txBody>
      </p:sp>
      <p:sp>
        <p:nvSpPr>
          <p:cNvPr id="29" name="Rounded Rectangle 28"/>
          <p:cNvSpPr/>
          <p:nvPr/>
        </p:nvSpPr>
        <p:spPr>
          <a:xfrm>
            <a:off x="5952874" y="4925810"/>
            <a:ext cx="2025301" cy="426492"/>
          </a:xfrm>
          <a:prstGeom prst="round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46175445"/>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3936347" y="302319"/>
            <a:ext cx="1096274" cy="646331"/>
          </a:xfrm>
          <a:prstGeom prst="rect">
            <a:avLst/>
          </a:prstGeom>
          <a:noFill/>
        </p:spPr>
        <p:txBody>
          <a:bodyPr wrap="none" lIns="91440" tIns="45720" rIns="91440" bIns="45720">
            <a:spAutoFit/>
          </a:bodyPr>
          <a:lstStyle/>
          <a:p>
            <a:pPr algn="ctr"/>
            <a:r>
              <a:rPr lang="en-US" sz="3600" b="1" dirty="0" smtClean="0">
                <a:ln w="12700">
                  <a:solidFill>
                    <a:schemeClr val="tx2">
                      <a:satMod val="155000"/>
                    </a:schemeClr>
                  </a:solidFill>
                  <a:prstDash val="solid"/>
                </a:ln>
                <a:solidFill>
                  <a:schemeClr val="accent1"/>
                </a:solidFill>
                <a:effectLst>
                  <a:outerShdw blurRad="41275" dist="20320" dir="1800000" algn="tl" rotWithShape="0">
                    <a:srgbClr val="000000">
                      <a:alpha val="40000"/>
                    </a:srgbClr>
                  </a:outerShdw>
                </a:effectLst>
              </a:rPr>
              <a:t>Heat</a:t>
            </a:r>
            <a:endParaRPr lang="en-US" sz="3600" b="1" cap="none" spc="0" dirty="0">
              <a:ln w="12700">
                <a:solidFill>
                  <a:schemeClr val="tx2">
                    <a:satMod val="155000"/>
                  </a:schemeClr>
                </a:solidFill>
                <a:prstDash val="solid"/>
              </a:ln>
              <a:solidFill>
                <a:schemeClr val="accent1"/>
              </a:solidFill>
              <a:effectLst>
                <a:outerShdw blurRad="41275" dist="20320" dir="1800000" algn="tl" rotWithShape="0">
                  <a:srgbClr val="000000">
                    <a:alpha val="40000"/>
                  </a:srgbClr>
                </a:outerShdw>
              </a:effectLst>
            </a:endParaRPr>
          </a:p>
        </p:txBody>
      </p:sp>
      <p:cxnSp>
        <p:nvCxnSpPr>
          <p:cNvPr id="27" name="Straight Arrow Connector 26"/>
          <p:cNvCxnSpPr/>
          <p:nvPr/>
        </p:nvCxnSpPr>
        <p:spPr>
          <a:xfrm flipH="1">
            <a:off x="2120566" y="8611081"/>
            <a:ext cx="1011893" cy="7816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8" name="TextBox 7"/>
          <p:cNvSpPr txBox="1"/>
          <p:nvPr/>
        </p:nvSpPr>
        <p:spPr>
          <a:xfrm>
            <a:off x="586360" y="1137288"/>
            <a:ext cx="7774931" cy="461665"/>
          </a:xfrm>
          <a:prstGeom prst="rect">
            <a:avLst/>
          </a:prstGeom>
          <a:noFill/>
        </p:spPr>
        <p:txBody>
          <a:bodyPr wrap="square" rtlCol="0">
            <a:spAutoFit/>
          </a:bodyPr>
          <a:lstStyle/>
          <a:p>
            <a:r>
              <a:rPr lang="en-US" sz="2400" dirty="0" smtClean="0"/>
              <a:t>Amount of energy the flows from one object to another.</a:t>
            </a:r>
            <a:endParaRPr lang="en-US" sz="2400" dirty="0"/>
          </a:p>
        </p:txBody>
      </p:sp>
      <p:sp>
        <p:nvSpPr>
          <p:cNvPr id="9" name="TextBox 8"/>
          <p:cNvSpPr txBox="1"/>
          <p:nvPr/>
        </p:nvSpPr>
        <p:spPr>
          <a:xfrm>
            <a:off x="499479" y="2949542"/>
            <a:ext cx="1355780" cy="461665"/>
          </a:xfrm>
          <a:prstGeom prst="rect">
            <a:avLst/>
          </a:prstGeom>
          <a:noFill/>
        </p:spPr>
        <p:txBody>
          <a:bodyPr wrap="square" rtlCol="0">
            <a:spAutoFit/>
          </a:bodyPr>
          <a:lstStyle/>
          <a:p>
            <a:r>
              <a:rPr lang="en-US" sz="2400" dirty="0" smtClean="0"/>
              <a:t>1 Joule</a:t>
            </a:r>
            <a:endParaRPr lang="en-US" sz="2400" dirty="0"/>
          </a:p>
        </p:txBody>
      </p:sp>
      <p:sp>
        <p:nvSpPr>
          <p:cNvPr id="10" name="TextBox 9"/>
          <p:cNvSpPr txBox="1"/>
          <p:nvPr/>
        </p:nvSpPr>
        <p:spPr>
          <a:xfrm>
            <a:off x="1732301" y="2949542"/>
            <a:ext cx="6957078" cy="461665"/>
          </a:xfrm>
          <a:prstGeom prst="rect">
            <a:avLst/>
          </a:prstGeom>
          <a:noFill/>
        </p:spPr>
        <p:txBody>
          <a:bodyPr wrap="square" rtlCol="0">
            <a:spAutoFit/>
          </a:bodyPr>
          <a:lstStyle/>
          <a:p>
            <a:r>
              <a:rPr lang="en-US" sz="2400" dirty="0" smtClean="0"/>
              <a:t>4,186 </a:t>
            </a:r>
            <a:r>
              <a:rPr lang="en-US" sz="2400" dirty="0" err="1" smtClean="0"/>
              <a:t>cal</a:t>
            </a:r>
            <a:r>
              <a:rPr lang="en-US" sz="2400" dirty="0" smtClean="0"/>
              <a:t> or 4.186 Cal</a:t>
            </a:r>
            <a:endParaRPr lang="en-US" sz="2400" dirty="0"/>
          </a:p>
        </p:txBody>
      </p:sp>
      <p:sp>
        <p:nvSpPr>
          <p:cNvPr id="11" name="TextBox 10"/>
          <p:cNvSpPr txBox="1"/>
          <p:nvPr/>
        </p:nvSpPr>
        <p:spPr>
          <a:xfrm>
            <a:off x="532900" y="1675785"/>
            <a:ext cx="993419" cy="461665"/>
          </a:xfrm>
          <a:prstGeom prst="rect">
            <a:avLst/>
          </a:prstGeom>
          <a:noFill/>
        </p:spPr>
        <p:txBody>
          <a:bodyPr wrap="square" rtlCol="0">
            <a:spAutoFit/>
          </a:bodyPr>
          <a:lstStyle/>
          <a:p>
            <a:r>
              <a:rPr lang="en-US" sz="2400" dirty="0" smtClean="0"/>
              <a:t>1 </a:t>
            </a:r>
            <a:r>
              <a:rPr lang="en-US" sz="2400" dirty="0" err="1" smtClean="0"/>
              <a:t>cal</a:t>
            </a:r>
            <a:endParaRPr lang="en-US" sz="2400" dirty="0"/>
          </a:p>
        </p:txBody>
      </p:sp>
      <p:sp>
        <p:nvSpPr>
          <p:cNvPr id="12" name="TextBox 11"/>
          <p:cNvSpPr txBox="1"/>
          <p:nvPr/>
        </p:nvSpPr>
        <p:spPr>
          <a:xfrm>
            <a:off x="1765722" y="1675785"/>
            <a:ext cx="6957078" cy="461665"/>
          </a:xfrm>
          <a:prstGeom prst="rect">
            <a:avLst/>
          </a:prstGeom>
          <a:noFill/>
        </p:spPr>
        <p:txBody>
          <a:bodyPr wrap="square" rtlCol="0">
            <a:spAutoFit/>
          </a:bodyPr>
          <a:lstStyle/>
          <a:p>
            <a:r>
              <a:rPr lang="en-US" sz="2400" dirty="0" smtClean="0"/>
              <a:t>Heat required to warm 1 g water </a:t>
            </a:r>
            <a:r>
              <a:rPr lang="en-US" sz="2400" dirty="0"/>
              <a:t>by </a:t>
            </a:r>
            <a:r>
              <a:rPr lang="en-US" sz="2400" dirty="0" smtClean="0"/>
              <a:t>1</a:t>
            </a:r>
            <a:r>
              <a:rPr lang="en-US" sz="2400" baseline="30000" dirty="0" smtClean="0"/>
              <a:t>o</a:t>
            </a:r>
            <a:r>
              <a:rPr lang="en-US" sz="2400" dirty="0" smtClean="0"/>
              <a:t>C</a:t>
            </a:r>
            <a:endParaRPr lang="en-US" sz="2400" dirty="0"/>
          </a:p>
        </p:txBody>
      </p:sp>
      <p:sp>
        <p:nvSpPr>
          <p:cNvPr id="14" name="TextBox 13"/>
          <p:cNvSpPr txBox="1"/>
          <p:nvPr/>
        </p:nvSpPr>
        <p:spPr>
          <a:xfrm>
            <a:off x="532900" y="2307200"/>
            <a:ext cx="993419" cy="461665"/>
          </a:xfrm>
          <a:prstGeom prst="rect">
            <a:avLst/>
          </a:prstGeom>
          <a:noFill/>
        </p:spPr>
        <p:txBody>
          <a:bodyPr wrap="square" rtlCol="0">
            <a:spAutoFit/>
          </a:bodyPr>
          <a:lstStyle/>
          <a:p>
            <a:r>
              <a:rPr lang="en-US" sz="2400" dirty="0" smtClean="0"/>
              <a:t>1 </a:t>
            </a:r>
            <a:r>
              <a:rPr lang="en-US" sz="2400" dirty="0"/>
              <a:t>C</a:t>
            </a:r>
            <a:r>
              <a:rPr lang="en-US" sz="2400" dirty="0" smtClean="0"/>
              <a:t>al</a:t>
            </a:r>
            <a:endParaRPr lang="en-US" sz="2400" dirty="0"/>
          </a:p>
        </p:txBody>
      </p:sp>
      <p:sp>
        <p:nvSpPr>
          <p:cNvPr id="15" name="TextBox 14"/>
          <p:cNvSpPr txBox="1"/>
          <p:nvPr/>
        </p:nvSpPr>
        <p:spPr>
          <a:xfrm>
            <a:off x="1765722" y="2307200"/>
            <a:ext cx="6957078" cy="461665"/>
          </a:xfrm>
          <a:prstGeom prst="rect">
            <a:avLst/>
          </a:prstGeom>
          <a:noFill/>
        </p:spPr>
        <p:txBody>
          <a:bodyPr wrap="square" rtlCol="0">
            <a:spAutoFit/>
          </a:bodyPr>
          <a:lstStyle/>
          <a:p>
            <a:r>
              <a:rPr lang="en-US" sz="2400" dirty="0" smtClean="0"/>
              <a:t>Heat required to warm 1000 g water </a:t>
            </a:r>
            <a:r>
              <a:rPr lang="en-US" sz="2400" dirty="0"/>
              <a:t>by </a:t>
            </a:r>
            <a:r>
              <a:rPr lang="en-US" sz="2400" dirty="0" smtClean="0"/>
              <a:t>1</a:t>
            </a:r>
            <a:r>
              <a:rPr lang="en-US" sz="2400" baseline="30000" dirty="0" smtClean="0"/>
              <a:t>o</a:t>
            </a:r>
            <a:r>
              <a:rPr lang="en-US" sz="2400" dirty="0" smtClean="0"/>
              <a:t>C</a:t>
            </a:r>
            <a:endParaRPr lang="en-US" sz="2400" dirty="0"/>
          </a:p>
        </p:txBody>
      </p:sp>
      <p:sp>
        <p:nvSpPr>
          <p:cNvPr id="30" name="TextBox 29"/>
          <p:cNvSpPr txBox="1"/>
          <p:nvPr/>
        </p:nvSpPr>
        <p:spPr>
          <a:xfrm>
            <a:off x="347078" y="3702694"/>
            <a:ext cx="7774931" cy="1200328"/>
          </a:xfrm>
          <a:prstGeom prst="rect">
            <a:avLst/>
          </a:prstGeom>
          <a:noFill/>
        </p:spPr>
        <p:txBody>
          <a:bodyPr wrap="square" rtlCol="0">
            <a:spAutoFit/>
          </a:bodyPr>
          <a:lstStyle/>
          <a:p>
            <a:r>
              <a:rPr lang="en-US" sz="2400" b="1" dirty="0" smtClean="0">
                <a:solidFill>
                  <a:srgbClr val="FF0000"/>
                </a:solidFill>
              </a:rPr>
              <a:t>Note:</a:t>
            </a:r>
            <a:r>
              <a:rPr lang="en-US" sz="2400" dirty="0" smtClean="0">
                <a:solidFill>
                  <a:srgbClr val="FF0000"/>
                </a:solidFill>
              </a:rPr>
              <a:t> The food-calories are the “big” calories (Cal), that is they are equivalent to the heat required to warm 1 kg water by 1 C</a:t>
            </a:r>
            <a:endParaRPr lang="en-US" sz="2400" b="1" dirty="0">
              <a:solidFill>
                <a:srgbClr val="FF0000"/>
              </a:solidFill>
            </a:endParaRPr>
          </a:p>
        </p:txBody>
      </p:sp>
      <p:sp>
        <p:nvSpPr>
          <p:cNvPr id="16" name="TextBox 15"/>
          <p:cNvSpPr txBox="1"/>
          <p:nvPr/>
        </p:nvSpPr>
        <p:spPr>
          <a:xfrm>
            <a:off x="235016" y="5037403"/>
            <a:ext cx="8342301" cy="1200328"/>
          </a:xfrm>
          <a:prstGeom prst="rect">
            <a:avLst/>
          </a:prstGeom>
          <a:noFill/>
        </p:spPr>
        <p:txBody>
          <a:bodyPr wrap="square" rtlCol="0">
            <a:spAutoFit/>
          </a:bodyPr>
          <a:lstStyle/>
          <a:p>
            <a:r>
              <a:rPr lang="en-US" sz="2400" b="1" i="1" dirty="0" smtClean="0"/>
              <a:t>Question</a:t>
            </a:r>
            <a:r>
              <a:rPr lang="en-US" sz="2400" i="1" dirty="0" smtClean="0"/>
              <a:t>. You want to freeze a cup of water. Do you need to add or remove energy to it?</a:t>
            </a:r>
          </a:p>
          <a:p>
            <a:r>
              <a:rPr lang="en-US" sz="2400" i="1" dirty="0" smtClean="0"/>
              <a:t>(a) Add     (b) Remove      (c) Neither</a:t>
            </a:r>
            <a:endParaRPr lang="en-US" sz="2400" i="1" dirty="0"/>
          </a:p>
        </p:txBody>
      </p:sp>
    </p:spTree>
    <p:extLst>
      <p:ext uri="{BB962C8B-B14F-4D97-AF65-F5344CB8AC3E}">
        <p14:creationId xmlns:p14="http://schemas.microsoft.com/office/powerpoint/2010/main" val="265516144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P spid="1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3936347" y="302319"/>
            <a:ext cx="1096274" cy="646331"/>
          </a:xfrm>
          <a:prstGeom prst="rect">
            <a:avLst/>
          </a:prstGeom>
          <a:noFill/>
        </p:spPr>
        <p:txBody>
          <a:bodyPr wrap="none" lIns="91440" tIns="45720" rIns="91440" bIns="45720">
            <a:spAutoFit/>
          </a:bodyPr>
          <a:lstStyle/>
          <a:p>
            <a:pPr algn="ctr"/>
            <a:r>
              <a:rPr lang="en-US" sz="3600" b="1" dirty="0" smtClean="0">
                <a:ln w="12700">
                  <a:solidFill>
                    <a:schemeClr val="tx2">
                      <a:satMod val="155000"/>
                    </a:schemeClr>
                  </a:solidFill>
                  <a:prstDash val="solid"/>
                </a:ln>
                <a:solidFill>
                  <a:schemeClr val="accent1"/>
                </a:solidFill>
                <a:effectLst>
                  <a:outerShdw blurRad="41275" dist="20320" dir="1800000" algn="tl" rotWithShape="0">
                    <a:srgbClr val="000000">
                      <a:alpha val="40000"/>
                    </a:srgbClr>
                  </a:outerShdw>
                </a:effectLst>
              </a:rPr>
              <a:t>Heat</a:t>
            </a:r>
            <a:endParaRPr lang="en-US" sz="3600" b="1" cap="none" spc="0" dirty="0">
              <a:ln w="12700">
                <a:solidFill>
                  <a:schemeClr val="tx2">
                    <a:satMod val="155000"/>
                  </a:schemeClr>
                </a:solidFill>
                <a:prstDash val="solid"/>
              </a:ln>
              <a:solidFill>
                <a:schemeClr val="accent1"/>
              </a:solidFill>
              <a:effectLst>
                <a:outerShdw blurRad="41275" dist="20320" dir="1800000" algn="tl" rotWithShape="0">
                  <a:srgbClr val="000000">
                    <a:alpha val="40000"/>
                  </a:srgbClr>
                </a:outerShdw>
              </a:effectLst>
            </a:endParaRPr>
          </a:p>
        </p:txBody>
      </p:sp>
      <p:cxnSp>
        <p:nvCxnSpPr>
          <p:cNvPr id="27" name="Straight Arrow Connector 26"/>
          <p:cNvCxnSpPr/>
          <p:nvPr/>
        </p:nvCxnSpPr>
        <p:spPr>
          <a:xfrm flipH="1">
            <a:off x="2120566" y="8611081"/>
            <a:ext cx="1011893" cy="7816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29" name="TextBox 28"/>
          <p:cNvSpPr txBox="1"/>
          <p:nvPr/>
        </p:nvSpPr>
        <p:spPr>
          <a:xfrm>
            <a:off x="235016" y="4157882"/>
            <a:ext cx="8342301" cy="1200328"/>
          </a:xfrm>
          <a:prstGeom prst="rect">
            <a:avLst/>
          </a:prstGeom>
          <a:noFill/>
        </p:spPr>
        <p:txBody>
          <a:bodyPr wrap="square" rtlCol="0">
            <a:spAutoFit/>
          </a:bodyPr>
          <a:lstStyle/>
          <a:p>
            <a:r>
              <a:rPr lang="en-US" sz="2400" b="1" i="1" dirty="0" smtClean="0"/>
              <a:t>Question</a:t>
            </a:r>
            <a:r>
              <a:rPr lang="en-US" sz="2400" i="1" dirty="0" smtClean="0"/>
              <a:t>. “Sugar has 4000 food-calories per kilogram. One food-calorie is 4,184 Joules. How many Joules will be released by combustion 1 kg of sugar?” (The Martian)</a:t>
            </a:r>
            <a:endParaRPr lang="en-US" sz="2400" i="1" dirty="0"/>
          </a:p>
        </p:txBody>
      </p:sp>
      <p:sp>
        <p:nvSpPr>
          <p:cNvPr id="32" name="TextBox 31"/>
          <p:cNvSpPr txBox="1"/>
          <p:nvPr/>
        </p:nvSpPr>
        <p:spPr>
          <a:xfrm>
            <a:off x="304083" y="1184802"/>
            <a:ext cx="8342301" cy="830997"/>
          </a:xfrm>
          <a:prstGeom prst="rect">
            <a:avLst/>
          </a:prstGeom>
          <a:noFill/>
        </p:spPr>
        <p:txBody>
          <a:bodyPr wrap="square" rtlCol="0">
            <a:spAutoFit/>
          </a:bodyPr>
          <a:lstStyle/>
          <a:p>
            <a:pPr marL="342900" indent="-342900">
              <a:buFont typeface="Arial"/>
              <a:buChar char="•"/>
            </a:pPr>
            <a:r>
              <a:rPr lang="en-US" sz="2400" dirty="0" smtClean="0"/>
              <a:t>Energy ratings of food and fuel are determined from energy released when they are burned</a:t>
            </a:r>
            <a:endParaRPr lang="en-US" sz="2400" dirty="0"/>
          </a:p>
        </p:txBody>
      </p:sp>
      <p:sp>
        <p:nvSpPr>
          <p:cNvPr id="33" name="TextBox 32"/>
          <p:cNvSpPr txBox="1"/>
          <p:nvPr/>
        </p:nvSpPr>
        <p:spPr>
          <a:xfrm>
            <a:off x="456483" y="2445440"/>
            <a:ext cx="8342301" cy="1200328"/>
          </a:xfrm>
          <a:prstGeom prst="rect">
            <a:avLst/>
          </a:prstGeom>
          <a:noFill/>
        </p:spPr>
        <p:txBody>
          <a:bodyPr wrap="square" rtlCol="0">
            <a:spAutoFit/>
          </a:bodyPr>
          <a:lstStyle/>
          <a:p>
            <a:pPr marL="342900" indent="-342900">
              <a:buFont typeface="Arial"/>
              <a:buChar char="•"/>
            </a:pPr>
            <a:r>
              <a:rPr lang="en-US" sz="2400" dirty="0" smtClean="0"/>
              <a:t>Food-calorie is the “big” calorie (the heat to warm 1 kg water of by 1C): </a:t>
            </a:r>
          </a:p>
          <a:p>
            <a:pPr lvl="1"/>
            <a:r>
              <a:rPr lang="en-US" sz="2400" dirty="0" smtClean="0"/>
              <a:t>1 food-calorie = 1 kcal = 1 Cal = 4 186 Joules</a:t>
            </a:r>
            <a:endParaRPr lang="en-US" sz="2400" dirty="0"/>
          </a:p>
        </p:txBody>
      </p:sp>
    </p:spTree>
    <p:extLst>
      <p:ext uri="{BB962C8B-B14F-4D97-AF65-F5344CB8AC3E}">
        <p14:creationId xmlns:p14="http://schemas.microsoft.com/office/powerpoint/2010/main" val="152214402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P spid="33"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17163</TotalTime>
  <Words>915</Words>
  <Application>Microsoft Macintosh PowerPoint</Application>
  <PresentationFormat>On-screen Show (4:3)</PresentationFormat>
  <Paragraphs>124</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Tatiana Stantcheva</dc:creator>
  <cp:lastModifiedBy>Tatiana Stantcheva</cp:lastModifiedBy>
  <cp:revision>306</cp:revision>
  <dcterms:created xsi:type="dcterms:W3CDTF">2014-12-10T21:20:07Z</dcterms:created>
  <dcterms:modified xsi:type="dcterms:W3CDTF">2015-11-05T18:42:17Z</dcterms:modified>
</cp:coreProperties>
</file>