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7" r:id="rId3"/>
    <p:sldId id="266" r:id="rId4"/>
    <p:sldId id="267" r:id="rId5"/>
    <p:sldId id="268" r:id="rId6"/>
    <p:sldId id="270" r:id="rId7"/>
    <p:sldId id="269" r:id="rId8"/>
    <p:sldId id="272" r:id="rId9"/>
    <p:sldId id="27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E42B-61EE-E140-8631-73A196710EA0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9000-D8B0-4B45-820D-9467CB007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4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E42B-61EE-E140-8631-73A196710EA0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9000-D8B0-4B45-820D-9467CB007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2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E42B-61EE-E140-8631-73A196710EA0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9000-D8B0-4B45-820D-9467CB007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78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E42B-61EE-E140-8631-73A196710EA0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9000-D8B0-4B45-820D-9467CB007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7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E42B-61EE-E140-8631-73A196710EA0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9000-D8B0-4B45-820D-9467CB007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1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E42B-61EE-E140-8631-73A196710EA0}" type="datetimeFigureOut">
              <a:rPr lang="en-US" smtClean="0"/>
              <a:t>11/9/16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9000-D8B0-4B45-820D-9467CB007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7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E42B-61EE-E140-8631-73A196710EA0}" type="datetimeFigureOut">
              <a:rPr lang="en-US" smtClean="0"/>
              <a:t>11/9/16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9000-D8B0-4B45-820D-9467CB007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3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E42B-61EE-E140-8631-73A196710EA0}" type="datetimeFigureOut">
              <a:rPr lang="en-US" smtClean="0"/>
              <a:t>11/9/16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9000-D8B0-4B45-820D-9467CB007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65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E42B-61EE-E140-8631-73A196710EA0}" type="datetimeFigureOut">
              <a:rPr lang="en-US" smtClean="0"/>
              <a:t>11/9/16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9000-D8B0-4B45-820D-9467CB007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5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E42B-61EE-E140-8631-73A196710EA0}" type="datetimeFigureOut">
              <a:rPr lang="en-US" smtClean="0"/>
              <a:t>11/9/16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9000-D8B0-4B45-820D-9467CB007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6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E42B-61EE-E140-8631-73A196710EA0}" type="datetimeFigureOut">
              <a:rPr lang="en-US" smtClean="0"/>
              <a:t>11/9/16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9000-D8B0-4B45-820D-9467CB007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6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FE42B-61EE-E140-8631-73A196710EA0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9000-D8B0-4B45-820D-9467CB007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7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3mclp9QmCG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97321" y="1223085"/>
            <a:ext cx="31494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Vibrations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0647" y="2081414"/>
            <a:ext cx="3415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Objectives: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367584" y="3140178"/>
            <a:ext cx="6832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Pendulum: Grandfather’s Clock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367585" y="2629002"/>
            <a:ext cx="7029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Periodic Motion: Period and Frequency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367584" y="3663398"/>
            <a:ext cx="6735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Measuring Time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64538" y="4220104"/>
            <a:ext cx="6735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Resonance</a:t>
            </a:r>
          </a:p>
        </p:txBody>
      </p:sp>
    </p:spTree>
    <p:extLst>
      <p:ext uri="{BB962C8B-B14F-4D97-AF65-F5344CB8AC3E}">
        <p14:creationId xmlns:p14="http://schemas.microsoft.com/office/powerpoint/2010/main" val="1450102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696944" y="302319"/>
            <a:ext cx="15750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Puzzles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7380" y="1227032"/>
            <a:ext cx="8148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P1. A planet revolves around its axis 50 times in 1 hour. What is its period? Frequency?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427380" y="3070879"/>
            <a:ext cx="81485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P3. You need to use a pendulum to measure time, but its period is too large for your needs. What do you need to do?</a:t>
            </a:r>
          </a:p>
          <a:p>
            <a:pPr marL="457200" indent="-457200">
              <a:buAutoNum type="alphaLcParenBoth"/>
            </a:pPr>
            <a:r>
              <a:rPr lang="en-US" sz="2000" dirty="0" smtClean="0"/>
              <a:t>Increase its length</a:t>
            </a:r>
            <a:endParaRPr lang="en-US" sz="2000" dirty="0"/>
          </a:p>
          <a:p>
            <a:pPr marL="457200" indent="-457200">
              <a:buAutoNum type="alphaLcParenBoth"/>
            </a:pPr>
            <a:r>
              <a:rPr lang="en-US" sz="2000" dirty="0" smtClean="0"/>
              <a:t>Decrease its length</a:t>
            </a:r>
          </a:p>
          <a:p>
            <a:pPr marL="457200" indent="-457200">
              <a:buAutoNum type="alphaLcParenBoth"/>
            </a:pPr>
            <a:r>
              <a:rPr lang="en-US" sz="2000" dirty="0" smtClean="0"/>
              <a:t>Change the gravitational acceleration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7380" y="2096432"/>
            <a:ext cx="8148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P2. One pendulum swings with a period of 1 s, and another swings with a period of 2 s. Which one moves faster? 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27380" y="5826323"/>
            <a:ext cx="8148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P5. You need to use a pendulum to measure time, but its period is larger than you need. What do you need to do?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27380" y="4764494"/>
            <a:ext cx="8148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P4. A block can be attached to two springs. When will the vibrations have higher frequency (more cycles per second): when the spring is stiff or when it is soft?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219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851959" y="302319"/>
            <a:ext cx="32650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Periodic Motion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1922" y="1254215"/>
            <a:ext cx="2563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Period</a:t>
            </a:r>
            <a:endParaRPr lang="en-US" sz="3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11922" y="2577277"/>
            <a:ext cx="2563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Frequency</a:t>
            </a:r>
            <a:endParaRPr lang="en-US" sz="32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211922" y="4376406"/>
            <a:ext cx="7764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Example:  Pendulum swings 5 times in 10 seconds. </a:t>
            </a:r>
            <a:endParaRPr lang="en-US" sz="28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5056634" y="1001242"/>
            <a:ext cx="373185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“Repetitive Motion”</a:t>
            </a:r>
            <a:endParaRPr lang="en-US" sz="32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1901595" y="1254215"/>
            <a:ext cx="315503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T  </a:t>
            </a:r>
            <a:r>
              <a:rPr lang="en-US" sz="3200" b="1" dirty="0" smtClean="0"/>
              <a:t>[seconds]</a:t>
            </a:r>
            <a:endParaRPr lang="en-US" sz="3200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828906" y="1853665"/>
            <a:ext cx="7959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time it takes for one cycle/vibration/repetition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2927444" y="2577277"/>
            <a:ext cx="2563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F </a:t>
            </a:r>
            <a:r>
              <a:rPr lang="en-US" sz="3200" b="1" dirty="0" smtClean="0"/>
              <a:t> [Hertz, Hz]</a:t>
            </a:r>
            <a:endParaRPr lang="en-US" sz="32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828906" y="3299026"/>
            <a:ext cx="79595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How many cycles/vibrations/repetitions in one second.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211922" y="4935152"/>
            <a:ext cx="4398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What is its period, T?</a:t>
            </a:r>
            <a:endParaRPr lang="en-US" sz="2800" i="1" dirty="0"/>
          </a:p>
        </p:txBody>
      </p:sp>
      <p:grpSp>
        <p:nvGrpSpPr>
          <p:cNvPr id="3" name="Group 2"/>
          <p:cNvGrpSpPr/>
          <p:nvPr/>
        </p:nvGrpSpPr>
        <p:grpSpPr>
          <a:xfrm>
            <a:off x="520414" y="5513921"/>
            <a:ext cx="2331545" cy="1046440"/>
            <a:chOff x="520414" y="5513921"/>
            <a:chExt cx="2331545" cy="1046440"/>
          </a:xfrm>
        </p:grpSpPr>
        <p:sp>
          <p:nvSpPr>
            <p:cNvPr id="21" name="TextBox 20"/>
            <p:cNvSpPr txBox="1"/>
            <p:nvPr/>
          </p:nvSpPr>
          <p:spPr>
            <a:xfrm>
              <a:off x="520414" y="5742912"/>
              <a:ext cx="6169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/>
                <a:t>T</a:t>
              </a:r>
              <a:r>
                <a:rPr lang="en-US" sz="2800" dirty="0" smtClean="0"/>
                <a:t> = </a:t>
              </a:r>
              <a:endParaRPr lang="en-US" sz="2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593103" y="5513921"/>
              <a:ext cx="11819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10 s</a:t>
              </a:r>
              <a:endParaRPr lang="en-US" sz="2800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195467" y="6016839"/>
              <a:ext cx="165649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732803" y="6037141"/>
              <a:ext cx="5274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 </a:t>
              </a:r>
              <a:endParaRPr lang="en-US" sz="2800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3917931" y="4990701"/>
            <a:ext cx="4398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What is its frequency, f?</a:t>
            </a:r>
            <a:endParaRPr lang="en-US" sz="2800" i="1" dirty="0"/>
          </a:p>
        </p:txBody>
      </p:sp>
      <p:grpSp>
        <p:nvGrpSpPr>
          <p:cNvPr id="44" name="Group 43"/>
          <p:cNvGrpSpPr/>
          <p:nvPr/>
        </p:nvGrpSpPr>
        <p:grpSpPr>
          <a:xfrm>
            <a:off x="4226423" y="5569470"/>
            <a:ext cx="2331545" cy="1046440"/>
            <a:chOff x="520414" y="5513921"/>
            <a:chExt cx="2331545" cy="1046440"/>
          </a:xfrm>
        </p:grpSpPr>
        <p:sp>
          <p:nvSpPr>
            <p:cNvPr id="45" name="TextBox 44"/>
            <p:cNvSpPr txBox="1"/>
            <p:nvPr/>
          </p:nvSpPr>
          <p:spPr>
            <a:xfrm>
              <a:off x="520414" y="5742912"/>
              <a:ext cx="6169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/>
                <a:t>f</a:t>
              </a:r>
              <a:r>
                <a:rPr lang="en-US" sz="2800" dirty="0" smtClean="0"/>
                <a:t> = </a:t>
              </a:r>
              <a:endParaRPr lang="en-US" sz="28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593103" y="5513921"/>
              <a:ext cx="11819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 </a:t>
              </a:r>
              <a:endParaRPr lang="en-US" sz="2800" dirty="0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1195467" y="6016839"/>
              <a:ext cx="165649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1470156" y="6037141"/>
              <a:ext cx="13048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10 s </a:t>
              </a:r>
              <a:endParaRPr lang="en-US" sz="28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045822" y="5569470"/>
            <a:ext cx="1701144" cy="1046440"/>
            <a:chOff x="520413" y="5513921"/>
            <a:chExt cx="2417032" cy="1046440"/>
          </a:xfrm>
        </p:grpSpPr>
        <p:sp>
          <p:nvSpPr>
            <p:cNvPr id="50" name="TextBox 49"/>
            <p:cNvSpPr txBox="1"/>
            <p:nvPr/>
          </p:nvSpPr>
          <p:spPr>
            <a:xfrm>
              <a:off x="520413" y="5742912"/>
              <a:ext cx="10726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/>
                <a:t>T</a:t>
              </a:r>
              <a:r>
                <a:rPr lang="en-US" sz="2800" dirty="0" smtClean="0"/>
                <a:t> = 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755504" y="5513921"/>
              <a:ext cx="11819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1</a:t>
              </a:r>
              <a:r>
                <a:rPr lang="en-US" sz="2800" dirty="0" smtClean="0"/>
                <a:t> </a:t>
              </a:r>
              <a:endParaRPr lang="en-US" sz="2800" dirty="0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1593102" y="6016839"/>
              <a:ext cx="10175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1755504" y="6037141"/>
              <a:ext cx="8551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/>
                <a:t>f</a:t>
              </a:r>
            </a:p>
          </p:txBody>
        </p:sp>
      </p:grpSp>
      <p:sp>
        <p:nvSpPr>
          <p:cNvPr id="7" name="Frame 6"/>
          <p:cNvSpPr/>
          <p:nvPr/>
        </p:nvSpPr>
        <p:spPr>
          <a:xfrm>
            <a:off x="6731000" y="5503342"/>
            <a:ext cx="2413000" cy="1354658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248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2" grpId="0"/>
      <p:bldP spid="18" grpId="0"/>
      <p:bldP spid="19" grpId="0"/>
      <p:bldP spid="20" grpId="0"/>
      <p:bldP spid="33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517733" y="302319"/>
            <a:ext cx="193351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Example</a:t>
            </a:r>
            <a:endParaRPr lang="en-US" sz="3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120566" y="8611081"/>
            <a:ext cx="1011893" cy="78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11922" y="1254215"/>
            <a:ext cx="8055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 block on a spring </a:t>
            </a:r>
            <a:r>
              <a:rPr lang="en-US" sz="3200" b="1" smtClean="0"/>
              <a:t>bounces 4 </a:t>
            </a:r>
            <a:r>
              <a:rPr lang="en-US" sz="3200" b="1" dirty="0" smtClean="0"/>
              <a:t>times every 2 seconds. What is its period? </a:t>
            </a:r>
            <a:endParaRPr lang="en-US" sz="32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211922" y="4376406"/>
            <a:ext cx="7764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Question. What is its frequency?</a:t>
            </a:r>
            <a:endParaRPr lang="en-US" sz="28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1318644" y="2522152"/>
            <a:ext cx="269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(a) 4 seconds</a:t>
            </a:r>
            <a:endParaRPr lang="en-US" sz="2800" dirty="0"/>
          </a:p>
        </p:txBody>
      </p:sp>
      <p:grpSp>
        <p:nvGrpSpPr>
          <p:cNvPr id="44" name="Group 43"/>
          <p:cNvGrpSpPr/>
          <p:nvPr/>
        </p:nvGrpSpPr>
        <p:grpSpPr>
          <a:xfrm>
            <a:off x="1186188" y="5275241"/>
            <a:ext cx="2331545" cy="1046440"/>
            <a:chOff x="520414" y="5513921"/>
            <a:chExt cx="2331545" cy="1046440"/>
          </a:xfrm>
        </p:grpSpPr>
        <p:sp>
          <p:nvSpPr>
            <p:cNvPr id="45" name="TextBox 44"/>
            <p:cNvSpPr txBox="1"/>
            <p:nvPr/>
          </p:nvSpPr>
          <p:spPr>
            <a:xfrm>
              <a:off x="520414" y="5742912"/>
              <a:ext cx="6169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/>
                <a:t>f</a:t>
              </a:r>
              <a:r>
                <a:rPr lang="en-US" sz="2800" dirty="0" smtClean="0"/>
                <a:t> = </a:t>
              </a:r>
              <a:endParaRPr lang="en-US" sz="28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593103" y="5513921"/>
              <a:ext cx="11819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4</a:t>
              </a:r>
              <a:r>
                <a:rPr lang="en-US" sz="2800" dirty="0" smtClean="0"/>
                <a:t> </a:t>
              </a:r>
              <a:endParaRPr lang="en-US" sz="2800" dirty="0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1195467" y="6016839"/>
              <a:ext cx="165649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1470156" y="6037141"/>
              <a:ext cx="13048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  2  </a:t>
              </a:r>
              <a:endParaRPr lang="en-US" sz="28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318644" y="3045372"/>
            <a:ext cx="269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(b) 0.5 seconds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4506344" y="2519308"/>
            <a:ext cx="269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(c) 2 seconds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4506344" y="3045372"/>
            <a:ext cx="269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(d) </a:t>
            </a:r>
            <a:r>
              <a:rPr lang="en-US" sz="2800" dirty="0"/>
              <a:t>8</a:t>
            </a:r>
            <a:r>
              <a:rPr lang="en-US" sz="2800" dirty="0" smtClean="0"/>
              <a:t> seconds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3712403" y="5492888"/>
            <a:ext cx="969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Hz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8012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12-03 at 5.52.10 PM.png"/>
          <p:cNvPicPr>
            <a:picLocks noChangeAspect="1"/>
          </p:cNvPicPr>
          <p:nvPr/>
        </p:nvPicPr>
        <p:blipFill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500" y="1054100"/>
            <a:ext cx="1816575" cy="355241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370195" y="302319"/>
            <a:ext cx="22285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Pendulum</a:t>
            </a:r>
            <a:endParaRPr lang="en-US" sz="3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120566" y="8611081"/>
            <a:ext cx="1011893" cy="78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11922" y="1254215"/>
            <a:ext cx="805577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Simple Pendulum</a:t>
            </a:r>
            <a:endParaRPr lang="en-US" sz="3200" b="1" dirty="0"/>
          </a:p>
        </p:txBody>
      </p:sp>
      <p:pic>
        <p:nvPicPr>
          <p:cNvPr id="4" name="Picture 3" descr="Screen Shot 2015-12-03 at 5.45.2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33" y="1967766"/>
            <a:ext cx="4559467" cy="1784139"/>
          </a:xfrm>
          <a:prstGeom prst="rect">
            <a:avLst/>
          </a:prstGeom>
        </p:spPr>
      </p:pic>
      <p:pic>
        <p:nvPicPr>
          <p:cNvPr id="6" name="Picture 5" descr="Screen Shot 2015-12-03 at 5.53.5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500" y="1101427"/>
            <a:ext cx="1819619" cy="5300955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214967" y="3751905"/>
            <a:ext cx="57413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Question: How much is the period of a 1-m long pendulum? </a:t>
            </a:r>
            <a:endParaRPr lang="en-US" sz="28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211922" y="5252087"/>
            <a:ext cx="77142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Question: The acceleration due to gravity near Mar’s surface is about 3.8 m/s</a:t>
            </a:r>
            <a:r>
              <a:rPr lang="en-US" sz="2800" i="1" baseline="30000" dirty="0" smtClean="0"/>
              <a:t>2</a:t>
            </a:r>
            <a:r>
              <a:rPr lang="en-US" sz="2800" i="1" dirty="0" smtClean="0"/>
              <a:t> . Will the clock be behind or ahead?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25057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789538" y="302319"/>
            <a:ext cx="538991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do we measure time?</a:t>
            </a:r>
            <a:endParaRPr lang="en-US" sz="3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120566" y="8611081"/>
            <a:ext cx="1011893" cy="78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creen Shot 2015-12-03 at 5.45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033" y="1408966"/>
            <a:ext cx="4559467" cy="178413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8122" y="2900717"/>
            <a:ext cx="377587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Quartz Clocks</a:t>
            </a:r>
            <a:endParaRPr lang="en-US" sz="3200" b="1" dirty="0"/>
          </a:p>
        </p:txBody>
      </p:sp>
      <p:pic>
        <p:nvPicPr>
          <p:cNvPr id="2" name="Picture 1" descr="Screen Shot 2015-12-03 at 7.41.2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633" y="3193105"/>
            <a:ext cx="2019467" cy="1826114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211922" y="1254215"/>
            <a:ext cx="805577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Grandfather’s Clock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89538" y="3650305"/>
            <a:ext cx="301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Vibrating Crystal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40522" y="4577117"/>
            <a:ext cx="377587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Atomic Clocks</a:t>
            </a:r>
            <a:endParaRPr 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941938" y="5169818"/>
            <a:ext cx="4814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Vibrating Caesium-133 atom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436521" y="5847405"/>
            <a:ext cx="79327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 second: </a:t>
            </a:r>
            <a:r>
              <a:rPr lang="pl-PL" sz="2800" dirty="0" smtClean="0"/>
              <a:t>9,192,631,770 </a:t>
            </a:r>
            <a:r>
              <a:rPr lang="pl-PL" sz="2800" dirty="0" err="1" smtClean="0"/>
              <a:t>cycles</a:t>
            </a:r>
            <a:r>
              <a:rPr lang="pl-PL" sz="2800" dirty="0" smtClean="0"/>
              <a:t> of the </a:t>
            </a:r>
            <a:r>
              <a:rPr lang="pl-PL" sz="2800" dirty="0" err="1" smtClean="0"/>
              <a:t>light</a:t>
            </a:r>
            <a:r>
              <a:rPr lang="pl-PL" sz="2800" dirty="0" smtClean="0"/>
              <a:t> </a:t>
            </a:r>
            <a:r>
              <a:rPr lang="pl-PL" sz="2800" dirty="0" err="1" smtClean="0"/>
              <a:t>emitted</a:t>
            </a:r>
            <a:r>
              <a:rPr lang="pl-PL" sz="2800" dirty="0" smtClean="0"/>
              <a:t> by Cs133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772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371034" y="302319"/>
            <a:ext cx="42269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Springs: Hooke’s Law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3" descr="12_07_Figur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56"/>
          <a:stretch/>
        </p:blipFill>
        <p:spPr>
          <a:xfrm>
            <a:off x="1588132" y="1370562"/>
            <a:ext cx="5958593" cy="2970851"/>
          </a:xfrm>
          <a:prstGeom prst="rect">
            <a:avLst/>
          </a:prstGeom>
        </p:spPr>
      </p:pic>
      <p:pic>
        <p:nvPicPr>
          <p:cNvPr id="2" name="Picture 1" descr="Screen Shot 2015-10-15 at 8.16.5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871" y="4383097"/>
            <a:ext cx="6705600" cy="1054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2525" y="5206364"/>
            <a:ext cx="7897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Question: If you wish to triple the stretching of a spring, how much more force do you need to apply?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54686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633940" y="302319"/>
            <a:ext cx="17011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Springs</a:t>
            </a:r>
            <a:endParaRPr lang="en-US" sz="3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120566" y="8611081"/>
            <a:ext cx="1011893" cy="78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Screen Shot 2015-12-03 at 7.47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047" y="1254215"/>
            <a:ext cx="3835400" cy="2743200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211922" y="1254215"/>
            <a:ext cx="805577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An Object Attached to A Spring</a:t>
            </a:r>
            <a:endParaRPr lang="en-US" sz="3200" b="1" dirty="0"/>
          </a:p>
        </p:txBody>
      </p:sp>
      <p:pic>
        <p:nvPicPr>
          <p:cNvPr id="7" name="Picture 6" descr="Screen Shot 2015-12-03 at 7.48.1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48" y="2184400"/>
            <a:ext cx="4638621" cy="16637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11922" y="4260850"/>
            <a:ext cx="8055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Question:  </a:t>
            </a:r>
            <a:r>
              <a:rPr lang="en-US" sz="3200" dirty="0" smtClean="0"/>
              <a:t>Which vibrations happen faster ( smaller period and large frequency)</a:t>
            </a:r>
            <a:endParaRPr lang="en-US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11922" y="5528787"/>
            <a:ext cx="269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(a) Large mass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2853999" y="5528787"/>
            <a:ext cx="269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(b) Small mass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5687444" y="5535594"/>
            <a:ext cx="26945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(c) It doesn’t matter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5145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12-03 at 7.47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098" y="948650"/>
            <a:ext cx="3835400" cy="2743200"/>
          </a:xfrm>
          <a:prstGeom prst="rect">
            <a:avLst/>
          </a:prstGeom>
        </p:spPr>
      </p:pic>
      <p:pic>
        <p:nvPicPr>
          <p:cNvPr id="7" name="Picture 6" descr="Screen Shot 2015-12-03 at 7.48.1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34" y="2017602"/>
            <a:ext cx="4638621" cy="16637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913777" y="302319"/>
            <a:ext cx="714144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Natural Frequencies and Resonance</a:t>
            </a:r>
            <a:endParaRPr lang="en-US" sz="3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120566" y="8611081"/>
            <a:ext cx="1011893" cy="78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11922" y="1254215"/>
            <a:ext cx="805577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Natural Frequencies</a:t>
            </a:r>
            <a:endParaRPr 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11922" y="3681302"/>
            <a:ext cx="80557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Question:  </a:t>
            </a:r>
            <a:r>
              <a:rPr lang="en-US" sz="2800" dirty="0" smtClean="0"/>
              <a:t>What will happen if you begin to push the block rhythmically with the same frequency as it “likes” to oscillate?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1922" y="5256797"/>
            <a:ext cx="80557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Resonance: Things “like” to be pushed to vibrate with their natural frequency. They move farther and farther from equilibrium!!!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12560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913777" y="302319"/>
            <a:ext cx="714144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Natural Frequencies and Resonance</a:t>
            </a:r>
            <a:endParaRPr lang="en-US" sz="3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120566" y="8611081"/>
            <a:ext cx="1011893" cy="78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11922" y="1254215"/>
            <a:ext cx="805577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Tacoma Narrows Bridge Collapse</a:t>
            </a:r>
            <a:endParaRPr 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11922" y="2205950"/>
            <a:ext cx="8055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hlinkClick r:id="rId2"/>
              </a:rPr>
              <a:t>https://</a:t>
            </a:r>
            <a:r>
              <a:rPr lang="en-US" sz="2800" b="1" i="1" dirty="0" err="1">
                <a:hlinkClick r:id="rId2"/>
              </a:rPr>
              <a:t>www.youtube.com</a:t>
            </a:r>
            <a:r>
              <a:rPr lang="en-US" sz="2800" b="1" i="1" dirty="0">
                <a:hlinkClick r:id="rId2"/>
              </a:rPr>
              <a:t>/</a:t>
            </a:r>
            <a:r>
              <a:rPr lang="en-US" sz="2800" b="1" i="1" dirty="0" err="1">
                <a:hlinkClick r:id="rId2"/>
              </a:rPr>
              <a:t>watch?v</a:t>
            </a:r>
            <a:r>
              <a:rPr lang="en-US" sz="2800" b="1" i="1" dirty="0">
                <a:hlinkClick r:id="rId2"/>
              </a:rPr>
              <a:t>=3mclp9QmCGs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1922" y="3519110"/>
            <a:ext cx="80557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Question:  </a:t>
            </a:r>
            <a:r>
              <a:rPr lang="en-US" sz="3200" dirty="0" smtClean="0"/>
              <a:t>You sit on a swing at the playground and you begin to pump your legs. Can you swing by yourself? How do you stop?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38069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538</Words>
  <Application>Microsoft Macintosh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Tatiana Stantcheva</dc:creator>
  <cp:lastModifiedBy>Tatiana Stantcheva</cp:lastModifiedBy>
  <cp:revision>24</cp:revision>
  <dcterms:created xsi:type="dcterms:W3CDTF">2015-11-05T18:35:48Z</dcterms:created>
  <dcterms:modified xsi:type="dcterms:W3CDTF">2016-11-09T16:52:00Z</dcterms:modified>
</cp:coreProperties>
</file>