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66" r:id="rId3"/>
    <p:sldId id="280" r:id="rId4"/>
    <p:sldId id="279" r:id="rId5"/>
    <p:sldId id="277" r:id="rId6"/>
    <p:sldId id="276" r:id="rId7"/>
    <p:sldId id="278" r:id="rId8"/>
    <p:sldId id="283" r:id="rId9"/>
    <p:sldId id="284" r:id="rId10"/>
    <p:sldId id="274" r:id="rId11"/>
    <p:sldId id="281" r:id="rId12"/>
    <p:sldId id="282" r:id="rId13"/>
    <p:sldId id="275" r:id="rId14"/>
    <p:sldId id="26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704"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BFE42B-61EE-E140-8631-73A196710EA0}" type="datetimeFigureOut">
              <a:rPr lang="en-US" smtClean="0"/>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9000-D8B0-4B45-820D-9467CB007482}" type="slidenum">
              <a:rPr lang="en-US" smtClean="0"/>
              <a:t>‹#›</a:t>
            </a:fld>
            <a:endParaRPr lang="en-US"/>
          </a:p>
        </p:txBody>
      </p:sp>
    </p:spTree>
    <p:extLst>
      <p:ext uri="{BB962C8B-B14F-4D97-AF65-F5344CB8AC3E}">
        <p14:creationId xmlns:p14="http://schemas.microsoft.com/office/powerpoint/2010/main" val="1451549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BFE42B-61EE-E140-8631-73A196710EA0}" type="datetimeFigureOut">
              <a:rPr lang="en-US" smtClean="0"/>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9000-D8B0-4B45-820D-9467CB007482}" type="slidenum">
              <a:rPr lang="en-US" smtClean="0"/>
              <a:t>‹#›</a:t>
            </a:fld>
            <a:endParaRPr lang="en-US"/>
          </a:p>
        </p:txBody>
      </p:sp>
    </p:spTree>
    <p:extLst>
      <p:ext uri="{BB962C8B-B14F-4D97-AF65-F5344CB8AC3E}">
        <p14:creationId xmlns:p14="http://schemas.microsoft.com/office/powerpoint/2010/main" val="3419220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BFE42B-61EE-E140-8631-73A196710EA0}" type="datetimeFigureOut">
              <a:rPr lang="en-US" smtClean="0"/>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9000-D8B0-4B45-820D-9467CB007482}" type="slidenum">
              <a:rPr lang="en-US" smtClean="0"/>
              <a:t>‹#›</a:t>
            </a:fld>
            <a:endParaRPr lang="en-US"/>
          </a:p>
        </p:txBody>
      </p:sp>
    </p:spTree>
    <p:extLst>
      <p:ext uri="{BB962C8B-B14F-4D97-AF65-F5344CB8AC3E}">
        <p14:creationId xmlns:p14="http://schemas.microsoft.com/office/powerpoint/2010/main" val="1904478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BFE42B-61EE-E140-8631-73A196710EA0}" type="datetimeFigureOut">
              <a:rPr lang="en-US" smtClean="0"/>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9000-D8B0-4B45-820D-9467CB007482}" type="slidenum">
              <a:rPr lang="en-US" smtClean="0"/>
              <a:t>‹#›</a:t>
            </a:fld>
            <a:endParaRPr lang="en-US"/>
          </a:p>
        </p:txBody>
      </p:sp>
    </p:spTree>
    <p:extLst>
      <p:ext uri="{BB962C8B-B14F-4D97-AF65-F5344CB8AC3E}">
        <p14:creationId xmlns:p14="http://schemas.microsoft.com/office/powerpoint/2010/main" val="204117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BFE42B-61EE-E140-8631-73A196710EA0}" type="datetimeFigureOut">
              <a:rPr lang="en-US" smtClean="0"/>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9000-D8B0-4B45-820D-9467CB007482}" type="slidenum">
              <a:rPr lang="en-US" smtClean="0"/>
              <a:t>‹#›</a:t>
            </a:fld>
            <a:endParaRPr lang="en-US"/>
          </a:p>
        </p:txBody>
      </p:sp>
    </p:spTree>
    <p:extLst>
      <p:ext uri="{BB962C8B-B14F-4D97-AF65-F5344CB8AC3E}">
        <p14:creationId xmlns:p14="http://schemas.microsoft.com/office/powerpoint/2010/main" val="3433410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BFE42B-61EE-E140-8631-73A196710EA0}" type="datetimeFigureOut">
              <a:rPr lang="en-US" smtClean="0"/>
              <a:t>12/7/15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9000-D8B0-4B45-820D-9467CB007482}" type="slidenum">
              <a:rPr lang="en-US" smtClean="0"/>
              <a:t>‹#›</a:t>
            </a:fld>
            <a:endParaRPr lang="en-US"/>
          </a:p>
        </p:txBody>
      </p:sp>
    </p:spTree>
    <p:extLst>
      <p:ext uri="{BB962C8B-B14F-4D97-AF65-F5344CB8AC3E}">
        <p14:creationId xmlns:p14="http://schemas.microsoft.com/office/powerpoint/2010/main" val="354247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BFE42B-61EE-E140-8631-73A196710EA0}" type="datetimeFigureOut">
              <a:rPr lang="en-US" smtClean="0"/>
              <a:t>12/7/15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9000-D8B0-4B45-820D-9467CB007482}" type="slidenum">
              <a:rPr lang="en-US" smtClean="0"/>
              <a:t>‹#›</a:t>
            </a:fld>
            <a:endParaRPr lang="en-US"/>
          </a:p>
        </p:txBody>
      </p:sp>
    </p:spTree>
    <p:extLst>
      <p:ext uri="{BB962C8B-B14F-4D97-AF65-F5344CB8AC3E}">
        <p14:creationId xmlns:p14="http://schemas.microsoft.com/office/powerpoint/2010/main" val="96253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BFE42B-61EE-E140-8631-73A196710EA0}" type="datetimeFigureOut">
              <a:rPr lang="en-US" smtClean="0"/>
              <a:t>12/7/15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9000-D8B0-4B45-820D-9467CB007482}" type="slidenum">
              <a:rPr lang="en-US" smtClean="0"/>
              <a:t>‹#›</a:t>
            </a:fld>
            <a:endParaRPr lang="en-US"/>
          </a:p>
        </p:txBody>
      </p:sp>
    </p:spTree>
    <p:extLst>
      <p:ext uri="{BB962C8B-B14F-4D97-AF65-F5344CB8AC3E}">
        <p14:creationId xmlns:p14="http://schemas.microsoft.com/office/powerpoint/2010/main" val="256866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FE42B-61EE-E140-8631-73A196710EA0}" type="datetimeFigureOut">
              <a:rPr lang="en-US" smtClean="0"/>
              <a:t>12/7/15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9000-D8B0-4B45-820D-9467CB007482}" type="slidenum">
              <a:rPr lang="en-US" smtClean="0"/>
              <a:t>‹#›</a:t>
            </a:fld>
            <a:endParaRPr lang="en-US"/>
          </a:p>
        </p:txBody>
      </p:sp>
    </p:spTree>
    <p:extLst>
      <p:ext uri="{BB962C8B-B14F-4D97-AF65-F5344CB8AC3E}">
        <p14:creationId xmlns:p14="http://schemas.microsoft.com/office/powerpoint/2010/main" val="270785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BFE42B-61EE-E140-8631-73A196710EA0}" type="datetimeFigureOut">
              <a:rPr lang="en-US" smtClean="0"/>
              <a:t>12/7/15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9000-D8B0-4B45-820D-9467CB007482}" type="slidenum">
              <a:rPr lang="en-US" smtClean="0"/>
              <a:t>‹#›</a:t>
            </a:fld>
            <a:endParaRPr lang="en-US"/>
          </a:p>
        </p:txBody>
      </p:sp>
    </p:spTree>
    <p:extLst>
      <p:ext uri="{BB962C8B-B14F-4D97-AF65-F5344CB8AC3E}">
        <p14:creationId xmlns:p14="http://schemas.microsoft.com/office/powerpoint/2010/main" val="141496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BFE42B-61EE-E140-8631-73A196710EA0}" type="datetimeFigureOut">
              <a:rPr lang="en-US" smtClean="0"/>
              <a:t>12/7/15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9000-D8B0-4B45-820D-9467CB007482}" type="slidenum">
              <a:rPr lang="en-US" smtClean="0"/>
              <a:t>‹#›</a:t>
            </a:fld>
            <a:endParaRPr lang="en-US"/>
          </a:p>
        </p:txBody>
      </p:sp>
    </p:spTree>
    <p:extLst>
      <p:ext uri="{BB962C8B-B14F-4D97-AF65-F5344CB8AC3E}">
        <p14:creationId xmlns:p14="http://schemas.microsoft.com/office/powerpoint/2010/main" val="12155629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FE42B-61EE-E140-8631-73A196710EA0}" type="datetimeFigureOut">
              <a:rPr lang="en-US" smtClean="0"/>
              <a:t>12/7/15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A9000-D8B0-4B45-820D-9467CB007482}" type="slidenum">
              <a:rPr lang="en-US" smtClean="0"/>
              <a:t>‹#›</a:t>
            </a:fld>
            <a:endParaRPr lang="en-US"/>
          </a:p>
        </p:txBody>
      </p:sp>
    </p:spTree>
    <p:extLst>
      <p:ext uri="{BB962C8B-B14F-4D97-AF65-F5344CB8AC3E}">
        <p14:creationId xmlns:p14="http://schemas.microsoft.com/office/powerpoint/2010/main" val="4080674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2488" y="1223085"/>
            <a:ext cx="1999090"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Sound</a:t>
            </a:r>
            <a:endParaRPr lang="en-US" sz="54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7" name="TextBox 6"/>
          <p:cNvSpPr txBox="1"/>
          <p:nvPr/>
        </p:nvSpPr>
        <p:spPr>
          <a:xfrm>
            <a:off x="700647" y="2081414"/>
            <a:ext cx="3415658" cy="523220"/>
          </a:xfrm>
          <a:prstGeom prst="rect">
            <a:avLst/>
          </a:prstGeom>
          <a:noFill/>
        </p:spPr>
        <p:txBody>
          <a:bodyPr wrap="square" rtlCol="0">
            <a:spAutoFit/>
          </a:bodyPr>
          <a:lstStyle/>
          <a:p>
            <a:r>
              <a:rPr lang="en-US" sz="2800" dirty="0" smtClean="0"/>
              <a:t>Objectives:</a:t>
            </a:r>
            <a:endParaRPr lang="en-US" sz="2800" dirty="0"/>
          </a:p>
        </p:txBody>
      </p:sp>
      <p:sp>
        <p:nvSpPr>
          <p:cNvPr id="11" name="TextBox 10"/>
          <p:cNvSpPr txBox="1"/>
          <p:nvPr/>
        </p:nvSpPr>
        <p:spPr>
          <a:xfrm>
            <a:off x="887442" y="2588410"/>
            <a:ext cx="7460838" cy="523220"/>
          </a:xfrm>
          <a:prstGeom prst="rect">
            <a:avLst/>
          </a:prstGeom>
          <a:noFill/>
        </p:spPr>
        <p:txBody>
          <a:bodyPr wrap="square" rtlCol="0">
            <a:spAutoFit/>
          </a:bodyPr>
          <a:lstStyle/>
          <a:p>
            <a:pPr marL="457200" indent="-457200">
              <a:buFont typeface="Arial"/>
              <a:buChar char="•"/>
            </a:pPr>
            <a:r>
              <a:rPr lang="en-US" sz="2800" dirty="0" smtClean="0"/>
              <a:t>Characteristics of Sound</a:t>
            </a:r>
            <a:endParaRPr lang="en-US" sz="2800" dirty="0"/>
          </a:p>
        </p:txBody>
      </p:sp>
      <p:sp>
        <p:nvSpPr>
          <p:cNvPr id="10" name="TextBox 9"/>
          <p:cNvSpPr txBox="1"/>
          <p:nvPr/>
        </p:nvSpPr>
        <p:spPr>
          <a:xfrm>
            <a:off x="887442" y="3925008"/>
            <a:ext cx="6735440" cy="523220"/>
          </a:xfrm>
          <a:prstGeom prst="rect">
            <a:avLst/>
          </a:prstGeom>
          <a:noFill/>
        </p:spPr>
        <p:txBody>
          <a:bodyPr wrap="square" rtlCol="0">
            <a:spAutoFit/>
          </a:bodyPr>
          <a:lstStyle/>
          <a:p>
            <a:pPr marL="457200" indent="-457200">
              <a:buFont typeface="Arial"/>
              <a:buChar char="•"/>
            </a:pPr>
            <a:r>
              <a:rPr lang="en-US" sz="2800" dirty="0" smtClean="0"/>
              <a:t>Producing Sound</a:t>
            </a:r>
            <a:endParaRPr lang="en-US" sz="2800" dirty="0" smtClean="0"/>
          </a:p>
        </p:txBody>
      </p:sp>
      <p:sp>
        <p:nvSpPr>
          <p:cNvPr id="13" name="TextBox 12"/>
          <p:cNvSpPr txBox="1"/>
          <p:nvPr/>
        </p:nvSpPr>
        <p:spPr>
          <a:xfrm>
            <a:off x="887442" y="4587634"/>
            <a:ext cx="6735440" cy="523220"/>
          </a:xfrm>
          <a:prstGeom prst="rect">
            <a:avLst/>
          </a:prstGeom>
          <a:noFill/>
        </p:spPr>
        <p:txBody>
          <a:bodyPr wrap="square" rtlCol="0">
            <a:spAutoFit/>
          </a:bodyPr>
          <a:lstStyle/>
          <a:p>
            <a:pPr marL="457200" indent="-457200">
              <a:buFont typeface="Arial"/>
              <a:buChar char="•"/>
            </a:pPr>
            <a:r>
              <a:rPr lang="en-US" sz="2800" dirty="0" smtClean="0"/>
              <a:t>Beats: Tuning musical instruments</a:t>
            </a:r>
            <a:endParaRPr lang="en-US" sz="2800" dirty="0" smtClean="0"/>
          </a:p>
        </p:txBody>
      </p:sp>
      <p:sp>
        <p:nvSpPr>
          <p:cNvPr id="8" name="TextBox 7"/>
          <p:cNvSpPr txBox="1"/>
          <p:nvPr/>
        </p:nvSpPr>
        <p:spPr>
          <a:xfrm>
            <a:off x="887442" y="3259764"/>
            <a:ext cx="7460838" cy="523220"/>
          </a:xfrm>
          <a:prstGeom prst="rect">
            <a:avLst/>
          </a:prstGeom>
          <a:noFill/>
        </p:spPr>
        <p:txBody>
          <a:bodyPr wrap="square" rtlCol="0">
            <a:spAutoFit/>
          </a:bodyPr>
          <a:lstStyle/>
          <a:p>
            <a:pPr marL="457200" indent="-457200">
              <a:buFont typeface="Arial"/>
              <a:buChar char="•"/>
            </a:pPr>
            <a:r>
              <a:rPr lang="en-US" sz="2800" dirty="0" smtClean="0"/>
              <a:t>Doppler Effect</a:t>
            </a:r>
            <a:endParaRPr lang="en-US" sz="2800" dirty="0"/>
          </a:p>
        </p:txBody>
      </p:sp>
    </p:spTree>
    <p:extLst>
      <p:ext uri="{BB962C8B-B14F-4D97-AF65-F5344CB8AC3E}">
        <p14:creationId xmlns:p14="http://schemas.microsoft.com/office/powerpoint/2010/main" val="14501027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0581" y="1304274"/>
            <a:ext cx="7963843" cy="1077218"/>
          </a:xfrm>
          <a:prstGeom prst="rect">
            <a:avLst/>
          </a:prstGeom>
          <a:noFill/>
        </p:spPr>
        <p:txBody>
          <a:bodyPr wrap="square" rtlCol="0">
            <a:spAutoFit/>
          </a:bodyPr>
          <a:lstStyle/>
          <a:p>
            <a:r>
              <a:rPr lang="en-US" sz="3200" b="1" dirty="0" smtClean="0"/>
              <a:t>Frequency changes as the source or the detector of the sound moves</a:t>
            </a:r>
            <a:endParaRPr lang="en-US" sz="3200" b="1" dirty="0"/>
          </a:p>
        </p:txBody>
      </p:sp>
      <p:sp>
        <p:nvSpPr>
          <p:cNvPr id="13" name="Rectangle 12"/>
          <p:cNvSpPr/>
          <p:nvPr/>
        </p:nvSpPr>
        <p:spPr>
          <a:xfrm>
            <a:off x="2981576" y="302319"/>
            <a:ext cx="3005851" cy="646331"/>
          </a:xfrm>
          <a:prstGeom prst="rect">
            <a:avLst/>
          </a:prstGeom>
          <a:noFill/>
        </p:spPr>
        <p:txBody>
          <a:bodyPr wrap="none" lIns="91440" tIns="45720" rIns="91440" bIns="45720">
            <a:spAutoFit/>
          </a:bodyPr>
          <a:lstStyle/>
          <a:p>
            <a:pPr algn="ctr"/>
            <a:r>
              <a:rPr lang="en-US" sz="3600" b="1" i="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Doppler Effect</a:t>
            </a:r>
            <a:endParaRPr lang="en-US" sz="3600" b="1" i="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cxnSp>
        <p:nvCxnSpPr>
          <p:cNvPr id="27" name="Straight Arrow Connector 26"/>
          <p:cNvCxnSpPr/>
          <p:nvPr/>
        </p:nvCxnSpPr>
        <p:spPr>
          <a:xfrm flipH="1">
            <a:off x="2120566" y="8611081"/>
            <a:ext cx="1011893" cy="78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52981" y="2833622"/>
            <a:ext cx="7963843" cy="1384995"/>
          </a:xfrm>
          <a:prstGeom prst="rect">
            <a:avLst/>
          </a:prstGeom>
          <a:noFill/>
        </p:spPr>
        <p:txBody>
          <a:bodyPr wrap="square" rtlCol="0">
            <a:spAutoFit/>
          </a:bodyPr>
          <a:lstStyle/>
          <a:p>
            <a:pPr marL="457200" indent="-457200">
              <a:buFont typeface="Arial"/>
              <a:buChar char="•"/>
            </a:pPr>
            <a:r>
              <a:rPr lang="en-US" sz="2800" dirty="0" smtClean="0"/>
              <a:t>Sound is heard at higher frequency if the distance between the source and the “ear” </a:t>
            </a:r>
            <a:r>
              <a:rPr lang="en-US" sz="2800" dirty="0" smtClean="0"/>
              <a:t>decreases (they move towards each other)</a:t>
            </a:r>
            <a:endParaRPr lang="en-US" sz="2800" dirty="0"/>
          </a:p>
        </p:txBody>
      </p:sp>
      <p:sp>
        <p:nvSpPr>
          <p:cNvPr id="18" name="TextBox 17"/>
          <p:cNvSpPr txBox="1"/>
          <p:nvPr/>
        </p:nvSpPr>
        <p:spPr>
          <a:xfrm>
            <a:off x="752981" y="4616969"/>
            <a:ext cx="7963843" cy="1384995"/>
          </a:xfrm>
          <a:prstGeom prst="rect">
            <a:avLst/>
          </a:prstGeom>
          <a:noFill/>
        </p:spPr>
        <p:txBody>
          <a:bodyPr wrap="square" rtlCol="0">
            <a:spAutoFit/>
          </a:bodyPr>
          <a:lstStyle/>
          <a:p>
            <a:pPr marL="457200" indent="-457200">
              <a:buFont typeface="Arial"/>
              <a:buChar char="•"/>
            </a:pPr>
            <a:r>
              <a:rPr lang="en-US" sz="2800" dirty="0" smtClean="0"/>
              <a:t>Sound is heard at lower frequency if the distance between the source and the “ear” in</a:t>
            </a:r>
            <a:r>
              <a:rPr lang="en-US" sz="2800" dirty="0" smtClean="0"/>
              <a:t>creases (they move away each other)</a:t>
            </a:r>
            <a:endParaRPr lang="en-US" sz="2800" dirty="0"/>
          </a:p>
        </p:txBody>
      </p:sp>
    </p:spTree>
    <p:extLst>
      <p:ext uri="{BB962C8B-B14F-4D97-AF65-F5344CB8AC3E}">
        <p14:creationId xmlns:p14="http://schemas.microsoft.com/office/powerpoint/2010/main" val="833972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11449" y="302319"/>
            <a:ext cx="4746111" cy="646331"/>
          </a:xfrm>
          <a:prstGeom prst="rect">
            <a:avLst/>
          </a:prstGeom>
          <a:noFill/>
        </p:spPr>
        <p:txBody>
          <a:bodyPr wrap="none" lIns="91440" tIns="45720" rIns="91440" bIns="45720">
            <a:spAutoFit/>
          </a:bodyPr>
          <a:lstStyle/>
          <a:p>
            <a:pPr algn="ctr"/>
            <a:r>
              <a:rPr lang="en-US" sz="3600" b="1" i="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Doppler Effect Example</a:t>
            </a:r>
            <a:endParaRPr lang="en-US" sz="3600" b="1" i="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cxnSp>
        <p:nvCxnSpPr>
          <p:cNvPr id="27" name="Straight Arrow Connector 26"/>
          <p:cNvCxnSpPr/>
          <p:nvPr/>
        </p:nvCxnSpPr>
        <p:spPr>
          <a:xfrm flipH="1">
            <a:off x="2120566" y="8611081"/>
            <a:ext cx="1011893" cy="78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1027"/>
          <p:cNvSpPr txBox="1">
            <a:spLocks noChangeArrowheads="1"/>
          </p:cNvSpPr>
          <p:nvPr/>
        </p:nvSpPr>
        <p:spPr>
          <a:xfrm>
            <a:off x="365125" y="1516096"/>
            <a:ext cx="8229600" cy="465391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smtClean="0"/>
              <a:t>A police siren emits sound at 450 Hz. If the police car is behind you and approaching you, what will be the frequency that you hear? </a:t>
            </a:r>
          </a:p>
          <a:p>
            <a:pPr algn="l"/>
            <a:endParaRPr lang="en-US" sz="1500" dirty="0" smtClean="0"/>
          </a:p>
          <a:p>
            <a:pPr marL="514350" indent="-514350" algn="l">
              <a:buFont typeface="+mj-lt"/>
              <a:buAutoNum type="alphaUcPeriod"/>
            </a:pPr>
            <a:r>
              <a:rPr lang="en-US" dirty="0" smtClean="0"/>
              <a:t>450 Hz</a:t>
            </a:r>
          </a:p>
          <a:p>
            <a:pPr marL="514350" indent="-514350" algn="l">
              <a:buFont typeface="+mj-lt"/>
              <a:buAutoNum type="alphaUcPeriod"/>
            </a:pPr>
            <a:r>
              <a:rPr lang="en-US" dirty="0" smtClean="0"/>
              <a:t>478 Hz</a:t>
            </a:r>
          </a:p>
          <a:p>
            <a:pPr marL="514350" indent="-514350" algn="l">
              <a:buFont typeface="+mj-lt"/>
              <a:buAutoNum type="alphaUcPeriod"/>
            </a:pPr>
            <a:r>
              <a:rPr lang="en-US" dirty="0" smtClean="0"/>
              <a:t>425 Hz</a:t>
            </a:r>
          </a:p>
          <a:p>
            <a:pPr marL="514350" indent="-514350" algn="l">
              <a:buFont typeface="+mj-lt"/>
              <a:buAutoNum type="alphaUcPeriod"/>
            </a:pPr>
            <a:r>
              <a:rPr lang="en-US" dirty="0" smtClean="0"/>
              <a:t>343 Hz	</a:t>
            </a:r>
            <a:endParaRPr lang="en-US" dirty="0"/>
          </a:p>
        </p:txBody>
      </p:sp>
    </p:spTree>
    <p:extLst>
      <p:ext uri="{BB962C8B-B14F-4D97-AF65-F5344CB8AC3E}">
        <p14:creationId xmlns:p14="http://schemas.microsoft.com/office/powerpoint/2010/main" val="21148880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11449" y="302319"/>
            <a:ext cx="4746111" cy="646331"/>
          </a:xfrm>
          <a:prstGeom prst="rect">
            <a:avLst/>
          </a:prstGeom>
          <a:noFill/>
        </p:spPr>
        <p:txBody>
          <a:bodyPr wrap="none" lIns="91440" tIns="45720" rIns="91440" bIns="45720">
            <a:spAutoFit/>
          </a:bodyPr>
          <a:lstStyle/>
          <a:p>
            <a:pPr algn="ctr"/>
            <a:r>
              <a:rPr lang="en-US" sz="3600" b="1" i="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Doppler Effect Example</a:t>
            </a:r>
            <a:endParaRPr lang="en-US" sz="3600" b="1" i="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cxnSp>
        <p:nvCxnSpPr>
          <p:cNvPr id="27" name="Straight Arrow Connector 26"/>
          <p:cNvCxnSpPr/>
          <p:nvPr/>
        </p:nvCxnSpPr>
        <p:spPr>
          <a:xfrm flipH="1">
            <a:off x="2120566" y="8611081"/>
            <a:ext cx="1011893" cy="78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1027"/>
          <p:cNvSpPr txBox="1">
            <a:spLocks noChangeArrowheads="1"/>
          </p:cNvSpPr>
          <p:nvPr/>
        </p:nvSpPr>
        <p:spPr>
          <a:xfrm>
            <a:off x="365125" y="1516096"/>
            <a:ext cx="8229600" cy="4653915"/>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smtClean="0"/>
              <a:t>A police siren emits sound at 450 Hz. If the police car is behind you and then it passes you what will be the frequency that you hear now as the car is going away from you? </a:t>
            </a:r>
          </a:p>
          <a:p>
            <a:pPr algn="l"/>
            <a:endParaRPr lang="en-US" sz="1500" dirty="0" smtClean="0"/>
          </a:p>
          <a:p>
            <a:pPr marL="514350" indent="-514350" algn="l">
              <a:buFont typeface="+mj-lt"/>
              <a:buAutoNum type="alphaUcPeriod"/>
            </a:pPr>
            <a:r>
              <a:rPr lang="en-US" dirty="0" smtClean="0"/>
              <a:t>450 Hz</a:t>
            </a:r>
          </a:p>
          <a:p>
            <a:pPr marL="514350" indent="-514350" algn="l">
              <a:buFont typeface="+mj-lt"/>
              <a:buAutoNum type="alphaUcPeriod"/>
            </a:pPr>
            <a:r>
              <a:rPr lang="en-US" dirty="0" smtClean="0"/>
              <a:t>478 Hz</a:t>
            </a:r>
          </a:p>
          <a:p>
            <a:pPr marL="514350" indent="-514350" algn="l">
              <a:buFont typeface="+mj-lt"/>
              <a:buAutoNum type="alphaUcPeriod"/>
            </a:pPr>
            <a:r>
              <a:rPr lang="en-US" dirty="0" smtClean="0"/>
              <a:t>425 Hz</a:t>
            </a:r>
          </a:p>
          <a:p>
            <a:pPr marL="514350" indent="-514350" algn="l">
              <a:buFont typeface="+mj-lt"/>
              <a:buAutoNum type="alphaUcPeriod"/>
            </a:pPr>
            <a:r>
              <a:rPr lang="en-US" dirty="0" smtClean="0"/>
              <a:t>343 Hz	</a:t>
            </a:r>
            <a:endParaRPr lang="en-US" dirty="0"/>
          </a:p>
        </p:txBody>
      </p:sp>
    </p:spTree>
    <p:extLst>
      <p:ext uri="{BB962C8B-B14F-4D97-AF65-F5344CB8AC3E}">
        <p14:creationId xmlns:p14="http://schemas.microsoft.com/office/powerpoint/2010/main" val="24404015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724363" y="302319"/>
            <a:ext cx="3520265" cy="646331"/>
          </a:xfrm>
          <a:prstGeom prst="rect">
            <a:avLst/>
          </a:prstGeom>
          <a:noFill/>
        </p:spPr>
        <p:txBody>
          <a:bodyPr wrap="none" lIns="91440" tIns="45720" rIns="91440" bIns="45720">
            <a:spAutoFit/>
          </a:bodyPr>
          <a:lstStyle/>
          <a:p>
            <a:pPr algn="ctr"/>
            <a:r>
              <a:rPr lang="en-US" sz="3600" b="1" i="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Producing Sound</a:t>
            </a:r>
            <a:endParaRPr lang="en-US" sz="3600" b="1" i="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cxnSp>
        <p:nvCxnSpPr>
          <p:cNvPr id="27" name="Straight Arrow Connector 26"/>
          <p:cNvCxnSpPr/>
          <p:nvPr/>
        </p:nvCxnSpPr>
        <p:spPr>
          <a:xfrm flipH="1">
            <a:off x="2120566" y="8611081"/>
            <a:ext cx="1011893" cy="78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59584" y="1283751"/>
            <a:ext cx="8055778" cy="523220"/>
          </a:xfrm>
          <a:prstGeom prst="rect">
            <a:avLst/>
          </a:prstGeom>
          <a:noFill/>
        </p:spPr>
        <p:txBody>
          <a:bodyPr wrap="square" rtlCol="0">
            <a:spAutoFit/>
          </a:bodyPr>
          <a:lstStyle/>
          <a:p>
            <a:r>
              <a:rPr lang="en-US" sz="2800" dirty="0" smtClean="0"/>
              <a:t>How can you produce sound?</a:t>
            </a:r>
            <a:endParaRPr lang="en-US" sz="2800" dirty="0"/>
          </a:p>
        </p:txBody>
      </p:sp>
      <p:sp>
        <p:nvSpPr>
          <p:cNvPr id="18" name="TextBox 17"/>
          <p:cNvSpPr txBox="1"/>
          <p:nvPr/>
        </p:nvSpPr>
        <p:spPr>
          <a:xfrm>
            <a:off x="511984" y="5473415"/>
            <a:ext cx="8055778" cy="954107"/>
          </a:xfrm>
          <a:prstGeom prst="rect">
            <a:avLst/>
          </a:prstGeom>
          <a:noFill/>
        </p:spPr>
        <p:txBody>
          <a:bodyPr wrap="square" rtlCol="0">
            <a:spAutoFit/>
          </a:bodyPr>
          <a:lstStyle/>
          <a:p>
            <a:r>
              <a:rPr lang="en-US" sz="2800" dirty="0" smtClean="0"/>
              <a:t>Standing Wave Patterns created along a string, inside an air tube, or membrane, produce sound wave</a:t>
            </a:r>
            <a:endParaRPr lang="en-US" sz="2800" dirty="0"/>
          </a:p>
        </p:txBody>
      </p:sp>
      <p:pic>
        <p:nvPicPr>
          <p:cNvPr id="3" name="Picture 2" descr="Screen Shot 2015-12-10 at 11.43.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72" y="2307056"/>
            <a:ext cx="1836917" cy="1608210"/>
          </a:xfrm>
          <a:prstGeom prst="rect">
            <a:avLst/>
          </a:prstGeom>
        </p:spPr>
      </p:pic>
      <p:pic>
        <p:nvPicPr>
          <p:cNvPr id="6" name="Picture 5" descr="Screen Shot 2015-12-10 at 11.44.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363" y="2280845"/>
            <a:ext cx="1524764" cy="1634421"/>
          </a:xfrm>
          <a:prstGeom prst="rect">
            <a:avLst/>
          </a:prstGeom>
        </p:spPr>
      </p:pic>
      <p:pic>
        <p:nvPicPr>
          <p:cNvPr id="7" name="Picture 6" descr="Screen Shot 2015-12-10 at 11.45.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4176" y="2379612"/>
            <a:ext cx="2757851" cy="1535654"/>
          </a:xfrm>
          <a:prstGeom prst="rect">
            <a:avLst/>
          </a:prstGeom>
        </p:spPr>
      </p:pic>
      <p:pic>
        <p:nvPicPr>
          <p:cNvPr id="8" name="Picture 7" descr="Screen Shot 2015-12-10 at 11.46.0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1108" y="3288632"/>
            <a:ext cx="1486654" cy="1510632"/>
          </a:xfrm>
          <a:prstGeom prst="rect">
            <a:avLst/>
          </a:prstGeom>
        </p:spPr>
      </p:pic>
      <p:sp>
        <p:nvSpPr>
          <p:cNvPr id="23" name="TextBox 22"/>
          <p:cNvSpPr txBox="1"/>
          <p:nvPr/>
        </p:nvSpPr>
        <p:spPr>
          <a:xfrm>
            <a:off x="511984" y="4322210"/>
            <a:ext cx="6225700" cy="954107"/>
          </a:xfrm>
          <a:prstGeom prst="rect">
            <a:avLst/>
          </a:prstGeom>
          <a:noFill/>
        </p:spPr>
        <p:txBody>
          <a:bodyPr wrap="square" rtlCol="0">
            <a:spAutoFit/>
          </a:bodyPr>
          <a:lstStyle/>
          <a:p>
            <a:r>
              <a:rPr lang="en-US" sz="2800" i="1" dirty="0" smtClean="0"/>
              <a:t>Question. Is the piano a string or percussion instrument?</a:t>
            </a:r>
            <a:endParaRPr lang="en-US" sz="2800" i="1" dirty="0"/>
          </a:p>
        </p:txBody>
      </p:sp>
    </p:spTree>
    <p:extLst>
      <p:ext uri="{BB962C8B-B14F-4D97-AF65-F5344CB8AC3E}">
        <p14:creationId xmlns:p14="http://schemas.microsoft.com/office/powerpoint/2010/main" val="3918516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696944" y="302319"/>
            <a:ext cx="1575071" cy="646331"/>
          </a:xfrm>
          <a:prstGeom prst="rect">
            <a:avLst/>
          </a:prstGeom>
          <a:noFill/>
        </p:spPr>
        <p:txBody>
          <a:bodyPr wrap="none" lIns="91440" tIns="45720" rIns="91440" bIns="45720">
            <a:spAutoFit/>
          </a:bodyPr>
          <a:lstStyle/>
          <a:p>
            <a:pPr algn="ctr"/>
            <a:r>
              <a:rPr lang="en-US" sz="36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Puzzles</a:t>
            </a:r>
            <a:endParaRPr lang="en-US" sz="36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11" name="TextBox 10"/>
          <p:cNvSpPr txBox="1"/>
          <p:nvPr/>
        </p:nvSpPr>
        <p:spPr>
          <a:xfrm>
            <a:off x="530744" y="1842432"/>
            <a:ext cx="8148560" cy="707886"/>
          </a:xfrm>
          <a:prstGeom prst="rect">
            <a:avLst/>
          </a:prstGeom>
          <a:noFill/>
        </p:spPr>
        <p:txBody>
          <a:bodyPr wrap="square" rtlCol="0">
            <a:spAutoFit/>
          </a:bodyPr>
          <a:lstStyle/>
          <a:p>
            <a:r>
              <a:rPr lang="en-US" sz="2000" dirty="0" smtClean="0"/>
              <a:t>P2. </a:t>
            </a:r>
            <a:r>
              <a:rPr lang="en-US" sz="2000" dirty="0" smtClean="0"/>
              <a:t>It is said that you put your ear to the ground you could hear </a:t>
            </a:r>
            <a:r>
              <a:rPr lang="en-US" sz="2000" dirty="0" smtClean="0"/>
              <a:t>horses sooner than if you just listen in air. Is it correct?</a:t>
            </a:r>
            <a:endParaRPr lang="en-US" sz="2000" dirty="0"/>
          </a:p>
        </p:txBody>
      </p:sp>
      <p:sp>
        <p:nvSpPr>
          <p:cNvPr id="12" name="TextBox 11"/>
          <p:cNvSpPr txBox="1"/>
          <p:nvPr/>
        </p:nvSpPr>
        <p:spPr>
          <a:xfrm>
            <a:off x="427380" y="4122264"/>
            <a:ext cx="8148560" cy="1323439"/>
          </a:xfrm>
          <a:prstGeom prst="rect">
            <a:avLst/>
          </a:prstGeom>
          <a:noFill/>
        </p:spPr>
        <p:txBody>
          <a:bodyPr wrap="square" rtlCol="0">
            <a:spAutoFit/>
          </a:bodyPr>
          <a:lstStyle/>
          <a:p>
            <a:r>
              <a:rPr lang="en-US" sz="2000" dirty="0" smtClean="0"/>
              <a:t>P4. </a:t>
            </a:r>
            <a:r>
              <a:rPr lang="en-US" sz="2000" dirty="0" smtClean="0"/>
              <a:t>A bat emits 40 kHz sound wave toward a wall. As the bat approaches the ball it hears </a:t>
            </a:r>
            <a:r>
              <a:rPr lang="en-US" sz="2000" dirty="0" smtClean="0"/>
              <a:t>the sound reflected by the wall. What is the frequency that it “hears”?</a:t>
            </a:r>
          </a:p>
          <a:p>
            <a:r>
              <a:rPr lang="en-US" sz="2000" dirty="0" smtClean="0"/>
              <a:t>(a) 40 kHz   (b) more than 40 </a:t>
            </a:r>
            <a:r>
              <a:rPr lang="en-US" sz="2000" dirty="0" err="1" smtClean="0"/>
              <a:t>Khz</a:t>
            </a:r>
            <a:r>
              <a:rPr lang="en-US" sz="2000" dirty="0" smtClean="0"/>
              <a:t>    (c) less than 40 kHz</a:t>
            </a:r>
            <a:endParaRPr lang="en-US" sz="2000" dirty="0"/>
          </a:p>
        </p:txBody>
      </p:sp>
      <p:sp>
        <p:nvSpPr>
          <p:cNvPr id="14" name="TextBox 13"/>
          <p:cNvSpPr txBox="1"/>
          <p:nvPr/>
        </p:nvSpPr>
        <p:spPr>
          <a:xfrm>
            <a:off x="530744" y="2807037"/>
            <a:ext cx="8148560" cy="1015663"/>
          </a:xfrm>
          <a:prstGeom prst="rect">
            <a:avLst/>
          </a:prstGeom>
          <a:noFill/>
        </p:spPr>
        <p:txBody>
          <a:bodyPr wrap="square" rtlCol="0">
            <a:spAutoFit/>
          </a:bodyPr>
          <a:lstStyle/>
          <a:p>
            <a:r>
              <a:rPr lang="en-US" sz="2000" dirty="0" smtClean="0"/>
              <a:t>P3. </a:t>
            </a:r>
            <a:r>
              <a:rPr lang="en-US" sz="2000" dirty="0" smtClean="0"/>
              <a:t>If you want to increase the volume of a sound from 20 dB to 30 dB, by how much do you need to increase the amount of energy delivered by the sound?</a:t>
            </a:r>
            <a:endParaRPr lang="en-US" sz="2000" dirty="0"/>
          </a:p>
        </p:txBody>
      </p:sp>
      <p:sp>
        <p:nvSpPr>
          <p:cNvPr id="8" name="TextBox 7"/>
          <p:cNvSpPr txBox="1"/>
          <p:nvPr/>
        </p:nvSpPr>
        <p:spPr>
          <a:xfrm>
            <a:off x="530744" y="1200287"/>
            <a:ext cx="8148560" cy="400110"/>
          </a:xfrm>
          <a:prstGeom prst="rect">
            <a:avLst/>
          </a:prstGeom>
          <a:noFill/>
        </p:spPr>
        <p:txBody>
          <a:bodyPr wrap="square" rtlCol="0">
            <a:spAutoFit/>
          </a:bodyPr>
          <a:lstStyle/>
          <a:p>
            <a:r>
              <a:rPr lang="en-US" sz="2000" dirty="0" smtClean="0"/>
              <a:t>P1. </a:t>
            </a:r>
            <a:r>
              <a:rPr lang="en-US" sz="2000" dirty="0" smtClean="0"/>
              <a:t>How longs does sound travel 100 m at 20C?</a:t>
            </a:r>
            <a:endParaRPr lang="en-US" sz="2000" dirty="0"/>
          </a:p>
        </p:txBody>
      </p:sp>
    </p:spTree>
    <p:extLst>
      <p:ext uri="{BB962C8B-B14F-4D97-AF65-F5344CB8AC3E}">
        <p14:creationId xmlns:p14="http://schemas.microsoft.com/office/powerpoint/2010/main" val="3252192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741241" y="302319"/>
            <a:ext cx="1486505" cy="646331"/>
          </a:xfrm>
          <a:prstGeom prst="rect">
            <a:avLst/>
          </a:prstGeom>
          <a:noFill/>
        </p:spPr>
        <p:txBody>
          <a:bodyPr wrap="none" lIns="91440" tIns="45720" rIns="91440" bIns="45720">
            <a:spAutoFit/>
          </a:bodyPr>
          <a:lstStyle/>
          <a:p>
            <a:pPr algn="ctr"/>
            <a:r>
              <a:rPr lang="en-US" sz="3600" b="1" i="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Sound</a:t>
            </a:r>
            <a:endParaRPr lang="en-US" sz="3600" b="1" i="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cxnSp>
        <p:nvCxnSpPr>
          <p:cNvPr id="27" name="Straight Arrow Connector 26"/>
          <p:cNvCxnSpPr/>
          <p:nvPr/>
        </p:nvCxnSpPr>
        <p:spPr>
          <a:xfrm flipH="1">
            <a:off x="2120566" y="8611081"/>
            <a:ext cx="1011893" cy="78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11922" y="1254215"/>
            <a:ext cx="8055778" cy="523220"/>
          </a:xfrm>
          <a:prstGeom prst="rect">
            <a:avLst/>
          </a:prstGeom>
          <a:noFill/>
        </p:spPr>
        <p:txBody>
          <a:bodyPr wrap="square" rtlCol="0">
            <a:spAutoFit/>
          </a:bodyPr>
          <a:lstStyle/>
          <a:p>
            <a:r>
              <a:rPr lang="en-US" sz="2800" dirty="0" smtClean="0"/>
              <a:t>Longitudinal Pressure (Air Density) Waves</a:t>
            </a:r>
            <a:endParaRPr lang="en-US" sz="2800" dirty="0"/>
          </a:p>
        </p:txBody>
      </p:sp>
      <p:sp>
        <p:nvSpPr>
          <p:cNvPr id="22" name="TextBox 21"/>
          <p:cNvSpPr txBox="1"/>
          <p:nvPr/>
        </p:nvSpPr>
        <p:spPr>
          <a:xfrm>
            <a:off x="211922" y="2163398"/>
            <a:ext cx="3533968" cy="523220"/>
          </a:xfrm>
          <a:prstGeom prst="rect">
            <a:avLst/>
          </a:prstGeom>
          <a:noFill/>
        </p:spPr>
        <p:txBody>
          <a:bodyPr wrap="square" rtlCol="0">
            <a:spAutoFit/>
          </a:bodyPr>
          <a:lstStyle/>
          <a:p>
            <a:r>
              <a:rPr lang="en-US" sz="2800" b="1" dirty="0" smtClean="0"/>
              <a:t>Spee</a:t>
            </a:r>
            <a:r>
              <a:rPr lang="en-US" sz="2800" b="1" dirty="0" smtClean="0"/>
              <a:t>d of Sound</a:t>
            </a:r>
            <a:endParaRPr lang="en-US" sz="2800" b="1" dirty="0" smtClean="0"/>
          </a:p>
        </p:txBody>
      </p:sp>
      <p:sp>
        <p:nvSpPr>
          <p:cNvPr id="11" name="TextBox 10"/>
          <p:cNvSpPr txBox="1"/>
          <p:nvPr/>
        </p:nvSpPr>
        <p:spPr>
          <a:xfrm>
            <a:off x="3741241" y="2425008"/>
            <a:ext cx="4235751" cy="523220"/>
          </a:xfrm>
          <a:prstGeom prst="rect">
            <a:avLst/>
          </a:prstGeom>
          <a:noFill/>
        </p:spPr>
        <p:txBody>
          <a:bodyPr wrap="square" rtlCol="0">
            <a:spAutoFit/>
          </a:bodyPr>
          <a:lstStyle/>
          <a:p>
            <a:r>
              <a:rPr lang="en-US" sz="2800" dirty="0" smtClean="0"/>
              <a:t>(speed) = 331 + 0.6 T (C)</a:t>
            </a:r>
            <a:endParaRPr lang="en-US" sz="2800" dirty="0"/>
          </a:p>
        </p:txBody>
      </p:sp>
      <p:sp>
        <p:nvSpPr>
          <p:cNvPr id="2" name="Frame 1"/>
          <p:cNvSpPr/>
          <p:nvPr/>
        </p:nvSpPr>
        <p:spPr>
          <a:xfrm>
            <a:off x="3132459" y="1951684"/>
            <a:ext cx="5432660" cy="140954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353581" y="3601431"/>
            <a:ext cx="8025675" cy="2246769"/>
          </a:xfrm>
          <a:prstGeom prst="rect">
            <a:avLst/>
          </a:prstGeom>
          <a:noFill/>
        </p:spPr>
        <p:txBody>
          <a:bodyPr wrap="square" rtlCol="0">
            <a:spAutoFit/>
          </a:bodyPr>
          <a:lstStyle/>
          <a:p>
            <a:r>
              <a:rPr lang="en-US" sz="2800" b="1" i="1" dirty="0" smtClean="0"/>
              <a:t>Question: How far </a:t>
            </a:r>
            <a:r>
              <a:rPr lang="en-US" sz="2800" b="1" i="1" dirty="0" smtClean="0"/>
              <a:t>did the lightning fall?</a:t>
            </a:r>
          </a:p>
          <a:p>
            <a:r>
              <a:rPr lang="en-US" sz="2800" dirty="0" smtClean="0"/>
              <a:t>My grandma taught me to count between the time I saw a lightning and heard the following thunder. She said I was safe if I could count up to thre</a:t>
            </a:r>
            <a:r>
              <a:rPr lang="en-US" sz="2800" dirty="0" smtClean="0"/>
              <a:t>e. How far is that?</a:t>
            </a:r>
            <a:endParaRPr lang="en-US" sz="2800" dirty="0" smtClean="0"/>
          </a:p>
        </p:txBody>
      </p:sp>
    </p:spTree>
    <p:extLst>
      <p:ext uri="{BB962C8B-B14F-4D97-AF65-F5344CB8AC3E}">
        <p14:creationId xmlns:p14="http://schemas.microsoft.com/office/powerpoint/2010/main" val="2958012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P spid="2"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871114" y="302319"/>
            <a:ext cx="3226765" cy="646331"/>
          </a:xfrm>
          <a:prstGeom prst="rect">
            <a:avLst/>
          </a:prstGeom>
          <a:noFill/>
        </p:spPr>
        <p:txBody>
          <a:bodyPr wrap="none" lIns="91440" tIns="45720" rIns="91440" bIns="45720">
            <a:spAutoFit/>
          </a:bodyPr>
          <a:lstStyle/>
          <a:p>
            <a:pPr algn="ctr"/>
            <a:r>
              <a:rPr lang="en-US" sz="3600" b="1" i="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Sound Example</a:t>
            </a:r>
            <a:endParaRPr lang="en-US" sz="3600" b="1" i="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cxnSp>
        <p:nvCxnSpPr>
          <p:cNvPr id="27" name="Straight Arrow Connector 26"/>
          <p:cNvCxnSpPr/>
          <p:nvPr/>
        </p:nvCxnSpPr>
        <p:spPr>
          <a:xfrm flipH="1">
            <a:off x="2120566" y="8611081"/>
            <a:ext cx="1011893" cy="78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1027"/>
          <p:cNvSpPr txBox="1">
            <a:spLocks noChangeArrowheads="1"/>
          </p:cNvSpPr>
          <p:nvPr/>
        </p:nvSpPr>
        <p:spPr>
          <a:xfrm>
            <a:off x="365125" y="1516096"/>
            <a:ext cx="8229600" cy="465391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smtClean="0"/>
              <a:t>You hear thunder 2 seconds after you see a lightning flash. How far away is the lightning?</a:t>
            </a:r>
          </a:p>
          <a:p>
            <a:pPr algn="l"/>
            <a:endParaRPr lang="en-US" sz="1500" dirty="0" smtClean="0"/>
          </a:p>
          <a:p>
            <a:pPr marL="514350" indent="-514350" algn="l">
              <a:buFont typeface="+mj-lt"/>
              <a:buAutoNum type="alphaUcPeriod"/>
            </a:pPr>
            <a:r>
              <a:rPr lang="en-US" dirty="0" smtClean="0"/>
              <a:t>340 m/s</a:t>
            </a:r>
          </a:p>
          <a:p>
            <a:pPr marL="514350" indent="-514350" algn="l">
              <a:buFont typeface="+mj-lt"/>
              <a:buAutoNum type="alphaUcPeriod"/>
            </a:pPr>
            <a:r>
              <a:rPr lang="en-US" dirty="0" smtClean="0"/>
              <a:t>660 m/s</a:t>
            </a:r>
          </a:p>
          <a:p>
            <a:pPr marL="514350" indent="-514350" algn="l">
              <a:buFont typeface="+mj-lt"/>
              <a:buAutoNum type="alphaUcPeriod"/>
            </a:pPr>
            <a:r>
              <a:rPr lang="en-US" dirty="0" smtClean="0"/>
              <a:t>More than 660 m/s</a:t>
            </a:r>
          </a:p>
          <a:p>
            <a:pPr marL="514350" indent="-514350" algn="l">
              <a:buFont typeface="+mj-lt"/>
              <a:buAutoNum type="alphaUcPeriod"/>
            </a:pPr>
            <a:r>
              <a:rPr lang="en-US" dirty="0" smtClean="0"/>
              <a:t>There</a:t>
            </a:r>
            <a:r>
              <a:rPr lang="fr-FR" altLang="ja-JP" dirty="0" smtClean="0"/>
              <a:t>'</a:t>
            </a:r>
            <a:r>
              <a:rPr lang="en-US" dirty="0" smtClean="0"/>
              <a:t>s no way to tell.	</a:t>
            </a:r>
            <a:endParaRPr lang="en-US" dirty="0"/>
          </a:p>
        </p:txBody>
      </p:sp>
    </p:spTree>
    <p:extLst>
      <p:ext uri="{BB962C8B-B14F-4D97-AF65-F5344CB8AC3E}">
        <p14:creationId xmlns:p14="http://schemas.microsoft.com/office/powerpoint/2010/main" val="24880387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864237" y="302319"/>
            <a:ext cx="3240516" cy="646331"/>
          </a:xfrm>
          <a:prstGeom prst="rect">
            <a:avLst/>
          </a:prstGeom>
          <a:noFill/>
        </p:spPr>
        <p:txBody>
          <a:bodyPr wrap="none" lIns="91440" tIns="45720" rIns="91440" bIns="45720">
            <a:spAutoFit/>
          </a:bodyPr>
          <a:lstStyle/>
          <a:p>
            <a:pPr algn="ctr"/>
            <a:r>
              <a:rPr lang="en-US" sz="3600" b="1" i="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Speed of Sound</a:t>
            </a:r>
            <a:endParaRPr lang="en-US" sz="3600" b="1" i="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cxnSp>
        <p:nvCxnSpPr>
          <p:cNvPr id="27" name="Straight Arrow Connector 26"/>
          <p:cNvCxnSpPr/>
          <p:nvPr/>
        </p:nvCxnSpPr>
        <p:spPr>
          <a:xfrm flipH="1">
            <a:off x="2120566" y="8611081"/>
            <a:ext cx="1011893" cy="78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18208" y="1211929"/>
            <a:ext cx="7456845" cy="954107"/>
          </a:xfrm>
          <a:prstGeom prst="rect">
            <a:avLst/>
          </a:prstGeom>
          <a:noFill/>
        </p:spPr>
        <p:txBody>
          <a:bodyPr wrap="square" rtlCol="0">
            <a:spAutoFit/>
          </a:bodyPr>
          <a:lstStyle/>
          <a:p>
            <a:r>
              <a:rPr lang="en-US" sz="2800" b="1" dirty="0" smtClean="0"/>
              <a:t>Depends on density and the elastic properties of the medium   </a:t>
            </a:r>
            <a:endParaRPr lang="en-US" sz="2800" b="1" dirty="0" smtClean="0"/>
          </a:p>
        </p:txBody>
      </p:sp>
      <p:sp>
        <p:nvSpPr>
          <p:cNvPr id="7" name="TextBox 6"/>
          <p:cNvSpPr txBox="1"/>
          <p:nvPr/>
        </p:nvSpPr>
        <p:spPr>
          <a:xfrm>
            <a:off x="818208" y="2474658"/>
            <a:ext cx="7456845" cy="523220"/>
          </a:xfrm>
          <a:prstGeom prst="rect">
            <a:avLst/>
          </a:prstGeom>
          <a:noFill/>
        </p:spPr>
        <p:txBody>
          <a:bodyPr wrap="square" rtlCol="0">
            <a:spAutoFit/>
          </a:bodyPr>
          <a:lstStyle/>
          <a:p>
            <a:r>
              <a:rPr lang="en-US" sz="2800" b="1" dirty="0" smtClean="0"/>
              <a:t>Sound travels 4x faster in water than in air. </a:t>
            </a:r>
            <a:endParaRPr lang="en-US" sz="2800" b="1" dirty="0" smtClean="0"/>
          </a:p>
        </p:txBody>
      </p:sp>
      <p:sp>
        <p:nvSpPr>
          <p:cNvPr id="8" name="TextBox 7"/>
          <p:cNvSpPr txBox="1"/>
          <p:nvPr/>
        </p:nvSpPr>
        <p:spPr>
          <a:xfrm>
            <a:off x="818208" y="3249276"/>
            <a:ext cx="7456845" cy="523220"/>
          </a:xfrm>
          <a:prstGeom prst="rect">
            <a:avLst/>
          </a:prstGeom>
          <a:noFill/>
        </p:spPr>
        <p:txBody>
          <a:bodyPr wrap="square" rtlCol="0">
            <a:spAutoFit/>
          </a:bodyPr>
          <a:lstStyle/>
          <a:p>
            <a:r>
              <a:rPr lang="en-US" sz="2800" b="1" dirty="0" smtClean="0"/>
              <a:t>Sound travels 15x faster in steel than air. </a:t>
            </a:r>
            <a:endParaRPr lang="en-US" sz="2800" b="1" dirty="0" smtClean="0"/>
          </a:p>
        </p:txBody>
      </p:sp>
    </p:spTree>
    <p:extLst>
      <p:ext uri="{BB962C8B-B14F-4D97-AF65-F5344CB8AC3E}">
        <p14:creationId xmlns:p14="http://schemas.microsoft.com/office/powerpoint/2010/main" val="35454065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741241" y="302319"/>
            <a:ext cx="1486505" cy="646331"/>
          </a:xfrm>
          <a:prstGeom prst="rect">
            <a:avLst/>
          </a:prstGeom>
          <a:noFill/>
        </p:spPr>
        <p:txBody>
          <a:bodyPr wrap="none" lIns="91440" tIns="45720" rIns="91440" bIns="45720">
            <a:spAutoFit/>
          </a:bodyPr>
          <a:lstStyle/>
          <a:p>
            <a:pPr algn="ctr"/>
            <a:r>
              <a:rPr lang="en-US" sz="3600" b="1" i="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Sound</a:t>
            </a:r>
            <a:endParaRPr lang="en-US" sz="3600" b="1" i="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cxnSp>
        <p:nvCxnSpPr>
          <p:cNvPr id="27" name="Straight Arrow Connector 26"/>
          <p:cNvCxnSpPr/>
          <p:nvPr/>
        </p:nvCxnSpPr>
        <p:spPr>
          <a:xfrm flipH="1">
            <a:off x="2120566" y="8611081"/>
            <a:ext cx="1011893" cy="78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227746" y="1280493"/>
            <a:ext cx="2604715" cy="523220"/>
          </a:xfrm>
          <a:prstGeom prst="rect">
            <a:avLst/>
          </a:prstGeom>
          <a:noFill/>
        </p:spPr>
        <p:txBody>
          <a:bodyPr wrap="square" rtlCol="0">
            <a:spAutoFit/>
          </a:bodyPr>
          <a:lstStyle/>
          <a:p>
            <a:r>
              <a:rPr lang="en-US" sz="2800" b="1" dirty="0" smtClean="0"/>
              <a:t>Frequency (Hz) </a:t>
            </a:r>
            <a:endParaRPr lang="en-US" sz="2800" b="1" dirty="0" smtClean="0"/>
          </a:p>
        </p:txBody>
      </p:sp>
      <p:sp>
        <p:nvSpPr>
          <p:cNvPr id="9" name="TextBox 8"/>
          <p:cNvSpPr txBox="1"/>
          <p:nvPr/>
        </p:nvSpPr>
        <p:spPr>
          <a:xfrm>
            <a:off x="1136527" y="1432893"/>
            <a:ext cx="1341628" cy="523220"/>
          </a:xfrm>
          <a:prstGeom prst="rect">
            <a:avLst/>
          </a:prstGeom>
          <a:noFill/>
        </p:spPr>
        <p:txBody>
          <a:bodyPr wrap="square" rtlCol="0">
            <a:spAutoFit/>
          </a:bodyPr>
          <a:lstStyle/>
          <a:p>
            <a:r>
              <a:rPr lang="en-US" sz="2800" b="1" dirty="0" smtClean="0"/>
              <a:t>Pitch</a:t>
            </a:r>
            <a:endParaRPr lang="en-US" sz="2800" b="1" dirty="0" smtClean="0"/>
          </a:p>
        </p:txBody>
      </p:sp>
      <p:cxnSp>
        <p:nvCxnSpPr>
          <p:cNvPr id="3" name="Straight Connector 2"/>
          <p:cNvCxnSpPr/>
          <p:nvPr/>
        </p:nvCxnSpPr>
        <p:spPr>
          <a:xfrm>
            <a:off x="1440427" y="2586756"/>
            <a:ext cx="573073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120566" y="2604179"/>
            <a:ext cx="1011893" cy="523220"/>
          </a:xfrm>
          <a:prstGeom prst="rect">
            <a:avLst/>
          </a:prstGeom>
          <a:noFill/>
        </p:spPr>
        <p:txBody>
          <a:bodyPr wrap="square" rtlCol="0">
            <a:spAutoFit/>
          </a:bodyPr>
          <a:lstStyle/>
          <a:p>
            <a:r>
              <a:rPr lang="en-US" sz="2800" dirty="0" smtClean="0"/>
              <a:t>20 Hz</a:t>
            </a:r>
            <a:endParaRPr lang="en-US" sz="2800" dirty="0" smtClean="0"/>
          </a:p>
        </p:txBody>
      </p:sp>
      <p:sp>
        <p:nvSpPr>
          <p:cNvPr id="14" name="TextBox 13"/>
          <p:cNvSpPr txBox="1"/>
          <p:nvPr/>
        </p:nvSpPr>
        <p:spPr>
          <a:xfrm>
            <a:off x="5308978" y="2662151"/>
            <a:ext cx="1428502" cy="523220"/>
          </a:xfrm>
          <a:prstGeom prst="rect">
            <a:avLst/>
          </a:prstGeom>
          <a:noFill/>
        </p:spPr>
        <p:txBody>
          <a:bodyPr wrap="square" rtlCol="0">
            <a:spAutoFit/>
          </a:bodyPr>
          <a:lstStyle/>
          <a:p>
            <a:r>
              <a:rPr lang="en-US" sz="2800" dirty="0" smtClean="0"/>
              <a:t>20 kHz</a:t>
            </a:r>
            <a:endParaRPr lang="en-US" sz="2800" dirty="0" smtClean="0"/>
          </a:p>
        </p:txBody>
      </p:sp>
      <p:cxnSp>
        <p:nvCxnSpPr>
          <p:cNvPr id="5" name="Straight Connector 4"/>
          <p:cNvCxnSpPr/>
          <p:nvPr/>
        </p:nvCxnSpPr>
        <p:spPr>
          <a:xfrm>
            <a:off x="2818900" y="2385391"/>
            <a:ext cx="0" cy="2767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19827" y="2385391"/>
            <a:ext cx="0" cy="27676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450089" y="1952127"/>
            <a:ext cx="1777657" cy="523220"/>
          </a:xfrm>
          <a:prstGeom prst="rect">
            <a:avLst/>
          </a:prstGeom>
          <a:noFill/>
        </p:spPr>
        <p:txBody>
          <a:bodyPr wrap="square" rtlCol="0">
            <a:spAutoFit/>
          </a:bodyPr>
          <a:lstStyle/>
          <a:p>
            <a:r>
              <a:rPr lang="en-US" sz="2800" dirty="0" smtClean="0"/>
              <a:t>audible</a:t>
            </a:r>
            <a:endParaRPr lang="en-US" sz="2800" dirty="0" smtClean="0"/>
          </a:p>
        </p:txBody>
      </p:sp>
      <p:sp>
        <p:nvSpPr>
          <p:cNvPr id="17" name="TextBox 16"/>
          <p:cNvSpPr txBox="1"/>
          <p:nvPr/>
        </p:nvSpPr>
        <p:spPr>
          <a:xfrm>
            <a:off x="700498" y="2063536"/>
            <a:ext cx="2273286" cy="523220"/>
          </a:xfrm>
          <a:prstGeom prst="rect">
            <a:avLst/>
          </a:prstGeom>
          <a:noFill/>
        </p:spPr>
        <p:txBody>
          <a:bodyPr wrap="square" rtlCol="0">
            <a:spAutoFit/>
          </a:bodyPr>
          <a:lstStyle/>
          <a:p>
            <a:r>
              <a:rPr lang="en-US" sz="2800" dirty="0" smtClean="0"/>
              <a:t>Infra sound</a:t>
            </a:r>
            <a:endParaRPr lang="en-US" sz="2800" dirty="0" smtClean="0"/>
          </a:p>
        </p:txBody>
      </p:sp>
      <p:sp>
        <p:nvSpPr>
          <p:cNvPr id="18" name="TextBox 17"/>
          <p:cNvSpPr txBox="1"/>
          <p:nvPr/>
        </p:nvSpPr>
        <p:spPr>
          <a:xfrm>
            <a:off x="6054804" y="1969550"/>
            <a:ext cx="2247011" cy="523220"/>
          </a:xfrm>
          <a:prstGeom prst="rect">
            <a:avLst/>
          </a:prstGeom>
          <a:noFill/>
        </p:spPr>
        <p:txBody>
          <a:bodyPr wrap="square" rtlCol="0">
            <a:spAutoFit/>
          </a:bodyPr>
          <a:lstStyle/>
          <a:p>
            <a:r>
              <a:rPr lang="en-US" sz="2800" dirty="0" smtClean="0"/>
              <a:t>Ultra sound</a:t>
            </a:r>
            <a:endParaRPr lang="en-US" sz="2800" dirty="0" smtClean="0"/>
          </a:p>
        </p:txBody>
      </p:sp>
    </p:spTree>
    <p:extLst>
      <p:ext uri="{BB962C8B-B14F-4D97-AF65-F5344CB8AC3E}">
        <p14:creationId xmlns:p14="http://schemas.microsoft.com/office/powerpoint/2010/main" val="20295459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a:xfrm flipH="1">
            <a:off x="2120566" y="8611081"/>
            <a:ext cx="1011893" cy="78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 name="Picture 2" descr="Screen Shot 2015-12-07 at 2.18.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951"/>
            <a:ext cx="9144000" cy="6665435"/>
          </a:xfrm>
          <a:prstGeom prst="rect">
            <a:avLst/>
          </a:prstGeom>
        </p:spPr>
      </p:pic>
    </p:spTree>
    <p:extLst>
      <p:ext uri="{BB962C8B-B14F-4D97-AF65-F5344CB8AC3E}">
        <p14:creationId xmlns:p14="http://schemas.microsoft.com/office/powerpoint/2010/main" val="8787374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741241" y="302319"/>
            <a:ext cx="1486505" cy="646331"/>
          </a:xfrm>
          <a:prstGeom prst="rect">
            <a:avLst/>
          </a:prstGeom>
          <a:noFill/>
        </p:spPr>
        <p:txBody>
          <a:bodyPr wrap="none" lIns="91440" tIns="45720" rIns="91440" bIns="45720">
            <a:spAutoFit/>
          </a:bodyPr>
          <a:lstStyle/>
          <a:p>
            <a:pPr algn="ctr"/>
            <a:r>
              <a:rPr lang="en-US" sz="3600" b="1" i="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Sound</a:t>
            </a:r>
            <a:endParaRPr lang="en-US" sz="3600" b="1" i="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cxnSp>
        <p:nvCxnSpPr>
          <p:cNvPr id="27" name="Straight Arrow Connector 26"/>
          <p:cNvCxnSpPr/>
          <p:nvPr/>
        </p:nvCxnSpPr>
        <p:spPr>
          <a:xfrm flipH="1">
            <a:off x="2120566" y="8611081"/>
            <a:ext cx="1011893" cy="78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132331" y="1057721"/>
            <a:ext cx="2604715" cy="523220"/>
          </a:xfrm>
          <a:prstGeom prst="rect">
            <a:avLst/>
          </a:prstGeom>
          <a:noFill/>
        </p:spPr>
        <p:txBody>
          <a:bodyPr wrap="square" rtlCol="0">
            <a:spAutoFit/>
          </a:bodyPr>
          <a:lstStyle/>
          <a:p>
            <a:r>
              <a:rPr lang="en-US" sz="2800" b="1" dirty="0" smtClean="0"/>
              <a:t>Energy </a:t>
            </a:r>
            <a:endParaRPr lang="en-US" sz="2800" b="1" dirty="0" smtClean="0"/>
          </a:p>
        </p:txBody>
      </p:sp>
      <p:sp>
        <p:nvSpPr>
          <p:cNvPr id="12" name="TextBox 11"/>
          <p:cNvSpPr txBox="1"/>
          <p:nvPr/>
        </p:nvSpPr>
        <p:spPr>
          <a:xfrm>
            <a:off x="818208" y="1038145"/>
            <a:ext cx="2604715" cy="523220"/>
          </a:xfrm>
          <a:prstGeom prst="rect">
            <a:avLst/>
          </a:prstGeom>
          <a:noFill/>
        </p:spPr>
        <p:txBody>
          <a:bodyPr wrap="square" rtlCol="0">
            <a:spAutoFit/>
          </a:bodyPr>
          <a:lstStyle/>
          <a:p>
            <a:r>
              <a:rPr lang="en-US" sz="2800" b="1" dirty="0" smtClean="0"/>
              <a:t>Loudness</a:t>
            </a:r>
            <a:endParaRPr lang="en-US" sz="2800" b="1" dirty="0" smtClean="0"/>
          </a:p>
        </p:txBody>
      </p:sp>
      <p:graphicFrame>
        <p:nvGraphicFramePr>
          <p:cNvPr id="2" name="Table 1"/>
          <p:cNvGraphicFramePr>
            <a:graphicFrameLocks noGrp="1"/>
          </p:cNvGraphicFramePr>
          <p:nvPr>
            <p:extLst>
              <p:ext uri="{D42A27DB-BD31-4B8C-83A1-F6EECF244321}">
                <p14:modId xmlns:p14="http://schemas.microsoft.com/office/powerpoint/2010/main" val="2187966655"/>
              </p:ext>
            </p:extLst>
          </p:nvPr>
        </p:nvGraphicFramePr>
        <p:xfrm>
          <a:off x="721895" y="1622654"/>
          <a:ext cx="7874978" cy="4572000"/>
        </p:xfrm>
        <a:graphic>
          <a:graphicData uri="http://schemas.openxmlformats.org/drawingml/2006/table">
            <a:tbl>
              <a:tblPr firstRow="1" bandRow="1">
                <a:tableStyleId>{2D5ABB26-0587-4C30-8999-92F81FD0307C}</a:tableStyleId>
              </a:tblPr>
              <a:tblGrid>
                <a:gridCol w="3937489"/>
                <a:gridCol w="3937489"/>
              </a:tblGrid>
              <a:tr h="413270">
                <a:tc>
                  <a:txBody>
                    <a:bodyPr/>
                    <a:lstStyle/>
                    <a:p>
                      <a:r>
                        <a:rPr lang="en-US" sz="2400" dirty="0" smtClean="0"/>
                        <a:t>Type</a:t>
                      </a:r>
                      <a:endParaRPr lang="en-US" sz="2400" dirty="0"/>
                    </a:p>
                  </a:txBody>
                  <a:tcPr/>
                </a:tc>
                <a:tc>
                  <a:txBody>
                    <a:bodyPr/>
                    <a:lstStyle/>
                    <a:p>
                      <a:r>
                        <a:rPr lang="en-US" sz="2400" dirty="0" smtClean="0"/>
                        <a:t>Sound (dB)</a:t>
                      </a:r>
                      <a:endParaRPr lang="en-US" sz="2400" dirty="0"/>
                    </a:p>
                  </a:txBody>
                  <a:tcPr/>
                </a:tc>
              </a:tr>
              <a:tr h="413270">
                <a:tc>
                  <a:txBody>
                    <a:bodyPr/>
                    <a:lstStyle/>
                    <a:p>
                      <a:r>
                        <a:rPr lang="en-US" sz="2400" dirty="0" smtClean="0"/>
                        <a:t>Threshold of hearing</a:t>
                      </a:r>
                      <a:endParaRPr lang="en-US" sz="2400" dirty="0"/>
                    </a:p>
                  </a:txBody>
                  <a:tcPr/>
                </a:tc>
                <a:tc>
                  <a:txBody>
                    <a:bodyPr/>
                    <a:lstStyle/>
                    <a:p>
                      <a:r>
                        <a:rPr lang="en-US" sz="2400" dirty="0" smtClean="0"/>
                        <a:t>0</a:t>
                      </a:r>
                      <a:endParaRPr lang="en-US" sz="2400" dirty="0"/>
                    </a:p>
                  </a:txBody>
                  <a:tcPr/>
                </a:tc>
              </a:tr>
              <a:tr h="413270">
                <a:tc>
                  <a:txBody>
                    <a:bodyPr/>
                    <a:lstStyle/>
                    <a:p>
                      <a:r>
                        <a:rPr lang="en-US" sz="2400" dirty="0" smtClean="0"/>
                        <a:t>Rustling of leaves</a:t>
                      </a:r>
                      <a:endParaRPr lang="en-US" sz="2400" dirty="0"/>
                    </a:p>
                  </a:txBody>
                  <a:tcPr/>
                </a:tc>
                <a:tc>
                  <a:txBody>
                    <a:bodyPr/>
                    <a:lstStyle/>
                    <a:p>
                      <a:r>
                        <a:rPr lang="en-US" sz="2400" dirty="0" smtClean="0"/>
                        <a:t>10</a:t>
                      </a:r>
                      <a:endParaRPr lang="en-US" sz="2400" dirty="0"/>
                    </a:p>
                  </a:txBody>
                  <a:tcPr/>
                </a:tc>
              </a:tr>
              <a:tr h="413270">
                <a:tc>
                  <a:txBody>
                    <a:bodyPr/>
                    <a:lstStyle/>
                    <a:p>
                      <a:r>
                        <a:rPr lang="en-US" sz="2400" dirty="0" smtClean="0"/>
                        <a:t>Quiet</a:t>
                      </a:r>
                      <a:r>
                        <a:rPr lang="en-US" sz="2400" baseline="0" dirty="0" smtClean="0"/>
                        <a:t> whisper</a:t>
                      </a:r>
                      <a:endParaRPr lang="en-US" sz="2400" dirty="0"/>
                    </a:p>
                  </a:txBody>
                  <a:tcPr/>
                </a:tc>
                <a:tc>
                  <a:txBody>
                    <a:bodyPr/>
                    <a:lstStyle/>
                    <a:p>
                      <a:r>
                        <a:rPr lang="en-US" sz="2400" dirty="0" smtClean="0"/>
                        <a:t>20</a:t>
                      </a:r>
                      <a:endParaRPr lang="en-US" sz="2400" dirty="0"/>
                    </a:p>
                  </a:txBody>
                  <a:tcPr/>
                </a:tc>
              </a:tr>
              <a:tr h="413270">
                <a:tc>
                  <a:txBody>
                    <a:bodyPr/>
                    <a:lstStyle/>
                    <a:p>
                      <a:r>
                        <a:rPr lang="en-US" sz="2400" dirty="0" smtClean="0"/>
                        <a:t>Normal conversation (1</a:t>
                      </a:r>
                      <a:r>
                        <a:rPr lang="en-US" sz="2400" baseline="0" dirty="0" smtClean="0"/>
                        <a:t> m)</a:t>
                      </a:r>
                      <a:endParaRPr lang="en-US" sz="2400" dirty="0"/>
                    </a:p>
                  </a:txBody>
                  <a:tcPr/>
                </a:tc>
                <a:tc>
                  <a:txBody>
                    <a:bodyPr/>
                    <a:lstStyle/>
                    <a:p>
                      <a:r>
                        <a:rPr lang="en-US" sz="2400" dirty="0" smtClean="0"/>
                        <a:t>40 – 60 </a:t>
                      </a:r>
                      <a:endParaRPr lang="en-US" sz="2400" dirty="0"/>
                    </a:p>
                  </a:txBody>
                  <a:tcPr/>
                </a:tc>
              </a:tr>
              <a:tr h="413270">
                <a:tc>
                  <a:txBody>
                    <a:bodyPr/>
                    <a:lstStyle/>
                    <a:p>
                      <a:r>
                        <a:rPr lang="en-US" sz="2400" dirty="0" smtClean="0"/>
                        <a:t>Average</a:t>
                      </a:r>
                      <a:r>
                        <a:rPr lang="en-US" sz="2400" baseline="0" dirty="0" smtClean="0"/>
                        <a:t> home </a:t>
                      </a:r>
                      <a:endParaRPr lang="en-US" sz="2400" dirty="0"/>
                    </a:p>
                  </a:txBody>
                  <a:tcPr/>
                </a:tc>
                <a:tc>
                  <a:txBody>
                    <a:bodyPr/>
                    <a:lstStyle/>
                    <a:p>
                      <a:r>
                        <a:rPr lang="en-US" sz="2400" dirty="0" smtClean="0"/>
                        <a:t>50</a:t>
                      </a:r>
                      <a:endParaRPr lang="en-US" sz="2400" dirty="0"/>
                    </a:p>
                  </a:txBody>
                  <a:tcPr/>
                </a:tc>
              </a:tr>
              <a:tr h="413270">
                <a:tc>
                  <a:txBody>
                    <a:bodyPr/>
                    <a:lstStyle/>
                    <a:p>
                      <a:r>
                        <a:rPr lang="en-US" sz="2400" dirty="0" smtClean="0"/>
                        <a:t>Traffic on a busy</a:t>
                      </a:r>
                      <a:r>
                        <a:rPr lang="en-US" sz="2400" baseline="0" dirty="0" smtClean="0"/>
                        <a:t> street (10 m)</a:t>
                      </a:r>
                      <a:endParaRPr lang="en-US" sz="2400" dirty="0"/>
                    </a:p>
                  </a:txBody>
                  <a:tcPr/>
                </a:tc>
                <a:tc>
                  <a:txBody>
                    <a:bodyPr/>
                    <a:lstStyle/>
                    <a:p>
                      <a:r>
                        <a:rPr lang="en-US" sz="2400" dirty="0" smtClean="0"/>
                        <a:t>80 – 90</a:t>
                      </a:r>
                      <a:endParaRPr lang="en-US" sz="2400" dirty="0"/>
                    </a:p>
                  </a:txBody>
                  <a:tcPr/>
                </a:tc>
              </a:tr>
              <a:tr h="413270">
                <a:tc>
                  <a:txBody>
                    <a:bodyPr/>
                    <a:lstStyle/>
                    <a:p>
                      <a:r>
                        <a:rPr lang="en-US" sz="2400" dirty="0" smtClean="0"/>
                        <a:t>Jet airplane at 100 m</a:t>
                      </a:r>
                      <a:endParaRPr lang="en-US" sz="2400" dirty="0"/>
                    </a:p>
                  </a:txBody>
                  <a:tcPr/>
                </a:tc>
                <a:tc>
                  <a:txBody>
                    <a:bodyPr/>
                    <a:lstStyle/>
                    <a:p>
                      <a:r>
                        <a:rPr lang="en-US" sz="2400" dirty="0" smtClean="0"/>
                        <a:t>110</a:t>
                      </a:r>
                      <a:r>
                        <a:rPr lang="en-US" sz="2400" baseline="0" dirty="0" smtClean="0"/>
                        <a:t> - 140</a:t>
                      </a:r>
                      <a:endParaRPr lang="en-US" sz="2400" dirty="0"/>
                    </a:p>
                  </a:txBody>
                  <a:tcPr/>
                </a:tc>
              </a:tr>
              <a:tr h="413270">
                <a:tc>
                  <a:txBody>
                    <a:bodyPr/>
                    <a:lstStyle/>
                    <a:p>
                      <a:r>
                        <a:rPr lang="en-US" sz="2400" dirty="0" smtClean="0"/>
                        <a:t>Loud Rock Concert</a:t>
                      </a:r>
                      <a:endParaRPr lang="en-US" sz="2400" dirty="0"/>
                    </a:p>
                  </a:txBody>
                  <a:tcPr/>
                </a:tc>
                <a:tc>
                  <a:txBody>
                    <a:bodyPr/>
                    <a:lstStyle/>
                    <a:p>
                      <a:r>
                        <a:rPr lang="en-US" sz="2400" dirty="0" smtClean="0"/>
                        <a:t>120 </a:t>
                      </a:r>
                      <a:endParaRPr lang="en-US" sz="2400" dirty="0"/>
                    </a:p>
                  </a:txBody>
                  <a:tcPr/>
                </a:tc>
              </a:tr>
              <a:tr h="413270">
                <a:tc>
                  <a:txBody>
                    <a:bodyPr/>
                    <a:lstStyle/>
                    <a:p>
                      <a:r>
                        <a:rPr lang="en-US" sz="2400" dirty="0" smtClean="0"/>
                        <a:t>Threshold of Pain</a:t>
                      </a:r>
                      <a:endParaRPr lang="en-US" sz="2400" dirty="0"/>
                    </a:p>
                  </a:txBody>
                  <a:tcPr/>
                </a:tc>
                <a:tc>
                  <a:txBody>
                    <a:bodyPr/>
                    <a:lstStyle/>
                    <a:p>
                      <a:r>
                        <a:rPr lang="en-US" sz="2400" dirty="0" smtClean="0"/>
                        <a:t>120 </a:t>
                      </a:r>
                      <a:endParaRPr lang="en-US" sz="2400" dirty="0"/>
                    </a:p>
                  </a:txBody>
                  <a:tcPr/>
                </a:tc>
              </a:tr>
            </a:tbl>
          </a:graphicData>
        </a:graphic>
      </p:graphicFrame>
    </p:spTree>
    <p:extLst>
      <p:ext uri="{BB962C8B-B14F-4D97-AF65-F5344CB8AC3E}">
        <p14:creationId xmlns:p14="http://schemas.microsoft.com/office/powerpoint/2010/main" val="39327604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741241" y="302319"/>
            <a:ext cx="1486505" cy="646331"/>
          </a:xfrm>
          <a:prstGeom prst="rect">
            <a:avLst/>
          </a:prstGeom>
          <a:noFill/>
        </p:spPr>
        <p:txBody>
          <a:bodyPr wrap="none" lIns="91440" tIns="45720" rIns="91440" bIns="45720">
            <a:spAutoFit/>
          </a:bodyPr>
          <a:lstStyle/>
          <a:p>
            <a:pPr algn="ctr"/>
            <a:r>
              <a:rPr lang="en-US" sz="3600" b="1" i="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Sound</a:t>
            </a:r>
            <a:endParaRPr lang="en-US" sz="3600" b="1" i="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cxnSp>
        <p:nvCxnSpPr>
          <p:cNvPr id="27" name="Straight Arrow Connector 26"/>
          <p:cNvCxnSpPr/>
          <p:nvPr/>
        </p:nvCxnSpPr>
        <p:spPr>
          <a:xfrm flipH="1">
            <a:off x="2120566" y="8611081"/>
            <a:ext cx="1011893" cy="78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00581" y="1304274"/>
            <a:ext cx="7963843" cy="584776"/>
          </a:xfrm>
          <a:prstGeom prst="rect">
            <a:avLst/>
          </a:prstGeom>
          <a:noFill/>
        </p:spPr>
        <p:txBody>
          <a:bodyPr wrap="square" rtlCol="0">
            <a:spAutoFit/>
          </a:bodyPr>
          <a:lstStyle/>
          <a:p>
            <a:r>
              <a:rPr lang="en-US" sz="3200" b="1" dirty="0" smtClean="0"/>
              <a:t>Our ear “hears” sound in non-linear manner.</a:t>
            </a:r>
            <a:endParaRPr lang="en-US" sz="3200" b="1" dirty="0"/>
          </a:p>
        </p:txBody>
      </p:sp>
      <p:sp>
        <p:nvSpPr>
          <p:cNvPr id="9" name="TextBox 8"/>
          <p:cNvSpPr txBox="1"/>
          <p:nvPr/>
        </p:nvSpPr>
        <p:spPr>
          <a:xfrm>
            <a:off x="600581" y="2066274"/>
            <a:ext cx="7963843" cy="954107"/>
          </a:xfrm>
          <a:prstGeom prst="rect">
            <a:avLst/>
          </a:prstGeom>
          <a:noFill/>
        </p:spPr>
        <p:txBody>
          <a:bodyPr wrap="square" rtlCol="0">
            <a:spAutoFit/>
          </a:bodyPr>
          <a:lstStyle/>
          <a:p>
            <a:r>
              <a:rPr lang="en-US" sz="2800" dirty="0" smtClean="0"/>
              <a:t>10 – 20 dB increase in Loudness requires 10 TIMES more energy to be delivered by the sound wave.</a:t>
            </a:r>
            <a:endParaRPr lang="en-US" sz="2800" dirty="0"/>
          </a:p>
        </p:txBody>
      </p:sp>
      <p:sp>
        <p:nvSpPr>
          <p:cNvPr id="11" name="TextBox 10"/>
          <p:cNvSpPr txBox="1"/>
          <p:nvPr/>
        </p:nvSpPr>
        <p:spPr>
          <a:xfrm>
            <a:off x="752981" y="3542148"/>
            <a:ext cx="7963843" cy="954107"/>
          </a:xfrm>
          <a:prstGeom prst="rect">
            <a:avLst/>
          </a:prstGeom>
          <a:noFill/>
        </p:spPr>
        <p:txBody>
          <a:bodyPr wrap="square" rtlCol="0">
            <a:spAutoFit/>
          </a:bodyPr>
          <a:lstStyle/>
          <a:p>
            <a:r>
              <a:rPr lang="en-US" sz="2800" dirty="0" smtClean="0"/>
              <a:t>10 – 30 dB increase in Loudness requires 100 TIMES more energy to be delivered by the sound wave.</a:t>
            </a:r>
            <a:endParaRPr lang="en-US" sz="2800" dirty="0"/>
          </a:p>
        </p:txBody>
      </p:sp>
      <p:sp>
        <p:nvSpPr>
          <p:cNvPr id="14" name="TextBox 13"/>
          <p:cNvSpPr txBox="1"/>
          <p:nvPr/>
        </p:nvSpPr>
        <p:spPr>
          <a:xfrm>
            <a:off x="752981" y="4937811"/>
            <a:ext cx="7963843" cy="954107"/>
          </a:xfrm>
          <a:prstGeom prst="rect">
            <a:avLst/>
          </a:prstGeom>
          <a:noFill/>
        </p:spPr>
        <p:txBody>
          <a:bodyPr wrap="square" rtlCol="0">
            <a:spAutoFit/>
          </a:bodyPr>
          <a:lstStyle/>
          <a:p>
            <a:r>
              <a:rPr lang="en-US" sz="2800" dirty="0" smtClean="0"/>
              <a:t>10 – 40 dB increase in Loudness requires </a:t>
            </a:r>
            <a:r>
              <a:rPr lang="en-US" sz="2800" smtClean="0"/>
              <a:t>1000 TIMES more </a:t>
            </a:r>
            <a:r>
              <a:rPr lang="en-US" sz="2800" dirty="0" smtClean="0"/>
              <a:t>energy to be delivered by the sound wave.</a:t>
            </a:r>
            <a:endParaRPr lang="en-US" sz="2800" dirty="0"/>
          </a:p>
        </p:txBody>
      </p:sp>
    </p:spTree>
    <p:extLst>
      <p:ext uri="{BB962C8B-B14F-4D97-AF65-F5344CB8AC3E}">
        <p14:creationId xmlns:p14="http://schemas.microsoft.com/office/powerpoint/2010/main" val="895094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871113" y="302319"/>
            <a:ext cx="3226765" cy="646331"/>
          </a:xfrm>
          <a:prstGeom prst="rect">
            <a:avLst/>
          </a:prstGeom>
          <a:noFill/>
        </p:spPr>
        <p:txBody>
          <a:bodyPr wrap="none" lIns="91440" tIns="45720" rIns="91440" bIns="45720">
            <a:spAutoFit/>
          </a:bodyPr>
          <a:lstStyle/>
          <a:p>
            <a:pPr algn="ctr"/>
            <a:r>
              <a:rPr lang="en-US" sz="3600" b="1" i="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Sound Example</a:t>
            </a:r>
            <a:endParaRPr lang="en-US" sz="3600" b="1" i="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cxnSp>
        <p:nvCxnSpPr>
          <p:cNvPr id="27" name="Straight Arrow Connector 26"/>
          <p:cNvCxnSpPr/>
          <p:nvPr/>
        </p:nvCxnSpPr>
        <p:spPr>
          <a:xfrm flipH="1">
            <a:off x="2120566" y="8611081"/>
            <a:ext cx="1011893" cy="78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0581" y="1397853"/>
            <a:ext cx="7963843" cy="954107"/>
          </a:xfrm>
          <a:prstGeom prst="rect">
            <a:avLst/>
          </a:prstGeom>
          <a:noFill/>
        </p:spPr>
        <p:txBody>
          <a:bodyPr wrap="square" rtlCol="0">
            <a:spAutoFit/>
          </a:bodyPr>
          <a:lstStyle/>
          <a:p>
            <a:r>
              <a:rPr lang="en-US" sz="2800" dirty="0" smtClean="0"/>
              <a:t>How much more energy is required for a 40 – 90 dB increase in loudness?</a:t>
            </a:r>
            <a:endParaRPr lang="en-US" sz="2800" dirty="0"/>
          </a:p>
        </p:txBody>
      </p:sp>
      <p:sp>
        <p:nvSpPr>
          <p:cNvPr id="10" name="TextBox 9"/>
          <p:cNvSpPr txBox="1"/>
          <p:nvPr/>
        </p:nvSpPr>
        <p:spPr>
          <a:xfrm>
            <a:off x="752981" y="3114359"/>
            <a:ext cx="7963843" cy="523220"/>
          </a:xfrm>
          <a:prstGeom prst="rect">
            <a:avLst/>
          </a:prstGeom>
          <a:noFill/>
        </p:spPr>
        <p:txBody>
          <a:bodyPr wrap="square" rtlCol="0">
            <a:spAutoFit/>
          </a:bodyPr>
          <a:lstStyle/>
          <a:p>
            <a:r>
              <a:rPr lang="en-US" sz="2800" dirty="0" smtClean="0"/>
              <a:t>Increase: 90 – 40 – 50 dB</a:t>
            </a:r>
            <a:endParaRPr lang="en-US" sz="2800" dirty="0"/>
          </a:p>
        </p:txBody>
      </p:sp>
      <p:sp>
        <p:nvSpPr>
          <p:cNvPr id="12" name="TextBox 11"/>
          <p:cNvSpPr txBox="1"/>
          <p:nvPr/>
        </p:nvSpPr>
        <p:spPr>
          <a:xfrm>
            <a:off x="752981" y="4055496"/>
            <a:ext cx="7963843" cy="954107"/>
          </a:xfrm>
          <a:prstGeom prst="rect">
            <a:avLst/>
          </a:prstGeom>
          <a:noFill/>
        </p:spPr>
        <p:txBody>
          <a:bodyPr wrap="square" rtlCol="0">
            <a:spAutoFit/>
          </a:bodyPr>
          <a:lstStyle/>
          <a:p>
            <a:r>
              <a:rPr lang="en-US" sz="2800" dirty="0" smtClean="0"/>
              <a:t>Increase in Energy delivered by sound:  </a:t>
            </a:r>
          </a:p>
          <a:p>
            <a:r>
              <a:rPr lang="en-US" sz="2800" dirty="0" smtClean="0"/>
              <a:t>10 x 10 x 10 x 10 x 10  = 100, 000 times more</a:t>
            </a:r>
            <a:endParaRPr lang="en-US" sz="2800" dirty="0" smtClean="0"/>
          </a:p>
        </p:txBody>
      </p:sp>
    </p:spTree>
    <p:extLst>
      <p:ext uri="{BB962C8B-B14F-4D97-AF65-F5344CB8AC3E}">
        <p14:creationId xmlns:p14="http://schemas.microsoft.com/office/powerpoint/2010/main" val="101944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5188</TotalTime>
  <Words>679</Words>
  <Application>Microsoft Macintosh PowerPoint</Application>
  <PresentationFormat>On-screen Show (4:3)</PresentationFormat>
  <Paragraphs>92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Tatiana Stantcheva</dc:creator>
  <cp:lastModifiedBy>Tatiana Stantcheva</cp:lastModifiedBy>
  <cp:revision>51</cp:revision>
  <dcterms:created xsi:type="dcterms:W3CDTF">2015-11-05T18:35:48Z</dcterms:created>
  <dcterms:modified xsi:type="dcterms:W3CDTF">2015-12-11T04:59:27Z</dcterms:modified>
</cp:coreProperties>
</file>