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72" r:id="rId6"/>
    <p:sldId id="271" r:id="rId7"/>
    <p:sldId id="260" r:id="rId8"/>
    <p:sldId id="259" r:id="rId9"/>
    <p:sldId id="262" r:id="rId10"/>
    <p:sldId id="261" r:id="rId11"/>
    <p:sldId id="264" r:id="rId12"/>
    <p:sldId id="265" r:id="rId13"/>
    <p:sldId id="266" r:id="rId14"/>
    <p:sldId id="267" r:id="rId15"/>
    <p:sldId id="269" r:id="rId16"/>
    <p:sldId id="268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 snapToGrid="0" snapToObjects="1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6DD29-EFB0-383A-E6A1-6F1596EACD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1C2B35-3ABA-DF28-9734-88CE1D22F2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3552B-2CA8-71E3-B6D3-140C35E9F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E5D6-362A-9E40-B5CA-2AC33D32ECC6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552EA-1EFA-7F9D-A2E8-8B9D5F186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3FF46-EA4D-6ABB-31AB-0AEC4CD03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1408-9AF7-4641-8FB9-815A43E26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88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C9549-C243-25B5-50BE-F88D23242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4988F6-5F00-19CA-4059-6B6BF0D182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36856-3984-45D5-53E7-1B97E53F8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E5D6-362A-9E40-B5CA-2AC33D32ECC6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CD5D7-F37F-65BB-79C7-C88E894AB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1315B-BB20-D1BB-8FEE-6ECC58CEB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1408-9AF7-4641-8FB9-815A43E26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53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694D59-92CF-AF95-D763-87292B872C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2C16B0-535E-9DC4-4D0B-2E726E0324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9002A-3A51-FE24-ED55-7F2295981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E5D6-362A-9E40-B5CA-2AC33D32ECC6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40225-BC91-EAC0-61F4-D825E25EA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73781-4E7D-B0B7-AC24-B5765BC9A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1408-9AF7-4641-8FB9-815A43E26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1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32EA9-6D88-5058-6B51-011CE28AF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84D2D-18F3-C20C-95E8-9F57F7C1B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273E5-A027-6555-EFDD-765224AC3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E5D6-362A-9E40-B5CA-2AC33D32ECC6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272F-5A4B-5030-AAF3-0C5124A63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532D3-687A-D2A5-5C8B-1687C407D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1408-9AF7-4641-8FB9-815A43E26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73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42E92-B381-173D-583E-BC7977094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4DFDB-CC17-F509-82C8-3162E9D578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C7EAB-CE6D-F96F-3B03-DDFE790CE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E5D6-362A-9E40-B5CA-2AC33D32ECC6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117AC-B72F-3FBF-750D-8BA857523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ADA98-320E-E658-D689-9A8CB2A52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1408-9AF7-4641-8FB9-815A43E26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6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BBF62-4D17-8673-3E1E-3F0BFF0A2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E0A02-64DD-61E5-FA63-0397D6CBFB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D9AD58-7B92-2D2E-C312-CC7FA6C59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AB8AE1-30EB-06DA-09C0-B5B320C53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E5D6-362A-9E40-B5CA-2AC33D32ECC6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F243ED-F4AB-D5F2-725D-097C70B7A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22BBC-E064-5271-F6F0-55D521EF1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1408-9AF7-4641-8FB9-815A43E26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7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6CD33-CE83-A5AD-B47C-376680127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7483A-4149-F2D7-10B3-AD8090F7C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A911A1-43F3-A21E-8044-603864CCA9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4ABC61-A383-BD3D-4BE0-575A0F93CF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CAD4D4-9D94-7513-6713-8AE5D163BC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B0E030-1D78-E520-1929-5FB46E798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E5D6-362A-9E40-B5CA-2AC33D32ECC6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D70A51-7CED-6E2A-B591-E5C9F5B32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9E98FB-4CA6-8C7F-E0EE-4AC26263C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1408-9AF7-4641-8FB9-815A43E26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4F390-A233-0811-A6C2-270257E82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656526-E98E-236A-E2F2-AE26177C8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E5D6-362A-9E40-B5CA-2AC33D32ECC6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FA802C-C33D-0B56-D329-573650159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A04F9B-C676-29FF-C223-398EEE7A1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1408-9AF7-4641-8FB9-815A43E26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87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4184CF-CFDF-6AD3-EA75-CC2877939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E5D6-362A-9E40-B5CA-2AC33D32ECC6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A4EF4E-7A45-10A7-8C62-1493AACDC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004B5A-4201-3E14-D700-757CAF0E2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1408-9AF7-4641-8FB9-815A43E26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6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2F413-3623-2F06-DB18-40C921E3F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FE0B4-762C-2F10-07CD-7D295DE10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3DD3A1-3F04-E876-AE92-6480D81595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202343-FF13-BE2E-17F8-A9F37F50F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E5D6-362A-9E40-B5CA-2AC33D32ECC6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A94A0F-0438-9E66-30F3-F7A5AE1E7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C9B462-C876-74F4-376E-F55D3376F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1408-9AF7-4641-8FB9-815A43E26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24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68034-9850-B31A-8EAE-003AA16A5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2ECA5E-2C8B-C1C8-58B0-0265038E34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C78F2A-98FD-EBD6-E904-DC09954B1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630C8F-B6BC-92EC-A5DE-3B4369E07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E5D6-362A-9E40-B5CA-2AC33D32ECC6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2D251E-9B13-4DD1-934B-5BB49D019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2398BF-4E64-8883-AD95-5E49B8E88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1408-9AF7-4641-8FB9-815A43E26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16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CD813E-4366-7C3B-D206-54A240C23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6A762-2669-67B2-3489-38075BFB1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8A87C-5A4E-D59D-3C19-324E3DB49C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0E5D6-362A-9E40-B5CA-2AC33D32ECC6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82DCD-0AAC-1CF0-D130-7C4AD3443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4C665-24CB-25B4-3408-7E637BA15F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51408-9AF7-4641-8FB9-815A43E26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0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95FC1-1A65-BFD6-EC4B-89175DF633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DHRM 1.61 Teleworking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95C87B-A4AB-3B64-118C-5583FFA784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VCCS and NOVA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373095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3C308-5F50-2AB0-9343-F28A2896A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NOVA Criteria: One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E6ED3-5450-4A1D-628A-6354BDE6A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785529" cy="4486275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NOVA will consider applications for one day a week telework from Classified Staff, Professional Faculty, and Administrative Faculty who hold positions that, based on their </a:t>
            </a:r>
            <a:r>
              <a:rPr lang="en-US" b="1" dirty="0"/>
              <a:t>current EWPs </a:t>
            </a:r>
            <a:r>
              <a:rPr lang="en-US" dirty="0"/>
              <a:t>on file within Human Resources: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have supervisory responsibilities for a division, office, project, or initiative that consists exclusively of remote operations, offers exclusively online/remote services to students and/or employees, and includes no employees with on-site responsibilities; OR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have no supervisory responsibilities and provide in-person direct services to students and/or other employees for less than 30% of their job responsibilities; OR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have no supervisory responsibilities and rely on regular interaction with other NOVA employees to complete less than 30% of their job responsibilities.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00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CE14F-9044-12AC-5FA7-5F83C06B1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VCCS Criteria: Two or More Days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D578E-BC29-B117-AF71-84BCE29BB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332"/>
            <a:ext cx="10515600" cy="4642631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A </a:t>
            </a:r>
            <a:r>
              <a:rPr lang="en-US" b="1" dirty="0"/>
              <a:t>necessary condition</a:t>
            </a:r>
            <a:r>
              <a:rPr lang="en-US" dirty="0"/>
              <a:t> for a position to be considered for telework for two or more days a week: 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 marL="457200" lvl="1" indent="0">
              <a:lnSpc>
                <a:spcPct val="100000"/>
              </a:lnSpc>
              <a:buNone/>
            </a:pPr>
            <a:r>
              <a:rPr lang="en-US" dirty="0"/>
              <a:t>According to the current EWP on file in Human Resources, it is designated as </a:t>
            </a:r>
            <a:r>
              <a:rPr lang="en-US" b="1" dirty="0"/>
              <a:t>a position that requires no in-person, on-site responsibilities and no in-person interactions with students, employees, or the public when teleworking</a:t>
            </a:r>
            <a:r>
              <a:rPr lang="en-US" dirty="0"/>
              <a:t>. </a:t>
            </a:r>
            <a:r>
              <a:rPr lang="en-US" i="1" dirty="0"/>
              <a:t>Required documentation: position EWP</a:t>
            </a:r>
            <a:r>
              <a:rPr lang="en-US" i="1" dirty="0">
                <a:effectLst/>
              </a:rPr>
              <a:t> </a:t>
            </a:r>
            <a:r>
              <a:rPr lang="en-US" i="1" dirty="0"/>
              <a:t> 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i="1" dirty="0"/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If this condition is not met, an employee in this position cannot apply.</a:t>
            </a:r>
          </a:p>
        </p:txBody>
      </p:sp>
    </p:spTree>
    <p:extLst>
      <p:ext uri="{BB962C8B-B14F-4D97-AF65-F5344CB8AC3E}">
        <p14:creationId xmlns:p14="http://schemas.microsoft.com/office/powerpoint/2010/main" val="2743681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CE14F-9044-12AC-5FA7-5F83C06B1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VCCS Criteria: Two or More Days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D578E-BC29-B117-AF71-84BCE29BB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332"/>
            <a:ext cx="10515600" cy="4642631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In addition, to be considered for two or more days of telework, a position must meet </a:t>
            </a:r>
            <a:r>
              <a:rPr lang="en-US" b="1" dirty="0"/>
              <a:t>at least one</a:t>
            </a:r>
            <a:r>
              <a:rPr lang="en-US" dirty="0"/>
              <a:t> of the following four criteria and the Supervisor must provide full and clear supporting documentation: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The search for this position did not identify any applicants within the DMV region who met the position’s qualifications and/or who would accept the position’s salary. </a:t>
            </a:r>
            <a:r>
              <a:rPr lang="en-US" i="1" dirty="0"/>
              <a:t>Example of documentation: documented search outcomes</a:t>
            </a:r>
            <a:endParaRPr lang="en-US" dirty="0"/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The physical space dedicated to this position before the pandemic has been permanently reallocated to another college function with higher priority or is no longer leased by the college. </a:t>
            </a:r>
            <a:r>
              <a:rPr lang="en-US" i="1" dirty="0"/>
              <a:t>Example of documentation: revised lease agreement; NOVA Facilities memo that verifies elimination of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937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CE14F-9044-12AC-5FA7-5F83C06B1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VCCS Criteria: Two or More Days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D578E-BC29-B117-AF71-84BCE29BB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332"/>
            <a:ext cx="10515600" cy="4642631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In addition, to be considered for two or more days of telework, a position must meet </a:t>
            </a:r>
            <a:r>
              <a:rPr lang="en-US" b="1" dirty="0"/>
              <a:t>at least one</a:t>
            </a:r>
            <a:r>
              <a:rPr lang="en-US" dirty="0"/>
              <a:t> of the following four criteria and the Supervisor must provide full and clear supporting documentation (continued):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 startAt="3"/>
            </a:pPr>
            <a:r>
              <a:rPr lang="en-US" dirty="0"/>
              <a:t>Providing more than one day of telework provides a measurable and significant financial benefit to the college. </a:t>
            </a:r>
            <a:r>
              <a:rPr lang="en-US" i="1" dirty="0"/>
              <a:t>Example of documentation: recurring salary cost savings validated by the NOVA Budget Office</a:t>
            </a:r>
            <a:endParaRPr lang="en-US" dirty="0"/>
          </a:p>
          <a:p>
            <a:pPr marL="514350" indent="-514350">
              <a:lnSpc>
                <a:spcPct val="120000"/>
              </a:lnSpc>
              <a:buFont typeface="+mj-lt"/>
              <a:buAutoNum type="arabicPeriod" startAt="3"/>
            </a:pPr>
            <a:r>
              <a:rPr lang="en-US" dirty="0"/>
              <a:t>Providing less than two days of telework poses an immediate risk to retention of an employee based on another offer or a significant number of postings for the same position within the region list telework as a condition of employment. </a:t>
            </a:r>
            <a:r>
              <a:rPr lang="en-US" i="1" dirty="0"/>
              <a:t>Example of documentation: offer letter from another employer explicitly identifying telework as part of offer; regional job postings for the same position that explicitly list and define telework at two days or more per week</a:t>
            </a:r>
            <a:endParaRPr lang="en-US" dirty="0"/>
          </a:p>
          <a:p>
            <a:pPr marL="514350" indent="-514350">
              <a:lnSpc>
                <a:spcPct val="120000"/>
              </a:lnSpc>
              <a:buFont typeface="+mj-lt"/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740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13CCB-F131-EB48-EFAB-AFC4A425F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Telework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AE330-7661-9F97-3E52-402CC0C79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4665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NOVA’s adoption of the standards of DHRM Policy 1.61 Teleworking and the Standard Telework Agreement for all non-teaching employees extends to the “Terms of Telework Agreement” included on the application form.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Employees and supervisors should read and understand the “Terms of Telework Agreement” provided on the DHRM Standard Telework Agreement before moving forward with any request.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890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09B52-CA46-701F-45FC-314AC99F3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0514"/>
            <a:ext cx="5735128" cy="1325563"/>
          </a:xfrm>
        </p:spPr>
        <p:txBody>
          <a:bodyPr>
            <a:normAutofit/>
          </a:bodyPr>
          <a:lstStyle/>
          <a:p>
            <a:r>
              <a:rPr lang="en-US" dirty="0"/>
              <a:t>Terms of Telework Agreement</a:t>
            </a:r>
          </a:p>
        </p:txBody>
      </p:sp>
      <p:pic>
        <p:nvPicPr>
          <p:cNvPr id="5" name="Content Placeholder 4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0E94D820-71EA-6E67-88D5-EB4CD35296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72465" y="487107"/>
            <a:ext cx="4562976" cy="600576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CD3BAC-DF60-9D55-40B5-94894D09F3BE}"/>
              </a:ext>
            </a:extLst>
          </p:cNvPr>
          <p:cNvSpPr txBox="1"/>
          <p:nvPr/>
        </p:nvSpPr>
        <p:spPr>
          <a:xfrm>
            <a:off x="838199" y="3026188"/>
            <a:ext cx="57351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Review carefully.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Failure by employees and/or supervisors to follow the “Terms of Telework Agreement” will result in immediate suspension of employee telework and may result in disciplinary action. </a:t>
            </a:r>
          </a:p>
        </p:txBody>
      </p:sp>
    </p:spTree>
    <p:extLst>
      <p:ext uri="{BB962C8B-B14F-4D97-AF65-F5344CB8AC3E}">
        <p14:creationId xmlns:p14="http://schemas.microsoft.com/office/powerpoint/2010/main" val="1165927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13CCB-F131-EB48-EFAB-AFC4A425F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0"/>
            <a:ext cx="10515600" cy="1325563"/>
          </a:xfrm>
        </p:spPr>
        <p:txBody>
          <a:bodyPr/>
          <a:lstStyle/>
          <a:p>
            <a:r>
              <a:rPr lang="en-US" dirty="0"/>
              <a:t>NOVA Telework Supervisor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AE330-7661-9F97-3E52-402CC0C79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162373"/>
            <a:ext cx="10515600" cy="528492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Required for an employee’s agreement to be considered</a:t>
            </a:r>
          </a:p>
          <a:p>
            <a:pPr>
              <a:lnSpc>
                <a:spcPct val="110000"/>
              </a:lnSpc>
            </a:pPr>
            <a:r>
              <a:rPr lang="en-US" dirty="0"/>
              <a:t>Aligns with the responsibilities of supervisors identified in DHRM 1.61, including but not limited to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Determining positions where telework is appropriate for managing the affairs and operations of their agency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Assessing individual and team objectives and overall performance expectations of the team when awarding new telework agreements.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Ensuring that individual telework agreements reflect specific days of on-site work that are consistent with effective delivery of services and team collaboration</a:t>
            </a:r>
          </a:p>
          <a:p>
            <a:pPr>
              <a:lnSpc>
                <a:spcPct val="110000"/>
              </a:lnSpc>
            </a:pPr>
            <a:r>
              <a:rPr lang="en-US" dirty="0"/>
              <a:t>Walks through each element of DHRM 1.61 and the Telework Terms of Agreement.</a:t>
            </a:r>
          </a:p>
          <a:p>
            <a:pPr>
              <a:lnSpc>
                <a:spcPct val="110000"/>
              </a:lnSpc>
            </a:pPr>
            <a:r>
              <a:rPr lang="en-US" dirty="0"/>
              <a:t>Requires attestation and signature.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9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1FB75-1F4A-A4CB-EEB3-50C22BDAE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Once More—the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96AF5-7DF5-0A37-1E42-1C355CF45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339"/>
            <a:ext cx="10515600" cy="4704624"/>
          </a:xfrm>
        </p:spPr>
        <p:txBody>
          <a:bodyPr/>
          <a:lstStyle/>
          <a:p>
            <a:r>
              <a:rPr lang="en-US" dirty="0"/>
              <a:t>One Day a Week: May 20 at 5 pm</a:t>
            </a:r>
          </a:p>
          <a:p>
            <a:pPr lvl="1"/>
            <a:r>
              <a:rPr lang="en-US" dirty="0"/>
              <a:t>Electronic Form</a:t>
            </a:r>
          </a:p>
          <a:p>
            <a:pPr lvl="1"/>
            <a:r>
              <a:rPr lang="en-US" dirty="0"/>
              <a:t>Standard Telework Agreement </a:t>
            </a:r>
          </a:p>
          <a:p>
            <a:pPr lvl="1"/>
            <a:r>
              <a:rPr lang="en-US" dirty="0"/>
              <a:t>Supervisor Review/Attestation</a:t>
            </a:r>
          </a:p>
          <a:p>
            <a:pPr lvl="1"/>
            <a:r>
              <a:rPr lang="en-US" dirty="0"/>
              <a:t>Decision by President</a:t>
            </a:r>
          </a:p>
          <a:p>
            <a:r>
              <a:rPr lang="en-US" dirty="0"/>
              <a:t>Two or More Days a Week: May 19 at 12 pm</a:t>
            </a:r>
          </a:p>
          <a:p>
            <a:pPr lvl="1"/>
            <a:r>
              <a:rPr lang="en-US"/>
              <a:t>Email</a:t>
            </a:r>
            <a:endParaRPr lang="en-US" dirty="0"/>
          </a:p>
          <a:p>
            <a:pPr lvl="1"/>
            <a:r>
              <a:rPr lang="en-US" dirty="0"/>
              <a:t>Standard Telework Agreement</a:t>
            </a:r>
          </a:p>
          <a:p>
            <a:pPr lvl="1"/>
            <a:r>
              <a:rPr lang="en-US" dirty="0"/>
              <a:t>Supervisor Review/Attestation and Required Documentation</a:t>
            </a:r>
          </a:p>
          <a:p>
            <a:pPr lvl="1"/>
            <a:r>
              <a:rPr lang="en-US" dirty="0"/>
              <a:t>First Review by President</a:t>
            </a:r>
          </a:p>
          <a:p>
            <a:pPr lvl="1"/>
            <a:r>
              <a:rPr lang="en-US" dirty="0"/>
              <a:t>Decision by Executive Cabinet Member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546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E52D2-E7C8-8DCC-C9FA-14B4973DA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DHRM 1.61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A3B12-F752-28D2-AAA3-BD6079CB0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8834"/>
            <a:ext cx="10515600" cy="4658129"/>
          </a:xfrm>
        </p:spPr>
        <p:txBody>
          <a:bodyPr>
            <a:normAutofit/>
          </a:bodyPr>
          <a:lstStyle/>
          <a:p>
            <a:r>
              <a:rPr lang="en-US" dirty="0"/>
              <a:t>Covers Executive Branch Employees</a:t>
            </a:r>
          </a:p>
          <a:p>
            <a:r>
              <a:rPr lang="en-US" dirty="0"/>
              <a:t>Supersedes individual agency-employee telework agreements as of July 5</a:t>
            </a:r>
          </a:p>
          <a:p>
            <a:r>
              <a:rPr lang="en-US" dirty="0"/>
              <a:t>Underscores the importance of in-person work to service excellence, teamwork, peer-to-peer learning, and meeting performance objectives</a:t>
            </a:r>
          </a:p>
          <a:p>
            <a:r>
              <a:rPr lang="en-US" dirty="0"/>
              <a:t>Returns teleworking to an exception offered in limited situations</a:t>
            </a:r>
          </a:p>
          <a:p>
            <a:r>
              <a:rPr lang="en-US" dirty="0"/>
              <a:t>Elevates the approval authority for all but one day of telework to the Executive Cabinet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44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E52D2-E7C8-8DCC-C9FA-14B4973DA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DHRM 1.61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A3B12-F752-28D2-AAA3-BD6079CB0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8834"/>
            <a:ext cx="10515600" cy="465812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Does NOT apply to</a:t>
            </a:r>
          </a:p>
          <a:p>
            <a:pPr lvl="1"/>
            <a:r>
              <a:rPr lang="en-US" dirty="0"/>
              <a:t>Employees with ADA accommodations that include telework</a:t>
            </a:r>
          </a:p>
          <a:p>
            <a:pPr lvl="1"/>
            <a:r>
              <a:rPr lang="en-US" dirty="0"/>
              <a:t>Teaching Faculty</a:t>
            </a:r>
          </a:p>
          <a:p>
            <a:r>
              <a:rPr lang="en-US" dirty="0"/>
              <a:t>Applies to</a:t>
            </a:r>
          </a:p>
          <a:p>
            <a:pPr lvl="1"/>
            <a:r>
              <a:rPr lang="en-US" dirty="0"/>
              <a:t>Classified Staff</a:t>
            </a:r>
          </a:p>
          <a:p>
            <a:pPr lvl="1"/>
            <a:r>
              <a:rPr lang="en-US" dirty="0"/>
              <a:t>Wage Employees (P14)</a:t>
            </a:r>
          </a:p>
          <a:p>
            <a:r>
              <a:rPr lang="en-US" dirty="0"/>
              <a:t>To ensure fairness and consistency, is being adopted by NOVA for</a:t>
            </a:r>
          </a:p>
          <a:p>
            <a:pPr lvl="1"/>
            <a:r>
              <a:rPr lang="en-US" dirty="0"/>
              <a:t>Administrative Faculty</a:t>
            </a:r>
          </a:p>
          <a:p>
            <a:pPr lvl="1"/>
            <a:r>
              <a:rPr lang="en-US" dirty="0"/>
              <a:t>Professional Faculty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i="1" dirty="0"/>
              <a:t>NOVA’s updated Telework Policy for all employees as of July 5 will align with DHRM 1.61, following our past practice of adopting the state policy.</a:t>
            </a:r>
          </a:p>
        </p:txBody>
      </p:sp>
    </p:spTree>
    <p:extLst>
      <p:ext uri="{BB962C8B-B14F-4D97-AF65-F5344CB8AC3E}">
        <p14:creationId xmlns:p14="http://schemas.microsoft.com/office/powerpoint/2010/main" val="4105597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2E944-778D-90BE-27BB-C236AB430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NOVA Telework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629E2-BF2E-4480-891D-CBFD1904E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329"/>
            <a:ext cx="10515600" cy="46116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Takes into consideration the following new guidance and requirements included in DHRM Policy 1.61: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in-office work builds the strongest peer-to peer learning, consistent mentorship and overall teamwork;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 high-level of in-office operations and in-person service hours for the public are required for Virginia state agencies;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both individual and team objectives and performance expectations must guide new telework agreements; and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teleworking is a benefit for state employees rather than an obligation of the Commonwealth.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402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B01E0-A949-5736-6423-3DA4F8815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Enrollment Shifts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6FE1C-C923-239D-E074-87DB6BD9E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Summer enrollment</a:t>
            </a:r>
          </a:p>
          <a:p>
            <a:pPr lvl="1"/>
            <a:r>
              <a:rPr lang="en-US" dirty="0"/>
              <a:t>On-Campus: +1000 FTE / +728% YOY</a:t>
            </a:r>
          </a:p>
          <a:p>
            <a:pPr lvl="1"/>
            <a:r>
              <a:rPr lang="en-US" dirty="0"/>
              <a:t>Zoom: -1900 FTE / -34% YOY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Fall enrollment</a:t>
            </a:r>
          </a:p>
          <a:p>
            <a:pPr lvl="1"/>
            <a:r>
              <a:rPr lang="en-US" dirty="0"/>
              <a:t>On-Campus: +700 FTE / +60% YOY</a:t>
            </a:r>
          </a:p>
          <a:p>
            <a:pPr lvl="1"/>
            <a:r>
              <a:rPr lang="en-US" dirty="0"/>
              <a:t>Zoom: -300 FTE / -18% YOY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/>
              <a:t>NOL enrollment strong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881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49956-3DC4-678F-3100-03B66B09C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be key going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A2AA2-D419-1F3C-858F-C31A2123F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EWP on file with Human Resources</a:t>
            </a:r>
          </a:p>
          <a:p>
            <a:r>
              <a:rPr lang="en-US" sz="3200" dirty="0"/>
              <a:t>Supervisor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472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DEFD4-C766-D294-9A3D-191F2147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9207"/>
          </a:xfrm>
        </p:spPr>
        <p:txBody>
          <a:bodyPr/>
          <a:lstStyle/>
          <a:p>
            <a:r>
              <a:rPr lang="en-US" dirty="0"/>
              <a:t>Telework Process Overview: One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E4E64-40EA-200E-035D-3DC4585E9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0862"/>
            <a:ext cx="10515600" cy="49061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One Day a Week: Due May 20 by 5 pm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Standard Telework Agreement Completed by Employee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NOVA Electronic Form Completed by Supervisor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Both routed to President with copy to Administrative Council member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Authority delegated by Chancellor to President to act within terms of DHRM 1.61 and the Standard Telework Agreement</a:t>
            </a:r>
          </a:p>
        </p:txBody>
      </p:sp>
    </p:spTree>
    <p:extLst>
      <p:ext uri="{BB962C8B-B14F-4D97-AF65-F5344CB8AC3E}">
        <p14:creationId xmlns:p14="http://schemas.microsoft.com/office/powerpoint/2010/main" val="369715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6F671-F6A3-4975-20DB-6A716EA11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46044" cy="1325563"/>
          </a:xfrm>
        </p:spPr>
        <p:txBody>
          <a:bodyPr/>
          <a:lstStyle/>
          <a:p>
            <a:r>
              <a:rPr lang="en-US" dirty="0"/>
              <a:t>Telework Process Overview: Two or More Days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A5D18-8374-A403-DFE9-0A8422DF2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156"/>
            <a:ext cx="10515600" cy="474565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Two or More Days a Week: Due May 19 by 12 pm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Standard Telework Agreement Completed by Employee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NOVA Fillable PDF with Required Supporting Documentation Completed by Supervisor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Emailed by Supervisor to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PresidentsOffice@nvcc.edu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Initial review by President for alignment with VCCS criteria and terms of DHRM 1.61 and the Standard Telework Agreement</a:t>
            </a: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If approved, sent to the Dept of Education on May 20 by President with copy to VCCS HR</a:t>
            </a: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Approved or denied by Education Secretary (2) or Chief of Staff (3 or more)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376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4AF9F-E866-5042-881D-2DE75D9A5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Telework Exclusions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3259F-C9FA-9E0E-D617-F202DEA5A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P14s whose positions have not been designated and approved as remote are not eligible to apply for telework.</a:t>
            </a:r>
          </a:p>
          <a:p>
            <a:r>
              <a:rPr lang="en-US" dirty="0"/>
              <a:t>Employees who are still in their probationary period are not eligible to apply for telework.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876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1239</Words>
  <Application>Microsoft Office PowerPoint</Application>
  <PresentationFormat>Widescreen</PresentationFormat>
  <Paragraphs>104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DHRM 1.61 Teleworking</vt:lpstr>
      <vt:lpstr>DHRM 1.61 </vt:lpstr>
      <vt:lpstr>DHRM 1.61 </vt:lpstr>
      <vt:lpstr>NOVA Telework Framework</vt:lpstr>
      <vt:lpstr>Impact of Enrollment Shifts</vt:lpstr>
      <vt:lpstr>What will be key going forward</vt:lpstr>
      <vt:lpstr>Telework Process Overview: One Day</vt:lpstr>
      <vt:lpstr>Telework Process Overview: Two or More Days</vt:lpstr>
      <vt:lpstr>Telework Exclusions</vt:lpstr>
      <vt:lpstr>NOVA Criteria: One Day</vt:lpstr>
      <vt:lpstr>VCCS Criteria: Two or More Days </vt:lpstr>
      <vt:lpstr>VCCS Criteria: Two or More Days </vt:lpstr>
      <vt:lpstr>VCCS Criteria: Two or More Days </vt:lpstr>
      <vt:lpstr>Standard Telework Agreement</vt:lpstr>
      <vt:lpstr>Terms of Telework Agreement</vt:lpstr>
      <vt:lpstr>NOVA Telework Supervisor Review</vt:lpstr>
      <vt:lpstr>Once More—the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DHRM 1.61 Teleworking</dc:title>
  <dc:creator>Anne Kress</dc:creator>
  <cp:lastModifiedBy>Calobrisi, Charlotte M.</cp:lastModifiedBy>
  <cp:revision>10</cp:revision>
  <dcterms:created xsi:type="dcterms:W3CDTF">2022-05-13T00:28:35Z</dcterms:created>
  <dcterms:modified xsi:type="dcterms:W3CDTF">2022-05-17T11:14:28Z</dcterms:modified>
</cp:coreProperties>
</file>