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72" r:id="rId1"/>
  </p:sldMasterIdLst>
  <p:notesMasterIdLst>
    <p:notesMasterId r:id="rId18"/>
  </p:notesMasterIdLst>
  <p:sldIdLst>
    <p:sldId id="256" r:id="rId2"/>
    <p:sldId id="347" r:id="rId3"/>
    <p:sldId id="329" r:id="rId4"/>
    <p:sldId id="346" r:id="rId5"/>
    <p:sldId id="345" r:id="rId6"/>
    <p:sldId id="350" r:id="rId7"/>
    <p:sldId id="348" r:id="rId8"/>
    <p:sldId id="332" r:id="rId9"/>
    <p:sldId id="354" r:id="rId10"/>
    <p:sldId id="353" r:id="rId11"/>
    <p:sldId id="352" r:id="rId12"/>
    <p:sldId id="351" r:id="rId13"/>
    <p:sldId id="334" r:id="rId14"/>
    <p:sldId id="287" r:id="rId15"/>
    <p:sldId id="330" r:id="rId16"/>
    <p:sldId id="35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64EB4-C37E-D84D-8634-2B42ABDB5418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7C462-47AD-B64C-8BDA-5B8AD124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75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2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4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2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0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9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3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0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6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6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4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0AB17-2394-2241-A98F-46FF0C8614E6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32984" y="1223085"/>
            <a:ext cx="26780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Rotation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647" y="2081414"/>
            <a:ext cx="3415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Objectives: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367584" y="3248639"/>
            <a:ext cx="683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Rolling without Slipping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367585" y="2629002"/>
            <a:ext cx="7029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Circular Motion: Angle and Speed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367584" y="3948896"/>
            <a:ext cx="673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Torque and Levers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464328" y="4658920"/>
            <a:ext cx="673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smtClean="0"/>
              <a:t>Power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5339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1071995" y="3856440"/>
            <a:ext cx="22605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109472" y="302319"/>
            <a:ext cx="47500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Rolling without Slipping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Picture 1" descr="carlitos_BikeWhe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05" y="1293248"/>
            <a:ext cx="2586496" cy="25864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34420" y="948650"/>
            <a:ext cx="6062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speed along the wheel’s rim is equal to the speed of the wheel’s center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2959638" y="1678319"/>
            <a:ext cx="174782" cy="1747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227331" y="850514"/>
            <a:ext cx="767264" cy="8537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1930202" y="2047651"/>
            <a:ext cx="594258" cy="349599"/>
          </a:xfrm>
          <a:custGeom>
            <a:avLst/>
            <a:gdLst>
              <a:gd name="connsiteX0" fmla="*/ 594258 w 594258"/>
              <a:gd name="connsiteY0" fmla="*/ 349599 h 349599"/>
              <a:gd name="connsiteX1" fmla="*/ 477736 w 594258"/>
              <a:gd name="connsiteY1" fmla="*/ 93280 h 349599"/>
              <a:gd name="connsiteX2" fmla="*/ 221390 w 594258"/>
              <a:gd name="connsiteY2" fmla="*/ 73 h 349599"/>
              <a:gd name="connsiteX3" fmla="*/ 0 w 594258"/>
              <a:gd name="connsiteY3" fmla="*/ 104931 h 34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4258" h="349599">
                <a:moveTo>
                  <a:pt x="594258" y="349599"/>
                </a:moveTo>
                <a:cubicBezTo>
                  <a:pt x="567069" y="250566"/>
                  <a:pt x="539881" y="151534"/>
                  <a:pt x="477736" y="93280"/>
                </a:cubicBezTo>
                <a:cubicBezTo>
                  <a:pt x="415591" y="35026"/>
                  <a:pt x="301013" y="-1869"/>
                  <a:pt x="221390" y="73"/>
                </a:cubicBezTo>
                <a:cubicBezTo>
                  <a:pt x="141767" y="2015"/>
                  <a:pt x="0" y="104931"/>
                  <a:pt x="0" y="104931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360961" y="2837313"/>
            <a:ext cx="57116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Q4. A wheel with a diameter of 1.0 m, rolls along the ground without slipping at 50 rpm. What is its speed?</a:t>
            </a:r>
            <a:endParaRPr lang="en-US" sz="2800" i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615221" y="4495708"/>
            <a:ext cx="3508369" cy="767922"/>
            <a:chOff x="2773630" y="4205772"/>
            <a:chExt cx="3508369" cy="767922"/>
          </a:xfrm>
        </p:grpSpPr>
        <p:sp>
          <p:nvSpPr>
            <p:cNvPr id="33" name="TextBox 32"/>
            <p:cNvSpPr txBox="1"/>
            <p:nvPr/>
          </p:nvSpPr>
          <p:spPr>
            <a:xfrm>
              <a:off x="4589219" y="4205772"/>
              <a:ext cx="16367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50 revolutions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829934" y="44137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82663" y="4604362"/>
              <a:ext cx="1036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1 minute</a:t>
              </a:r>
              <a:endParaRPr lang="en-US" dirty="0">
                <a:latin typeface="Chalkboard"/>
                <a:cs typeface="Chalkboard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4247677" y="4598459"/>
              <a:ext cx="203432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773630" y="4275293"/>
              <a:ext cx="12199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Rotational</a:t>
              </a:r>
            </a:p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speed</a:t>
              </a:r>
              <a:endParaRPr lang="en-US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70686" y="2133891"/>
            <a:ext cx="5223113" cy="401381"/>
            <a:chOff x="3840598" y="1754908"/>
            <a:chExt cx="5223113" cy="401381"/>
          </a:xfrm>
        </p:grpSpPr>
        <p:sp>
          <p:nvSpPr>
            <p:cNvPr id="25" name="TextBox 24"/>
            <p:cNvSpPr txBox="1"/>
            <p:nvPr/>
          </p:nvSpPr>
          <p:spPr>
            <a:xfrm>
              <a:off x="5002058" y="1786957"/>
              <a:ext cx="19045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4F81BD"/>
                  </a:solidFill>
                  <a:latin typeface="Chalkboard"/>
                  <a:cs typeface="Chalkboard"/>
                </a:rPr>
                <a:t>Rotational speed</a:t>
              </a:r>
              <a:endParaRPr lang="en-US" dirty="0">
                <a:solidFill>
                  <a:srgbClr val="4F81BD"/>
                </a:solidFill>
                <a:latin typeface="Chalkboard"/>
                <a:cs typeface="Chalkboard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642809" y="176339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72706" y="1780011"/>
              <a:ext cx="18910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(0.5) x Diameter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40598" y="1754908"/>
              <a:ext cx="780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speed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59490" y="1786957"/>
              <a:ext cx="3132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halkboard"/>
                  <a:cs typeface="Chalkboard"/>
                </a:rPr>
                <a:t>x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346897" y="744001"/>
            <a:ext cx="780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</a:rPr>
              <a:t>speed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567900" y="2548558"/>
            <a:ext cx="155555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9610" y="2190982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</a:rPr>
              <a:t>Speed of </a:t>
            </a:r>
          </a:p>
          <a:p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</a:rPr>
              <a:t>Center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190430" y="1690581"/>
            <a:ext cx="1904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halkboard"/>
                <a:cs typeface="Chalkboard"/>
              </a:rPr>
              <a:t>Rotational speed</a:t>
            </a:r>
            <a:endParaRPr lang="en-US" dirty="0">
              <a:solidFill>
                <a:schemeClr val="accent1"/>
              </a:solidFill>
              <a:latin typeface="Chalkboard"/>
              <a:cs typeface="Chalkboard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3761069" y="2066319"/>
            <a:ext cx="5211061" cy="5582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53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/>
          <p:cNvCxnSpPr/>
          <p:nvPr/>
        </p:nvCxnSpPr>
        <p:spPr>
          <a:xfrm>
            <a:off x="1071995" y="3856440"/>
            <a:ext cx="22605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109472" y="302319"/>
            <a:ext cx="47500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Rolling without Slipping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Picture 1" descr="carlitos_BikeWhe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05" y="1293248"/>
            <a:ext cx="2586496" cy="25864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34420" y="948650"/>
            <a:ext cx="6062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speed along the wheel’s rim is equal to the speed of the wheel’s center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2959638" y="1678319"/>
            <a:ext cx="174782" cy="1747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227331" y="850514"/>
            <a:ext cx="767264" cy="8537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1930202" y="2047651"/>
            <a:ext cx="594258" cy="349599"/>
          </a:xfrm>
          <a:custGeom>
            <a:avLst/>
            <a:gdLst>
              <a:gd name="connsiteX0" fmla="*/ 594258 w 594258"/>
              <a:gd name="connsiteY0" fmla="*/ 349599 h 349599"/>
              <a:gd name="connsiteX1" fmla="*/ 477736 w 594258"/>
              <a:gd name="connsiteY1" fmla="*/ 93280 h 349599"/>
              <a:gd name="connsiteX2" fmla="*/ 221390 w 594258"/>
              <a:gd name="connsiteY2" fmla="*/ 73 h 349599"/>
              <a:gd name="connsiteX3" fmla="*/ 0 w 594258"/>
              <a:gd name="connsiteY3" fmla="*/ 104931 h 34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4258" h="349599">
                <a:moveTo>
                  <a:pt x="594258" y="349599"/>
                </a:moveTo>
                <a:cubicBezTo>
                  <a:pt x="567069" y="250566"/>
                  <a:pt x="539881" y="151534"/>
                  <a:pt x="477736" y="93280"/>
                </a:cubicBezTo>
                <a:cubicBezTo>
                  <a:pt x="415591" y="35026"/>
                  <a:pt x="301013" y="-1869"/>
                  <a:pt x="221390" y="73"/>
                </a:cubicBezTo>
                <a:cubicBezTo>
                  <a:pt x="141767" y="2015"/>
                  <a:pt x="0" y="104931"/>
                  <a:pt x="0" y="104931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360961" y="2837313"/>
            <a:ext cx="57116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Q4. A wheel with a diameter of 1.0 m, rolls along the ground without slipping at 50 rpm. What is its speed?</a:t>
            </a:r>
            <a:endParaRPr lang="en-US" sz="2800" i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615221" y="4495708"/>
            <a:ext cx="3508369" cy="767922"/>
            <a:chOff x="2773630" y="4205772"/>
            <a:chExt cx="3508369" cy="767922"/>
          </a:xfrm>
        </p:grpSpPr>
        <p:sp>
          <p:nvSpPr>
            <p:cNvPr id="33" name="TextBox 32"/>
            <p:cNvSpPr txBox="1"/>
            <p:nvPr/>
          </p:nvSpPr>
          <p:spPr>
            <a:xfrm>
              <a:off x="4589219" y="4205772"/>
              <a:ext cx="16367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50 revolutions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829934" y="44137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82663" y="4604362"/>
              <a:ext cx="1036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1 minute</a:t>
              </a:r>
              <a:endParaRPr lang="en-US" dirty="0">
                <a:latin typeface="Chalkboard"/>
                <a:cs typeface="Chalkboard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4247677" y="4598459"/>
              <a:ext cx="203432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773630" y="4275293"/>
              <a:ext cx="12199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Rotational</a:t>
              </a:r>
            </a:p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speed</a:t>
              </a:r>
              <a:endParaRPr lang="en-US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407425" y="4443638"/>
            <a:ext cx="2452065" cy="767922"/>
            <a:chOff x="3829934" y="4205772"/>
            <a:chExt cx="2452065" cy="767922"/>
          </a:xfrm>
        </p:grpSpPr>
        <p:sp>
          <p:nvSpPr>
            <p:cNvPr id="41" name="TextBox 40"/>
            <p:cNvSpPr txBox="1"/>
            <p:nvPr/>
          </p:nvSpPr>
          <p:spPr>
            <a:xfrm>
              <a:off x="4589219" y="4205772"/>
              <a:ext cx="14364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50 (2π) Rad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829934" y="44137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82663" y="4604362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60 sec</a:t>
              </a:r>
              <a:endParaRPr lang="en-US" dirty="0">
                <a:latin typeface="Chalkboard"/>
                <a:cs typeface="Chalkboard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4247677" y="4598459"/>
              <a:ext cx="203432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6940581" y="4651659"/>
            <a:ext cx="1761269" cy="375235"/>
            <a:chOff x="3829934" y="4413793"/>
            <a:chExt cx="1320698" cy="375235"/>
          </a:xfrm>
        </p:grpSpPr>
        <p:sp>
          <p:nvSpPr>
            <p:cNvPr id="51" name="TextBox 50"/>
            <p:cNvSpPr txBox="1"/>
            <p:nvPr/>
          </p:nvSpPr>
          <p:spPr>
            <a:xfrm>
              <a:off x="3829934" y="44137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194785" y="4419696"/>
              <a:ext cx="955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5.23 rad/s</a:t>
              </a:r>
              <a:endParaRPr lang="en-US" dirty="0">
                <a:latin typeface="Chalkboard"/>
                <a:cs typeface="Chalkboard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70686" y="2133891"/>
            <a:ext cx="5223113" cy="401381"/>
            <a:chOff x="3840598" y="1754908"/>
            <a:chExt cx="5223113" cy="401381"/>
          </a:xfrm>
        </p:grpSpPr>
        <p:sp>
          <p:nvSpPr>
            <p:cNvPr id="25" name="TextBox 24"/>
            <p:cNvSpPr txBox="1"/>
            <p:nvPr/>
          </p:nvSpPr>
          <p:spPr>
            <a:xfrm>
              <a:off x="5002058" y="1786957"/>
              <a:ext cx="19045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4F81BD"/>
                  </a:solidFill>
                  <a:latin typeface="Chalkboard"/>
                  <a:cs typeface="Chalkboard"/>
                </a:rPr>
                <a:t>Rotational speed</a:t>
              </a:r>
              <a:endParaRPr lang="en-US" dirty="0">
                <a:solidFill>
                  <a:srgbClr val="4F81BD"/>
                </a:solidFill>
                <a:latin typeface="Chalkboard"/>
                <a:cs typeface="Chalkboard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642809" y="176339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72706" y="1780011"/>
              <a:ext cx="18910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(0.5) x Diameter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40598" y="1754908"/>
              <a:ext cx="780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speed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59490" y="1786957"/>
              <a:ext cx="3132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halkboard"/>
                  <a:cs typeface="Chalkboard"/>
                </a:rPr>
                <a:t>x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346897" y="744001"/>
            <a:ext cx="780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</a:rPr>
              <a:t>speed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567900" y="2548558"/>
            <a:ext cx="155555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9610" y="2190982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</a:rPr>
              <a:t>Speed of </a:t>
            </a:r>
          </a:p>
          <a:p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</a:rPr>
              <a:t>Center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190430" y="1690581"/>
            <a:ext cx="1904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halkboard"/>
                <a:cs typeface="Chalkboard"/>
              </a:rPr>
              <a:t>Rotational speed</a:t>
            </a:r>
            <a:endParaRPr lang="en-US" dirty="0">
              <a:solidFill>
                <a:schemeClr val="accent1"/>
              </a:solidFill>
              <a:latin typeface="Chalkboard"/>
              <a:cs typeface="Chalkboard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3761069" y="2066319"/>
            <a:ext cx="5211061" cy="5582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61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/>
          <p:cNvCxnSpPr/>
          <p:nvPr/>
        </p:nvCxnSpPr>
        <p:spPr>
          <a:xfrm>
            <a:off x="1071995" y="3856440"/>
            <a:ext cx="22605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109472" y="302319"/>
            <a:ext cx="47500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Rolling without Slipping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Picture 1" descr="carlitos_BikeWhe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05" y="1293248"/>
            <a:ext cx="2586496" cy="25864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34420" y="948650"/>
            <a:ext cx="6062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speed along the wheel’s rim is equal to the speed of the wheel’s center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2959638" y="1678319"/>
            <a:ext cx="174782" cy="1747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227331" y="850514"/>
            <a:ext cx="767264" cy="8537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1930202" y="2047651"/>
            <a:ext cx="594258" cy="349599"/>
          </a:xfrm>
          <a:custGeom>
            <a:avLst/>
            <a:gdLst>
              <a:gd name="connsiteX0" fmla="*/ 594258 w 594258"/>
              <a:gd name="connsiteY0" fmla="*/ 349599 h 349599"/>
              <a:gd name="connsiteX1" fmla="*/ 477736 w 594258"/>
              <a:gd name="connsiteY1" fmla="*/ 93280 h 349599"/>
              <a:gd name="connsiteX2" fmla="*/ 221390 w 594258"/>
              <a:gd name="connsiteY2" fmla="*/ 73 h 349599"/>
              <a:gd name="connsiteX3" fmla="*/ 0 w 594258"/>
              <a:gd name="connsiteY3" fmla="*/ 104931 h 34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4258" h="349599">
                <a:moveTo>
                  <a:pt x="594258" y="349599"/>
                </a:moveTo>
                <a:cubicBezTo>
                  <a:pt x="567069" y="250566"/>
                  <a:pt x="539881" y="151534"/>
                  <a:pt x="477736" y="93280"/>
                </a:cubicBezTo>
                <a:cubicBezTo>
                  <a:pt x="415591" y="35026"/>
                  <a:pt x="301013" y="-1869"/>
                  <a:pt x="221390" y="73"/>
                </a:cubicBezTo>
                <a:cubicBezTo>
                  <a:pt x="141767" y="2015"/>
                  <a:pt x="0" y="104931"/>
                  <a:pt x="0" y="104931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360961" y="2837313"/>
            <a:ext cx="57116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Q4. A wheel with a diameter of 1.0 m, rolls along the ground without slipping at 50 rpm. What is its speed?</a:t>
            </a:r>
            <a:endParaRPr lang="en-US" sz="2800" i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615221" y="4495708"/>
            <a:ext cx="3508369" cy="767922"/>
            <a:chOff x="2773630" y="4205772"/>
            <a:chExt cx="3508369" cy="767922"/>
          </a:xfrm>
        </p:grpSpPr>
        <p:sp>
          <p:nvSpPr>
            <p:cNvPr id="33" name="TextBox 32"/>
            <p:cNvSpPr txBox="1"/>
            <p:nvPr/>
          </p:nvSpPr>
          <p:spPr>
            <a:xfrm>
              <a:off x="4589219" y="4205772"/>
              <a:ext cx="16367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50 revolutions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829934" y="44137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82663" y="4604362"/>
              <a:ext cx="1036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1 minute</a:t>
              </a:r>
              <a:endParaRPr lang="en-US" dirty="0">
                <a:latin typeface="Chalkboard"/>
                <a:cs typeface="Chalkboard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4247677" y="4598459"/>
              <a:ext cx="203432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773630" y="4275293"/>
              <a:ext cx="12199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Rotational</a:t>
              </a:r>
            </a:p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speed</a:t>
              </a:r>
              <a:endParaRPr lang="en-US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407425" y="4443638"/>
            <a:ext cx="2452065" cy="767922"/>
            <a:chOff x="3829934" y="4205772"/>
            <a:chExt cx="2452065" cy="767922"/>
          </a:xfrm>
        </p:grpSpPr>
        <p:sp>
          <p:nvSpPr>
            <p:cNvPr id="41" name="TextBox 40"/>
            <p:cNvSpPr txBox="1"/>
            <p:nvPr/>
          </p:nvSpPr>
          <p:spPr>
            <a:xfrm>
              <a:off x="4589219" y="4205772"/>
              <a:ext cx="14364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50 (2π) Rad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829934" y="44137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82663" y="4604362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60 sec</a:t>
              </a:r>
              <a:endParaRPr lang="en-US" dirty="0">
                <a:latin typeface="Chalkboard"/>
                <a:cs typeface="Chalkboard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4247677" y="4598459"/>
              <a:ext cx="203432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6940581" y="4651659"/>
            <a:ext cx="1761269" cy="375235"/>
            <a:chOff x="3829934" y="4413793"/>
            <a:chExt cx="1320698" cy="375235"/>
          </a:xfrm>
        </p:grpSpPr>
        <p:sp>
          <p:nvSpPr>
            <p:cNvPr id="51" name="TextBox 50"/>
            <p:cNvSpPr txBox="1"/>
            <p:nvPr/>
          </p:nvSpPr>
          <p:spPr>
            <a:xfrm>
              <a:off x="3829934" y="44137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194785" y="4419696"/>
              <a:ext cx="955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5.23 rad/s</a:t>
              </a:r>
              <a:endParaRPr lang="en-US" dirty="0">
                <a:latin typeface="Chalkboard"/>
                <a:cs typeface="Chalkboard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70686" y="2133891"/>
            <a:ext cx="5223113" cy="401381"/>
            <a:chOff x="3840598" y="1754908"/>
            <a:chExt cx="5223113" cy="401381"/>
          </a:xfrm>
        </p:grpSpPr>
        <p:sp>
          <p:nvSpPr>
            <p:cNvPr id="25" name="TextBox 24"/>
            <p:cNvSpPr txBox="1"/>
            <p:nvPr/>
          </p:nvSpPr>
          <p:spPr>
            <a:xfrm>
              <a:off x="5002058" y="1786957"/>
              <a:ext cx="19045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4F81BD"/>
                  </a:solidFill>
                  <a:latin typeface="Chalkboard"/>
                  <a:cs typeface="Chalkboard"/>
                </a:rPr>
                <a:t>Rotational speed</a:t>
              </a:r>
              <a:endParaRPr lang="en-US" dirty="0">
                <a:solidFill>
                  <a:srgbClr val="4F81BD"/>
                </a:solidFill>
                <a:latin typeface="Chalkboard"/>
                <a:cs typeface="Chalkboard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642809" y="176339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72706" y="1780011"/>
              <a:ext cx="18910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(0.5) x Diameter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40598" y="1754908"/>
              <a:ext cx="780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speed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59490" y="1786957"/>
              <a:ext cx="3132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halkboard"/>
                  <a:cs typeface="Chalkboard"/>
                </a:rPr>
                <a:t>x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346897" y="744001"/>
            <a:ext cx="780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</a:rPr>
              <a:t>speed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567900" y="2548558"/>
            <a:ext cx="155555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9610" y="2190982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</a:rPr>
              <a:t>Speed of </a:t>
            </a:r>
          </a:p>
          <a:p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</a:rPr>
              <a:t>Center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190430" y="1690581"/>
            <a:ext cx="1904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halkboard"/>
                <a:cs typeface="Chalkboard"/>
              </a:rPr>
              <a:t>Rotational speed</a:t>
            </a:r>
            <a:endParaRPr lang="en-US" dirty="0">
              <a:solidFill>
                <a:schemeClr val="accent1"/>
              </a:solidFill>
              <a:latin typeface="Chalkboard"/>
              <a:cs typeface="Chalkboard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3761069" y="2066319"/>
            <a:ext cx="5211061" cy="5582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652247" y="5711650"/>
            <a:ext cx="4620340" cy="401381"/>
            <a:chOff x="3840598" y="1754908"/>
            <a:chExt cx="4620340" cy="401381"/>
          </a:xfrm>
        </p:grpSpPr>
        <p:sp>
          <p:nvSpPr>
            <p:cNvPr id="59" name="TextBox 58"/>
            <p:cNvSpPr txBox="1"/>
            <p:nvPr/>
          </p:nvSpPr>
          <p:spPr>
            <a:xfrm>
              <a:off x="5002058" y="1786957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4F81BD"/>
                  </a:solidFill>
                  <a:latin typeface="Chalkboard"/>
                  <a:cs typeface="Chalkboard"/>
                </a:rPr>
                <a:t>5.23 rad/s</a:t>
              </a:r>
              <a:endParaRPr lang="en-US" dirty="0">
                <a:solidFill>
                  <a:srgbClr val="4F81BD"/>
                </a:solidFill>
                <a:latin typeface="Chalkboard"/>
                <a:cs typeface="Chalkboard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642809" y="176339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378590" y="1780011"/>
              <a:ext cx="1082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0.5 (1 m)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840598" y="1754908"/>
              <a:ext cx="780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speed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926703" y="1786957"/>
              <a:ext cx="3132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halkboard"/>
                  <a:cs typeface="Chalkboard"/>
                </a:rPr>
                <a:t>x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395907" y="5711650"/>
            <a:ext cx="1607381" cy="375235"/>
            <a:chOff x="3829934" y="4413793"/>
            <a:chExt cx="1205304" cy="375235"/>
          </a:xfrm>
        </p:grpSpPr>
        <p:sp>
          <p:nvSpPr>
            <p:cNvPr id="65" name="TextBox 64"/>
            <p:cNvSpPr txBox="1"/>
            <p:nvPr/>
          </p:nvSpPr>
          <p:spPr>
            <a:xfrm>
              <a:off x="3829934" y="44137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194785" y="4419696"/>
              <a:ext cx="840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2.62 m/s</a:t>
              </a:r>
              <a:endParaRPr lang="en-US" dirty="0">
                <a:latin typeface="Chalkboard"/>
                <a:cs typeface="Chalkboar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3575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070998" y="302319"/>
            <a:ext cx="48269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Rolling Without Slipping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32-Point Star 33"/>
          <p:cNvSpPr/>
          <p:nvPr/>
        </p:nvSpPr>
        <p:spPr>
          <a:xfrm>
            <a:off x="7957873" y="414478"/>
            <a:ext cx="811171" cy="811171"/>
          </a:xfrm>
          <a:prstGeom prst="star3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20 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28688" y="3516241"/>
            <a:ext cx="814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P6. At what rpm do the tires rotate for a car that moves at 35 mph.</a:t>
            </a:r>
            <a:endParaRPr lang="en-US" sz="2400" i="1" dirty="0"/>
          </a:p>
        </p:txBody>
      </p:sp>
      <p:grpSp>
        <p:nvGrpSpPr>
          <p:cNvPr id="21" name="Group 20"/>
          <p:cNvGrpSpPr/>
          <p:nvPr/>
        </p:nvGrpSpPr>
        <p:grpSpPr>
          <a:xfrm>
            <a:off x="1492392" y="1348128"/>
            <a:ext cx="5577042" cy="774189"/>
            <a:chOff x="2773630" y="4185986"/>
            <a:chExt cx="3508369" cy="774189"/>
          </a:xfrm>
        </p:grpSpPr>
        <p:sp>
          <p:nvSpPr>
            <p:cNvPr id="22" name="TextBox 21"/>
            <p:cNvSpPr txBox="1"/>
            <p:nvPr/>
          </p:nvSpPr>
          <p:spPr>
            <a:xfrm>
              <a:off x="3732867" y="4185986"/>
              <a:ext cx="5113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mph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432785" y="44028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86555" y="4590843"/>
              <a:ext cx="16166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Tire diameter in inches</a:t>
              </a:r>
              <a:endParaRPr lang="en-US" dirty="0">
                <a:latin typeface="Chalkboard"/>
                <a:cs typeface="Chalkboard"/>
              </a:endParaRPr>
            </a:p>
          </p:txBody>
        </p:sp>
        <p:cxnSp>
          <p:nvCxnSpPr>
            <p:cNvPr id="27" name="Straight Connector 26"/>
            <p:cNvCxnSpPr>
              <a:stCxn id="25" idx="3"/>
            </p:cNvCxnSpPr>
            <p:nvPr/>
          </p:nvCxnSpPr>
          <p:spPr>
            <a:xfrm>
              <a:off x="3732867" y="4587510"/>
              <a:ext cx="2549132" cy="109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773630" y="4402844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RPM</a:t>
              </a:r>
              <a:endParaRPr lang="en-US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576345" y="1347943"/>
            <a:ext cx="490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x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67241" y="1348128"/>
            <a:ext cx="1280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halkboard"/>
                <a:cs typeface="Chalkboard"/>
              </a:rPr>
              <a:t>g</a:t>
            </a:r>
            <a:r>
              <a:rPr lang="en-US" dirty="0" smtClean="0">
                <a:latin typeface="Chalkboard"/>
                <a:cs typeface="Chalkboard"/>
              </a:rPr>
              <a:t>ear ratio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47469" y="1315677"/>
            <a:ext cx="490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x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09604" y="1315677"/>
            <a:ext cx="1047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336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82208" y="2405430"/>
            <a:ext cx="5175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Gear ratio: 2.41:1</a:t>
            </a:r>
          </a:p>
          <a:p>
            <a:r>
              <a:rPr lang="en-US" dirty="0" smtClean="0">
                <a:latin typeface="Chalkboard"/>
                <a:cs typeface="Chalkboard"/>
              </a:rPr>
              <a:t>Tire Diameter: 26 in </a:t>
            </a:r>
            <a:endParaRPr lang="en-US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57241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179647" y="302319"/>
            <a:ext cx="66096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Circular Motion: Angle and Speed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8084" y="1175547"/>
            <a:ext cx="8148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P1. Convert 200 rev in radians.</a:t>
            </a:r>
            <a:endParaRPr lang="en-US" sz="2400" i="1" dirty="0"/>
          </a:p>
        </p:txBody>
      </p:sp>
      <p:sp>
        <p:nvSpPr>
          <p:cNvPr id="34" name="32-Point Star 33"/>
          <p:cNvSpPr/>
          <p:nvPr/>
        </p:nvSpPr>
        <p:spPr>
          <a:xfrm>
            <a:off x="7957873" y="414478"/>
            <a:ext cx="811171" cy="811171"/>
          </a:xfrm>
          <a:prstGeom prst="star3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20 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6198775" y="1425308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8084" y="5199330"/>
            <a:ext cx="814856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P5. The tires of a car (26 in diameter) rotate at 530 rpm. If the traction is sufficient so that there is no slipping, how fast in mph is the car moving? </a:t>
            </a:r>
            <a:endParaRPr lang="en-US" sz="2400" i="1" dirty="0"/>
          </a:p>
        </p:txBody>
      </p:sp>
      <p:sp>
        <p:nvSpPr>
          <p:cNvPr id="37" name="Rounded Rectangle 36"/>
          <p:cNvSpPr/>
          <p:nvPr/>
        </p:nvSpPr>
        <p:spPr>
          <a:xfrm>
            <a:off x="6060955" y="1406379"/>
            <a:ext cx="2025301" cy="46166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679733" y="6081488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591343" y="6030327"/>
            <a:ext cx="2025301" cy="467098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68084" y="2131858"/>
            <a:ext cx="8148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P2. Convert 7.8 radians in revolutions.</a:t>
            </a:r>
            <a:endParaRPr lang="en-US" sz="24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6198775" y="2381619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060955" y="2362690"/>
            <a:ext cx="2025301" cy="46166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68084" y="3017325"/>
            <a:ext cx="8148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P3. A wheel rotates at 20 rpm. What is that in rad/s?</a:t>
            </a:r>
            <a:endParaRPr lang="en-US" sz="2400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6198775" y="3267086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6060955" y="3248157"/>
            <a:ext cx="2025301" cy="46166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68084" y="3856188"/>
            <a:ext cx="814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P4. A wheel rotates at 45 rad/s? How many revolutions does it make in 2.0 sec?</a:t>
            </a:r>
            <a:endParaRPr lang="en-US" sz="2400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6198775" y="4664352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060955" y="4645423"/>
            <a:ext cx="2025301" cy="46166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4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2-04 at 12.17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650" y="3202078"/>
            <a:ext cx="1956302" cy="295223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955301" y="302319"/>
            <a:ext cx="30583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Torque Review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0484" y="2069349"/>
            <a:ext cx="84099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Q6. Which wrench requires you to apply less force in order to loosen a bolt. A long wrench or a short wrench?</a:t>
            </a:r>
            <a:endParaRPr lang="en-US" sz="28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935109" y="3202078"/>
            <a:ext cx="231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(a)  The long wrench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7737" y="1251176"/>
            <a:ext cx="68401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Torque = (Force ) x (Lever Arm)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5109" y="3781777"/>
            <a:ext cx="2446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(b)  The short wrench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5109" y="4419730"/>
            <a:ext cx="2289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(c) It doesn’t matter</a:t>
            </a:r>
            <a:endParaRPr lang="en-US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268696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9437" y="302319"/>
            <a:ext cx="56700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Power in Rotational Systems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7737" y="1251176"/>
            <a:ext cx="68401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Power = (Torque ) x (Angular Velocity)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88" y="2503515"/>
            <a:ext cx="814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P7. How many watts of power are developed by a mechanic tightening bolts using 50.0 N of torque at a rate of 2.50 rad/s?</a:t>
            </a:r>
            <a:endParaRPr lang="en-US" sz="2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81088" y="4426617"/>
            <a:ext cx="814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P8. What power (in </a:t>
            </a:r>
            <a:r>
              <a:rPr lang="en-US" sz="2400" i="1" dirty="0" err="1" smtClean="0"/>
              <a:t>ft.lb</a:t>
            </a:r>
            <a:r>
              <a:rPr lang="en-US" sz="2400" i="1" dirty="0" smtClean="0"/>
              <a:t>/s) is developed by an electric motor with torque 5.70 </a:t>
            </a:r>
            <a:r>
              <a:rPr lang="en-US" sz="2400" i="1" dirty="0" err="1" smtClean="0"/>
              <a:t>lb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ft</a:t>
            </a:r>
            <a:r>
              <a:rPr lang="en-US" sz="2400" i="1" dirty="0" smtClean="0"/>
              <a:t> and speed of 425 rpm?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747996" y="3748529"/>
            <a:ext cx="5033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 = (50.0 N) (2.50 rad/s) = 125 W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237737" y="6018320"/>
            <a:ext cx="5033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 = (5.70 </a:t>
            </a:r>
            <a:r>
              <a:rPr lang="en-US" sz="2400" dirty="0" err="1" smtClean="0"/>
              <a:t>lb</a:t>
            </a:r>
            <a:r>
              <a:rPr lang="en-US" sz="2400" dirty="0" smtClean="0"/>
              <a:t> </a:t>
            </a:r>
            <a:r>
              <a:rPr lang="en-US" sz="2400" dirty="0" err="1" smtClean="0"/>
              <a:t>ft</a:t>
            </a:r>
            <a:r>
              <a:rPr lang="en-US" sz="2400" smtClean="0"/>
              <a:t>) (44.5) = 254 </a:t>
            </a:r>
            <a:r>
              <a:rPr lang="en-US" sz="2400" dirty="0" smtClean="0"/>
              <a:t>W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237737" y="5411980"/>
            <a:ext cx="6350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425 rpm = 425 * (2π rad)  / 60 (sec)  = 44.5 rad/s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645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748926" y="302319"/>
            <a:ext cx="34710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Rotational Speed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Picture 1" descr="carlitos_BikeWhe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05" y="1293248"/>
            <a:ext cx="2586496" cy="2586496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4338911" y="1098698"/>
            <a:ext cx="3508369" cy="754403"/>
            <a:chOff x="2773630" y="4205772"/>
            <a:chExt cx="3508369" cy="754403"/>
          </a:xfrm>
        </p:grpSpPr>
        <p:sp>
          <p:nvSpPr>
            <p:cNvPr id="15" name="TextBox 14"/>
            <p:cNvSpPr txBox="1"/>
            <p:nvPr/>
          </p:nvSpPr>
          <p:spPr>
            <a:xfrm>
              <a:off x="4291466" y="4205772"/>
              <a:ext cx="1957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halkboard"/>
                  <a:cs typeface="Chalkboard"/>
                </a:rPr>
                <a:t>d</a:t>
              </a:r>
              <a:r>
                <a:rPr lang="en-US" dirty="0" smtClean="0">
                  <a:latin typeface="Chalkboard"/>
                  <a:cs typeface="Chalkboard"/>
                </a:rPr>
                <a:t>istance traveled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29934" y="44137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89707" y="4590843"/>
              <a:ext cx="1420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halkboard"/>
                  <a:cs typeface="Chalkboard"/>
                </a:rPr>
                <a:t>t</a:t>
              </a:r>
              <a:r>
                <a:rPr lang="en-US" dirty="0" smtClean="0">
                  <a:latin typeface="Chalkboard"/>
                  <a:cs typeface="Chalkboard"/>
                </a:rPr>
                <a:t>ime it took</a:t>
              </a:r>
              <a:endParaRPr lang="en-US" dirty="0">
                <a:latin typeface="Chalkboard"/>
                <a:cs typeface="Chalkboard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4247677" y="4598459"/>
              <a:ext cx="203432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773630" y="4402844"/>
              <a:ext cx="7810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speed</a:t>
              </a:r>
              <a:endParaRPr lang="en-US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</p:grpSp>
      <p:sp>
        <p:nvSpPr>
          <p:cNvPr id="4" name="Oval 3"/>
          <p:cNvSpPr/>
          <p:nvPr/>
        </p:nvSpPr>
        <p:spPr>
          <a:xfrm>
            <a:off x="2959638" y="1678319"/>
            <a:ext cx="174782" cy="1747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227331" y="850514"/>
            <a:ext cx="767264" cy="8537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1930202" y="2047651"/>
            <a:ext cx="594258" cy="349599"/>
          </a:xfrm>
          <a:custGeom>
            <a:avLst/>
            <a:gdLst>
              <a:gd name="connsiteX0" fmla="*/ 594258 w 594258"/>
              <a:gd name="connsiteY0" fmla="*/ 349599 h 349599"/>
              <a:gd name="connsiteX1" fmla="*/ 477736 w 594258"/>
              <a:gd name="connsiteY1" fmla="*/ 93280 h 349599"/>
              <a:gd name="connsiteX2" fmla="*/ 221390 w 594258"/>
              <a:gd name="connsiteY2" fmla="*/ 73 h 349599"/>
              <a:gd name="connsiteX3" fmla="*/ 0 w 594258"/>
              <a:gd name="connsiteY3" fmla="*/ 104931 h 34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4258" h="349599">
                <a:moveTo>
                  <a:pt x="594258" y="349599"/>
                </a:moveTo>
                <a:cubicBezTo>
                  <a:pt x="567069" y="250566"/>
                  <a:pt x="539881" y="151534"/>
                  <a:pt x="477736" y="93280"/>
                </a:cubicBezTo>
                <a:cubicBezTo>
                  <a:pt x="415591" y="35026"/>
                  <a:pt x="301013" y="-1869"/>
                  <a:pt x="221390" y="73"/>
                </a:cubicBezTo>
                <a:cubicBezTo>
                  <a:pt x="141767" y="2015"/>
                  <a:pt x="0" y="104931"/>
                  <a:pt x="0" y="104931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09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748926" y="302319"/>
            <a:ext cx="34710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Rotational Speed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Picture 1" descr="carlitos_BikeWhe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05" y="1293248"/>
            <a:ext cx="2586496" cy="25864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752266" y="1886595"/>
            <a:ext cx="3285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Angular Velocity</a:t>
            </a:r>
            <a:endParaRPr lang="en-US" sz="2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4338911" y="1098698"/>
            <a:ext cx="3508369" cy="754403"/>
            <a:chOff x="2773630" y="4205772"/>
            <a:chExt cx="3508369" cy="754403"/>
          </a:xfrm>
        </p:grpSpPr>
        <p:sp>
          <p:nvSpPr>
            <p:cNvPr id="15" name="TextBox 14"/>
            <p:cNvSpPr txBox="1"/>
            <p:nvPr/>
          </p:nvSpPr>
          <p:spPr>
            <a:xfrm>
              <a:off x="4291466" y="4205772"/>
              <a:ext cx="1957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halkboard"/>
                  <a:cs typeface="Chalkboard"/>
                </a:rPr>
                <a:t>d</a:t>
              </a:r>
              <a:r>
                <a:rPr lang="en-US" dirty="0" smtClean="0">
                  <a:latin typeface="Chalkboard"/>
                  <a:cs typeface="Chalkboard"/>
                </a:rPr>
                <a:t>istance traveled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29934" y="44137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89707" y="4590843"/>
              <a:ext cx="1420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halkboard"/>
                  <a:cs typeface="Chalkboard"/>
                </a:rPr>
                <a:t>t</a:t>
              </a:r>
              <a:r>
                <a:rPr lang="en-US" dirty="0" smtClean="0">
                  <a:latin typeface="Chalkboard"/>
                  <a:cs typeface="Chalkboard"/>
                </a:rPr>
                <a:t>ime it took</a:t>
              </a:r>
              <a:endParaRPr lang="en-US" dirty="0">
                <a:latin typeface="Chalkboard"/>
                <a:cs typeface="Chalkboard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4247677" y="4598459"/>
              <a:ext cx="203432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773630" y="4402844"/>
              <a:ext cx="7810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speed</a:t>
              </a:r>
              <a:endParaRPr lang="en-US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447820" y="2530559"/>
            <a:ext cx="3508369" cy="754403"/>
            <a:chOff x="2773630" y="4205772"/>
            <a:chExt cx="3508369" cy="754403"/>
          </a:xfrm>
        </p:grpSpPr>
        <p:sp>
          <p:nvSpPr>
            <p:cNvPr id="25" name="TextBox 24"/>
            <p:cNvSpPr txBox="1"/>
            <p:nvPr/>
          </p:nvSpPr>
          <p:spPr>
            <a:xfrm>
              <a:off x="4589219" y="4205772"/>
              <a:ext cx="1420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halkboard"/>
                  <a:cs typeface="Chalkboard"/>
                </a:rPr>
                <a:t>a</a:t>
              </a:r>
              <a:r>
                <a:rPr lang="en-US" dirty="0" smtClean="0">
                  <a:latin typeface="Chalkboard"/>
                  <a:cs typeface="Chalkboard"/>
                </a:rPr>
                <a:t>ngle swept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29934" y="44137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89707" y="4590843"/>
              <a:ext cx="1420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halkboard"/>
                  <a:cs typeface="Chalkboard"/>
                </a:rPr>
                <a:t>t</a:t>
              </a:r>
              <a:r>
                <a:rPr lang="en-US" dirty="0" smtClean="0">
                  <a:latin typeface="Chalkboard"/>
                  <a:cs typeface="Chalkboard"/>
                </a:rPr>
                <a:t>ime it took</a:t>
              </a:r>
              <a:endParaRPr lang="en-US" dirty="0">
                <a:latin typeface="Chalkboard"/>
                <a:cs typeface="Chalkboard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247677" y="4598459"/>
              <a:ext cx="203432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773630" y="4275293"/>
              <a:ext cx="12199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Rotational</a:t>
              </a:r>
            </a:p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speed</a:t>
              </a:r>
              <a:endParaRPr lang="en-US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</p:grpSp>
      <p:sp>
        <p:nvSpPr>
          <p:cNvPr id="4" name="Oval 3"/>
          <p:cNvSpPr/>
          <p:nvPr/>
        </p:nvSpPr>
        <p:spPr>
          <a:xfrm>
            <a:off x="2959638" y="1678319"/>
            <a:ext cx="174782" cy="1747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227331" y="850514"/>
            <a:ext cx="767264" cy="8537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1930202" y="2047651"/>
            <a:ext cx="594258" cy="349599"/>
          </a:xfrm>
          <a:custGeom>
            <a:avLst/>
            <a:gdLst>
              <a:gd name="connsiteX0" fmla="*/ 594258 w 594258"/>
              <a:gd name="connsiteY0" fmla="*/ 349599 h 349599"/>
              <a:gd name="connsiteX1" fmla="*/ 477736 w 594258"/>
              <a:gd name="connsiteY1" fmla="*/ 93280 h 349599"/>
              <a:gd name="connsiteX2" fmla="*/ 221390 w 594258"/>
              <a:gd name="connsiteY2" fmla="*/ 73 h 349599"/>
              <a:gd name="connsiteX3" fmla="*/ 0 w 594258"/>
              <a:gd name="connsiteY3" fmla="*/ 104931 h 34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4258" h="349599">
                <a:moveTo>
                  <a:pt x="594258" y="349599"/>
                </a:moveTo>
                <a:cubicBezTo>
                  <a:pt x="567069" y="250566"/>
                  <a:pt x="539881" y="151534"/>
                  <a:pt x="477736" y="93280"/>
                </a:cubicBezTo>
                <a:cubicBezTo>
                  <a:pt x="415591" y="35026"/>
                  <a:pt x="301013" y="-1869"/>
                  <a:pt x="221390" y="73"/>
                </a:cubicBezTo>
                <a:cubicBezTo>
                  <a:pt x="141767" y="2015"/>
                  <a:pt x="0" y="104931"/>
                  <a:pt x="0" y="104931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46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748926" y="302319"/>
            <a:ext cx="34710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Rotational Speed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Picture 1" descr="carlitos_BikeWhe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05" y="1293248"/>
            <a:ext cx="2586496" cy="25864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752266" y="1886595"/>
            <a:ext cx="3285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Angular Velocity</a:t>
            </a:r>
            <a:endParaRPr lang="en-US" sz="2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4338911" y="1098698"/>
            <a:ext cx="3508369" cy="754403"/>
            <a:chOff x="2773630" y="4205772"/>
            <a:chExt cx="3508369" cy="754403"/>
          </a:xfrm>
        </p:grpSpPr>
        <p:sp>
          <p:nvSpPr>
            <p:cNvPr id="15" name="TextBox 14"/>
            <p:cNvSpPr txBox="1"/>
            <p:nvPr/>
          </p:nvSpPr>
          <p:spPr>
            <a:xfrm>
              <a:off x="4291466" y="4205772"/>
              <a:ext cx="1957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halkboard"/>
                  <a:cs typeface="Chalkboard"/>
                </a:rPr>
                <a:t>d</a:t>
              </a:r>
              <a:r>
                <a:rPr lang="en-US" dirty="0" smtClean="0">
                  <a:latin typeface="Chalkboard"/>
                  <a:cs typeface="Chalkboard"/>
                </a:rPr>
                <a:t>istance traveled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29934" y="44137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89707" y="4590843"/>
              <a:ext cx="1420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halkboard"/>
                  <a:cs typeface="Chalkboard"/>
                </a:rPr>
                <a:t>t</a:t>
              </a:r>
              <a:r>
                <a:rPr lang="en-US" dirty="0" smtClean="0">
                  <a:latin typeface="Chalkboard"/>
                  <a:cs typeface="Chalkboard"/>
                </a:rPr>
                <a:t>ime it took</a:t>
              </a:r>
              <a:endParaRPr lang="en-US" dirty="0">
                <a:latin typeface="Chalkboard"/>
                <a:cs typeface="Chalkboard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4247677" y="4598459"/>
              <a:ext cx="203432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773630" y="4402844"/>
              <a:ext cx="7810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speed</a:t>
              </a:r>
              <a:endParaRPr lang="en-US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447820" y="2530559"/>
            <a:ext cx="3508369" cy="754403"/>
            <a:chOff x="2773630" y="4205772"/>
            <a:chExt cx="3508369" cy="754403"/>
          </a:xfrm>
        </p:grpSpPr>
        <p:sp>
          <p:nvSpPr>
            <p:cNvPr id="25" name="TextBox 24"/>
            <p:cNvSpPr txBox="1"/>
            <p:nvPr/>
          </p:nvSpPr>
          <p:spPr>
            <a:xfrm>
              <a:off x="4589219" y="4205772"/>
              <a:ext cx="1420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halkboard"/>
                  <a:cs typeface="Chalkboard"/>
                </a:rPr>
                <a:t>a</a:t>
              </a:r>
              <a:r>
                <a:rPr lang="en-US" dirty="0" smtClean="0">
                  <a:latin typeface="Chalkboard"/>
                  <a:cs typeface="Chalkboard"/>
                </a:rPr>
                <a:t>ngle swept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29934" y="44137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89707" y="4590843"/>
              <a:ext cx="1420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halkboard"/>
                  <a:cs typeface="Chalkboard"/>
                </a:rPr>
                <a:t>t</a:t>
              </a:r>
              <a:r>
                <a:rPr lang="en-US" dirty="0" smtClean="0">
                  <a:latin typeface="Chalkboard"/>
                  <a:cs typeface="Chalkboard"/>
                </a:rPr>
                <a:t>ime it took</a:t>
              </a:r>
              <a:endParaRPr lang="en-US" dirty="0">
                <a:latin typeface="Chalkboard"/>
                <a:cs typeface="Chalkboard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247677" y="4598459"/>
              <a:ext cx="203432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773630" y="4275293"/>
              <a:ext cx="12199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Rotational</a:t>
              </a:r>
            </a:p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speed</a:t>
              </a:r>
              <a:endParaRPr lang="en-US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</p:grpSp>
      <p:sp>
        <p:nvSpPr>
          <p:cNvPr id="4" name="Oval 3"/>
          <p:cNvSpPr/>
          <p:nvPr/>
        </p:nvSpPr>
        <p:spPr>
          <a:xfrm>
            <a:off x="2959638" y="1678319"/>
            <a:ext cx="174782" cy="1747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227331" y="850514"/>
            <a:ext cx="767264" cy="8537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1930202" y="2047651"/>
            <a:ext cx="594258" cy="349599"/>
          </a:xfrm>
          <a:custGeom>
            <a:avLst/>
            <a:gdLst>
              <a:gd name="connsiteX0" fmla="*/ 594258 w 594258"/>
              <a:gd name="connsiteY0" fmla="*/ 349599 h 349599"/>
              <a:gd name="connsiteX1" fmla="*/ 477736 w 594258"/>
              <a:gd name="connsiteY1" fmla="*/ 93280 h 349599"/>
              <a:gd name="connsiteX2" fmla="*/ 221390 w 594258"/>
              <a:gd name="connsiteY2" fmla="*/ 73 h 349599"/>
              <a:gd name="connsiteX3" fmla="*/ 0 w 594258"/>
              <a:gd name="connsiteY3" fmla="*/ 104931 h 34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4258" h="349599">
                <a:moveTo>
                  <a:pt x="594258" y="349599"/>
                </a:moveTo>
                <a:cubicBezTo>
                  <a:pt x="567069" y="250566"/>
                  <a:pt x="539881" y="151534"/>
                  <a:pt x="477736" y="93280"/>
                </a:cubicBezTo>
                <a:cubicBezTo>
                  <a:pt x="415591" y="35026"/>
                  <a:pt x="301013" y="-1869"/>
                  <a:pt x="221390" y="73"/>
                </a:cubicBezTo>
                <a:cubicBezTo>
                  <a:pt x="141767" y="2015"/>
                  <a:pt x="0" y="104931"/>
                  <a:pt x="0" y="104931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655183" y="3510412"/>
            <a:ext cx="128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</a:rPr>
              <a:t>Angles</a:t>
            </a:r>
            <a:endParaRPr lang="en-US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20304" y="3502203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1 Revolution  = 360</a:t>
            </a:r>
            <a:r>
              <a:rPr lang="en-US" baseline="30000" dirty="0">
                <a:latin typeface="Chalkboard"/>
                <a:cs typeface="Chalkboard"/>
              </a:rPr>
              <a:t>o</a:t>
            </a:r>
            <a:r>
              <a:rPr lang="en-US" dirty="0" smtClean="0">
                <a:latin typeface="Chalkboard"/>
                <a:cs typeface="Chalkboard"/>
              </a:rPr>
              <a:t> = 2π Radians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7900" y="4288546"/>
            <a:ext cx="8264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Q1. How many radians are 8 revolutions? 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135991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748926" y="302319"/>
            <a:ext cx="34710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Rotational Speed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Picture 1" descr="carlitos_BikeWhe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05" y="1293248"/>
            <a:ext cx="2586496" cy="25864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752266" y="1886595"/>
            <a:ext cx="3285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Angular Velocity</a:t>
            </a:r>
            <a:endParaRPr lang="en-US" sz="2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4338911" y="1098698"/>
            <a:ext cx="3508369" cy="754403"/>
            <a:chOff x="2773630" y="4205772"/>
            <a:chExt cx="3508369" cy="754403"/>
          </a:xfrm>
        </p:grpSpPr>
        <p:sp>
          <p:nvSpPr>
            <p:cNvPr id="15" name="TextBox 14"/>
            <p:cNvSpPr txBox="1"/>
            <p:nvPr/>
          </p:nvSpPr>
          <p:spPr>
            <a:xfrm>
              <a:off x="4291466" y="4205772"/>
              <a:ext cx="1957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halkboard"/>
                  <a:cs typeface="Chalkboard"/>
                </a:rPr>
                <a:t>d</a:t>
              </a:r>
              <a:r>
                <a:rPr lang="en-US" dirty="0" smtClean="0">
                  <a:latin typeface="Chalkboard"/>
                  <a:cs typeface="Chalkboard"/>
                </a:rPr>
                <a:t>istance traveled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29934" y="44137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89707" y="4590843"/>
              <a:ext cx="1420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halkboard"/>
                  <a:cs typeface="Chalkboard"/>
                </a:rPr>
                <a:t>t</a:t>
              </a:r>
              <a:r>
                <a:rPr lang="en-US" dirty="0" smtClean="0">
                  <a:latin typeface="Chalkboard"/>
                  <a:cs typeface="Chalkboard"/>
                </a:rPr>
                <a:t>ime it took</a:t>
              </a:r>
              <a:endParaRPr lang="en-US" dirty="0">
                <a:latin typeface="Chalkboard"/>
                <a:cs typeface="Chalkboard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4247677" y="4598459"/>
              <a:ext cx="203432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773630" y="4402844"/>
              <a:ext cx="7810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speed</a:t>
              </a:r>
              <a:endParaRPr lang="en-US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447820" y="2530559"/>
            <a:ext cx="3508369" cy="754403"/>
            <a:chOff x="2773630" y="4205772"/>
            <a:chExt cx="3508369" cy="754403"/>
          </a:xfrm>
        </p:grpSpPr>
        <p:sp>
          <p:nvSpPr>
            <p:cNvPr id="25" name="TextBox 24"/>
            <p:cNvSpPr txBox="1"/>
            <p:nvPr/>
          </p:nvSpPr>
          <p:spPr>
            <a:xfrm>
              <a:off x="4589219" y="4205772"/>
              <a:ext cx="1420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halkboard"/>
                  <a:cs typeface="Chalkboard"/>
                </a:rPr>
                <a:t>a</a:t>
              </a:r>
              <a:r>
                <a:rPr lang="en-US" dirty="0" smtClean="0">
                  <a:latin typeface="Chalkboard"/>
                  <a:cs typeface="Chalkboard"/>
                </a:rPr>
                <a:t>ngle swept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29934" y="44137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89707" y="4590843"/>
              <a:ext cx="1420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halkboard"/>
                  <a:cs typeface="Chalkboard"/>
                </a:rPr>
                <a:t>t</a:t>
              </a:r>
              <a:r>
                <a:rPr lang="en-US" dirty="0" smtClean="0">
                  <a:latin typeface="Chalkboard"/>
                  <a:cs typeface="Chalkboard"/>
                </a:rPr>
                <a:t>ime it took</a:t>
              </a:r>
              <a:endParaRPr lang="en-US" dirty="0">
                <a:latin typeface="Chalkboard"/>
                <a:cs typeface="Chalkboard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247677" y="4598459"/>
              <a:ext cx="203432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773630" y="4275293"/>
              <a:ext cx="12199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Rotational</a:t>
              </a:r>
            </a:p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speed</a:t>
              </a:r>
              <a:endParaRPr lang="en-US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</p:grpSp>
      <p:sp>
        <p:nvSpPr>
          <p:cNvPr id="4" name="Oval 3"/>
          <p:cNvSpPr/>
          <p:nvPr/>
        </p:nvSpPr>
        <p:spPr>
          <a:xfrm>
            <a:off x="2959638" y="1678319"/>
            <a:ext cx="174782" cy="1747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227331" y="850514"/>
            <a:ext cx="767264" cy="8537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1930202" y="2047651"/>
            <a:ext cx="594258" cy="349599"/>
          </a:xfrm>
          <a:custGeom>
            <a:avLst/>
            <a:gdLst>
              <a:gd name="connsiteX0" fmla="*/ 594258 w 594258"/>
              <a:gd name="connsiteY0" fmla="*/ 349599 h 349599"/>
              <a:gd name="connsiteX1" fmla="*/ 477736 w 594258"/>
              <a:gd name="connsiteY1" fmla="*/ 93280 h 349599"/>
              <a:gd name="connsiteX2" fmla="*/ 221390 w 594258"/>
              <a:gd name="connsiteY2" fmla="*/ 73 h 349599"/>
              <a:gd name="connsiteX3" fmla="*/ 0 w 594258"/>
              <a:gd name="connsiteY3" fmla="*/ 104931 h 34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4258" h="349599">
                <a:moveTo>
                  <a:pt x="594258" y="349599"/>
                </a:moveTo>
                <a:cubicBezTo>
                  <a:pt x="567069" y="250566"/>
                  <a:pt x="539881" y="151534"/>
                  <a:pt x="477736" y="93280"/>
                </a:cubicBezTo>
                <a:cubicBezTo>
                  <a:pt x="415591" y="35026"/>
                  <a:pt x="301013" y="-1869"/>
                  <a:pt x="221390" y="73"/>
                </a:cubicBezTo>
                <a:cubicBezTo>
                  <a:pt x="141767" y="2015"/>
                  <a:pt x="0" y="104931"/>
                  <a:pt x="0" y="104931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655183" y="3510412"/>
            <a:ext cx="128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</a:rPr>
              <a:t>Angles</a:t>
            </a:r>
            <a:endParaRPr lang="en-US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20304" y="3502203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1 Revolution  = 360</a:t>
            </a:r>
            <a:r>
              <a:rPr lang="en-US" baseline="30000" dirty="0">
                <a:latin typeface="Chalkboard"/>
                <a:cs typeface="Chalkboard"/>
              </a:rPr>
              <a:t>o</a:t>
            </a:r>
            <a:r>
              <a:rPr lang="en-US" dirty="0" smtClean="0">
                <a:latin typeface="Chalkboard"/>
                <a:cs typeface="Chalkboard"/>
              </a:rPr>
              <a:t> = 2π Radians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7900" y="4288546"/>
            <a:ext cx="8264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Q1. How many radians are 8 revolutions? </a:t>
            </a:r>
            <a:endParaRPr lang="en-US" sz="2800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916647" y="5152319"/>
            <a:ext cx="169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</a:rPr>
              <a:t>Angle in Rad</a:t>
            </a:r>
            <a:endParaRPr lang="en-US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16450" y="5152319"/>
            <a:ext cx="545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(8 Revolutions ) x (2π Radians) </a:t>
            </a:r>
            <a:r>
              <a:rPr lang="en-US" dirty="0">
                <a:latin typeface="Chalkboard"/>
                <a:cs typeface="Chalkboard"/>
              </a:rPr>
              <a:t>=  </a:t>
            </a:r>
            <a:r>
              <a:rPr lang="en-US" dirty="0" smtClean="0">
                <a:latin typeface="Chalkboard"/>
                <a:cs typeface="Chalkboard"/>
              </a:rPr>
              <a:t>16π = 50.26 Rad </a:t>
            </a:r>
            <a:endParaRPr lang="en-US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531019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748926" y="302319"/>
            <a:ext cx="34710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Rotational Speed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Picture 1" descr="carlitos_BikeWhe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05" y="1293248"/>
            <a:ext cx="2586496" cy="25864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716554" y="1181043"/>
            <a:ext cx="3285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Angular Velocity</a:t>
            </a:r>
            <a:endParaRPr lang="en-US" sz="28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4447820" y="1670449"/>
            <a:ext cx="3508369" cy="754403"/>
            <a:chOff x="2773630" y="4205772"/>
            <a:chExt cx="3508369" cy="754403"/>
          </a:xfrm>
        </p:grpSpPr>
        <p:sp>
          <p:nvSpPr>
            <p:cNvPr id="25" name="TextBox 24"/>
            <p:cNvSpPr txBox="1"/>
            <p:nvPr/>
          </p:nvSpPr>
          <p:spPr>
            <a:xfrm>
              <a:off x="4589219" y="4205772"/>
              <a:ext cx="1420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halkboard"/>
                  <a:cs typeface="Chalkboard"/>
                </a:rPr>
                <a:t>a</a:t>
              </a:r>
              <a:r>
                <a:rPr lang="en-US" dirty="0" smtClean="0">
                  <a:latin typeface="Chalkboard"/>
                  <a:cs typeface="Chalkboard"/>
                </a:rPr>
                <a:t>ngle swept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29934" y="44137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89707" y="4590843"/>
              <a:ext cx="1420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halkboard"/>
                  <a:cs typeface="Chalkboard"/>
                </a:rPr>
                <a:t>t</a:t>
              </a:r>
              <a:r>
                <a:rPr lang="en-US" dirty="0" smtClean="0">
                  <a:latin typeface="Chalkboard"/>
                  <a:cs typeface="Chalkboard"/>
                </a:rPr>
                <a:t>ime it took</a:t>
              </a:r>
              <a:endParaRPr lang="en-US" dirty="0">
                <a:latin typeface="Chalkboard"/>
                <a:cs typeface="Chalkboard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247677" y="4598459"/>
              <a:ext cx="203432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773630" y="4275293"/>
              <a:ext cx="12199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Rotational</a:t>
              </a:r>
            </a:p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speed</a:t>
              </a:r>
              <a:endParaRPr lang="en-US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</p:grpSp>
      <p:sp>
        <p:nvSpPr>
          <p:cNvPr id="4" name="Oval 3"/>
          <p:cNvSpPr/>
          <p:nvPr/>
        </p:nvSpPr>
        <p:spPr>
          <a:xfrm>
            <a:off x="2959638" y="1678319"/>
            <a:ext cx="174782" cy="1747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227331" y="850514"/>
            <a:ext cx="767264" cy="8537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1930202" y="2047651"/>
            <a:ext cx="594258" cy="349599"/>
          </a:xfrm>
          <a:custGeom>
            <a:avLst/>
            <a:gdLst>
              <a:gd name="connsiteX0" fmla="*/ 594258 w 594258"/>
              <a:gd name="connsiteY0" fmla="*/ 349599 h 349599"/>
              <a:gd name="connsiteX1" fmla="*/ 477736 w 594258"/>
              <a:gd name="connsiteY1" fmla="*/ 93280 h 349599"/>
              <a:gd name="connsiteX2" fmla="*/ 221390 w 594258"/>
              <a:gd name="connsiteY2" fmla="*/ 73 h 349599"/>
              <a:gd name="connsiteX3" fmla="*/ 0 w 594258"/>
              <a:gd name="connsiteY3" fmla="*/ 104931 h 34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4258" h="349599">
                <a:moveTo>
                  <a:pt x="594258" y="349599"/>
                </a:moveTo>
                <a:cubicBezTo>
                  <a:pt x="567069" y="250566"/>
                  <a:pt x="539881" y="151534"/>
                  <a:pt x="477736" y="93280"/>
                </a:cubicBezTo>
                <a:cubicBezTo>
                  <a:pt x="415591" y="35026"/>
                  <a:pt x="301013" y="-1869"/>
                  <a:pt x="221390" y="73"/>
                </a:cubicBezTo>
                <a:cubicBezTo>
                  <a:pt x="141767" y="2015"/>
                  <a:pt x="0" y="104931"/>
                  <a:pt x="0" y="104931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572064" y="2595182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1 Revolution  = 360</a:t>
            </a:r>
            <a:r>
              <a:rPr lang="en-US" baseline="30000" dirty="0">
                <a:latin typeface="Chalkboard"/>
                <a:cs typeface="Chalkboard"/>
              </a:rPr>
              <a:t>o</a:t>
            </a:r>
            <a:r>
              <a:rPr lang="en-US" dirty="0" smtClean="0">
                <a:latin typeface="Chalkboard"/>
                <a:cs typeface="Chalkboard"/>
              </a:rPr>
              <a:t> = 2π Radians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7900" y="4288546"/>
            <a:ext cx="8264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Q2. A wheel rotates at 50 rpm. What is that in rad/s? </a:t>
            </a:r>
            <a:endParaRPr lang="en-US" sz="2800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3196313" y="3933299"/>
            <a:ext cx="545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(8 Revolutions ) x (2π Radians) </a:t>
            </a:r>
            <a:r>
              <a:rPr lang="en-US" dirty="0">
                <a:latin typeface="Chalkboard"/>
                <a:cs typeface="Chalkboard"/>
              </a:rPr>
              <a:t>=  </a:t>
            </a:r>
            <a:r>
              <a:rPr lang="en-US" dirty="0" smtClean="0">
                <a:latin typeface="Chalkboard"/>
                <a:cs typeface="Chalkboard"/>
              </a:rPr>
              <a:t>16π = 50.26 Rad 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27778" y="2964514"/>
            <a:ext cx="50712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Q1. How many radians are 8 revolutions? </a:t>
            </a:r>
            <a:endParaRPr lang="en-US" sz="2800" i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850605" y="5003539"/>
            <a:ext cx="3508369" cy="767922"/>
            <a:chOff x="2773630" y="4205772"/>
            <a:chExt cx="3508369" cy="767922"/>
          </a:xfrm>
        </p:grpSpPr>
        <p:sp>
          <p:nvSpPr>
            <p:cNvPr id="33" name="TextBox 32"/>
            <p:cNvSpPr txBox="1"/>
            <p:nvPr/>
          </p:nvSpPr>
          <p:spPr>
            <a:xfrm>
              <a:off x="4589219" y="4205772"/>
              <a:ext cx="16367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50 revolutions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829934" y="44137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82663" y="4604362"/>
              <a:ext cx="1036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1 minute</a:t>
              </a:r>
              <a:endParaRPr lang="en-US" dirty="0">
                <a:latin typeface="Chalkboard"/>
                <a:cs typeface="Chalkboard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4247677" y="4598459"/>
              <a:ext cx="203432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773630" y="4275293"/>
              <a:ext cx="12199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Rotational</a:t>
              </a:r>
            </a:p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speed</a:t>
              </a:r>
              <a:endParaRPr lang="en-US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6125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748926" y="302319"/>
            <a:ext cx="34710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Rotational Speed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Picture 1" descr="carlitos_BikeWhe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05" y="1293248"/>
            <a:ext cx="2586496" cy="25864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716554" y="1181043"/>
            <a:ext cx="3285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Angular Velocity</a:t>
            </a:r>
            <a:endParaRPr lang="en-US" sz="28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4447820" y="1670449"/>
            <a:ext cx="3508369" cy="754403"/>
            <a:chOff x="2773630" y="4205772"/>
            <a:chExt cx="3508369" cy="754403"/>
          </a:xfrm>
        </p:grpSpPr>
        <p:sp>
          <p:nvSpPr>
            <p:cNvPr id="25" name="TextBox 24"/>
            <p:cNvSpPr txBox="1"/>
            <p:nvPr/>
          </p:nvSpPr>
          <p:spPr>
            <a:xfrm>
              <a:off x="4589219" y="4205772"/>
              <a:ext cx="1420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halkboard"/>
                  <a:cs typeface="Chalkboard"/>
                </a:rPr>
                <a:t>a</a:t>
              </a:r>
              <a:r>
                <a:rPr lang="en-US" dirty="0" smtClean="0">
                  <a:latin typeface="Chalkboard"/>
                  <a:cs typeface="Chalkboard"/>
                </a:rPr>
                <a:t>ngle swept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29934" y="44137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89707" y="4590843"/>
              <a:ext cx="1420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halkboard"/>
                  <a:cs typeface="Chalkboard"/>
                </a:rPr>
                <a:t>t</a:t>
              </a:r>
              <a:r>
                <a:rPr lang="en-US" dirty="0" smtClean="0">
                  <a:latin typeface="Chalkboard"/>
                  <a:cs typeface="Chalkboard"/>
                </a:rPr>
                <a:t>ime it took</a:t>
              </a:r>
              <a:endParaRPr lang="en-US" dirty="0">
                <a:latin typeface="Chalkboard"/>
                <a:cs typeface="Chalkboard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247677" y="4598459"/>
              <a:ext cx="203432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773630" y="4275293"/>
              <a:ext cx="12199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Rotational</a:t>
              </a:r>
            </a:p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speed</a:t>
              </a:r>
              <a:endParaRPr lang="en-US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</p:grpSp>
      <p:sp>
        <p:nvSpPr>
          <p:cNvPr id="4" name="Oval 3"/>
          <p:cNvSpPr/>
          <p:nvPr/>
        </p:nvSpPr>
        <p:spPr>
          <a:xfrm>
            <a:off x="2959638" y="1678319"/>
            <a:ext cx="174782" cy="1747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227331" y="850514"/>
            <a:ext cx="767264" cy="8537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1930202" y="2047651"/>
            <a:ext cx="594258" cy="349599"/>
          </a:xfrm>
          <a:custGeom>
            <a:avLst/>
            <a:gdLst>
              <a:gd name="connsiteX0" fmla="*/ 594258 w 594258"/>
              <a:gd name="connsiteY0" fmla="*/ 349599 h 349599"/>
              <a:gd name="connsiteX1" fmla="*/ 477736 w 594258"/>
              <a:gd name="connsiteY1" fmla="*/ 93280 h 349599"/>
              <a:gd name="connsiteX2" fmla="*/ 221390 w 594258"/>
              <a:gd name="connsiteY2" fmla="*/ 73 h 349599"/>
              <a:gd name="connsiteX3" fmla="*/ 0 w 594258"/>
              <a:gd name="connsiteY3" fmla="*/ 104931 h 34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4258" h="349599">
                <a:moveTo>
                  <a:pt x="594258" y="349599"/>
                </a:moveTo>
                <a:cubicBezTo>
                  <a:pt x="567069" y="250566"/>
                  <a:pt x="539881" y="151534"/>
                  <a:pt x="477736" y="93280"/>
                </a:cubicBezTo>
                <a:cubicBezTo>
                  <a:pt x="415591" y="35026"/>
                  <a:pt x="301013" y="-1869"/>
                  <a:pt x="221390" y="73"/>
                </a:cubicBezTo>
                <a:cubicBezTo>
                  <a:pt x="141767" y="2015"/>
                  <a:pt x="0" y="104931"/>
                  <a:pt x="0" y="104931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572064" y="2595182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1 Revolution  = 360</a:t>
            </a:r>
            <a:r>
              <a:rPr lang="en-US" baseline="30000" dirty="0">
                <a:latin typeface="Chalkboard"/>
                <a:cs typeface="Chalkboard"/>
              </a:rPr>
              <a:t>o</a:t>
            </a:r>
            <a:r>
              <a:rPr lang="en-US" dirty="0" smtClean="0">
                <a:latin typeface="Chalkboard"/>
                <a:cs typeface="Chalkboard"/>
              </a:rPr>
              <a:t> = 2π Radians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7900" y="4288546"/>
            <a:ext cx="8264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Q2. A wheel rotates at 50 rpm. What is that in rad/s? </a:t>
            </a:r>
            <a:endParaRPr lang="en-US" sz="2800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3196313" y="3933299"/>
            <a:ext cx="545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(8 Revolutions ) x (2π Radians) </a:t>
            </a:r>
            <a:r>
              <a:rPr lang="en-US" dirty="0">
                <a:latin typeface="Chalkboard"/>
                <a:cs typeface="Chalkboard"/>
              </a:rPr>
              <a:t>=  </a:t>
            </a:r>
            <a:r>
              <a:rPr lang="en-US" dirty="0" smtClean="0">
                <a:latin typeface="Chalkboard"/>
                <a:cs typeface="Chalkboard"/>
              </a:rPr>
              <a:t>16π = 50.26 Rad 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27778" y="2964514"/>
            <a:ext cx="50712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Q1. How many radians are 8 revolutions? </a:t>
            </a:r>
            <a:endParaRPr lang="en-US" sz="2800" i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850605" y="5003539"/>
            <a:ext cx="3508369" cy="767922"/>
            <a:chOff x="2773630" y="4205772"/>
            <a:chExt cx="3508369" cy="767922"/>
          </a:xfrm>
        </p:grpSpPr>
        <p:sp>
          <p:nvSpPr>
            <p:cNvPr id="33" name="TextBox 32"/>
            <p:cNvSpPr txBox="1"/>
            <p:nvPr/>
          </p:nvSpPr>
          <p:spPr>
            <a:xfrm>
              <a:off x="4589219" y="4205772"/>
              <a:ext cx="16367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50 revolutions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829934" y="44137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82663" y="4604362"/>
              <a:ext cx="1036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1 minute</a:t>
              </a:r>
              <a:endParaRPr lang="en-US" dirty="0">
                <a:latin typeface="Chalkboard"/>
                <a:cs typeface="Chalkboard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4247677" y="4598459"/>
              <a:ext cx="203432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773630" y="4275293"/>
              <a:ext cx="12199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Rotational</a:t>
              </a:r>
            </a:p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speed</a:t>
              </a:r>
              <a:endParaRPr lang="en-US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642809" y="4951469"/>
            <a:ext cx="2452065" cy="767922"/>
            <a:chOff x="3829934" y="4205772"/>
            <a:chExt cx="2452065" cy="767922"/>
          </a:xfrm>
        </p:grpSpPr>
        <p:sp>
          <p:nvSpPr>
            <p:cNvPr id="41" name="TextBox 40"/>
            <p:cNvSpPr txBox="1"/>
            <p:nvPr/>
          </p:nvSpPr>
          <p:spPr>
            <a:xfrm>
              <a:off x="4589219" y="4205772"/>
              <a:ext cx="14364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50 (2π) Rad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829934" y="44137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82663" y="4604362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60 sec</a:t>
              </a:r>
              <a:endParaRPr lang="en-US" dirty="0">
                <a:latin typeface="Chalkboard"/>
                <a:cs typeface="Chalkboard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4247677" y="4598459"/>
              <a:ext cx="203432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7175965" y="5159490"/>
            <a:ext cx="1761269" cy="375235"/>
            <a:chOff x="3829934" y="4413793"/>
            <a:chExt cx="1320698" cy="375235"/>
          </a:xfrm>
        </p:grpSpPr>
        <p:sp>
          <p:nvSpPr>
            <p:cNvPr id="51" name="TextBox 50"/>
            <p:cNvSpPr txBox="1"/>
            <p:nvPr/>
          </p:nvSpPr>
          <p:spPr>
            <a:xfrm>
              <a:off x="3829934" y="44137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194785" y="4419696"/>
              <a:ext cx="955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5.23 rad/s</a:t>
              </a:r>
              <a:endParaRPr lang="en-US" dirty="0">
                <a:latin typeface="Chalkboard"/>
                <a:cs typeface="Chalkboard"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68084" y="5750984"/>
            <a:ext cx="814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Q3. Our Earth rotates approximately once every 24 hrs. What is its angular speed in rpm?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774729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1071995" y="3856440"/>
            <a:ext cx="22605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109472" y="302319"/>
            <a:ext cx="47500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Rolling without Slipping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Picture 1" descr="carlitos_BikeWhe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05" y="1293248"/>
            <a:ext cx="2586496" cy="25864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34420" y="948650"/>
            <a:ext cx="6062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speed along the wheel’s rim is equal to the speed of the wheel’s center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2959638" y="1678319"/>
            <a:ext cx="174782" cy="1747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227331" y="850514"/>
            <a:ext cx="767264" cy="8537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1930202" y="2047651"/>
            <a:ext cx="594258" cy="349599"/>
          </a:xfrm>
          <a:custGeom>
            <a:avLst/>
            <a:gdLst>
              <a:gd name="connsiteX0" fmla="*/ 594258 w 594258"/>
              <a:gd name="connsiteY0" fmla="*/ 349599 h 349599"/>
              <a:gd name="connsiteX1" fmla="*/ 477736 w 594258"/>
              <a:gd name="connsiteY1" fmla="*/ 93280 h 349599"/>
              <a:gd name="connsiteX2" fmla="*/ 221390 w 594258"/>
              <a:gd name="connsiteY2" fmla="*/ 73 h 349599"/>
              <a:gd name="connsiteX3" fmla="*/ 0 w 594258"/>
              <a:gd name="connsiteY3" fmla="*/ 104931 h 34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4258" h="349599">
                <a:moveTo>
                  <a:pt x="594258" y="349599"/>
                </a:moveTo>
                <a:cubicBezTo>
                  <a:pt x="567069" y="250566"/>
                  <a:pt x="539881" y="151534"/>
                  <a:pt x="477736" y="93280"/>
                </a:cubicBezTo>
                <a:cubicBezTo>
                  <a:pt x="415591" y="35026"/>
                  <a:pt x="301013" y="-1869"/>
                  <a:pt x="221390" y="73"/>
                </a:cubicBezTo>
                <a:cubicBezTo>
                  <a:pt x="141767" y="2015"/>
                  <a:pt x="0" y="104931"/>
                  <a:pt x="0" y="104931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346897" y="744001"/>
            <a:ext cx="780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</a:rPr>
              <a:t>speed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567900" y="2548558"/>
            <a:ext cx="155555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9610" y="2190982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</a:rPr>
              <a:t>Speed of </a:t>
            </a:r>
          </a:p>
          <a:p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</a:rPr>
              <a:t>Center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190430" y="1690581"/>
            <a:ext cx="1904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halkboard"/>
                <a:cs typeface="Chalkboard"/>
              </a:rPr>
              <a:t>Rotational speed</a:t>
            </a:r>
            <a:endParaRPr lang="en-US" dirty="0">
              <a:solidFill>
                <a:schemeClr val="accent1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74443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1071995" y="3856440"/>
            <a:ext cx="22605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109472" y="302319"/>
            <a:ext cx="47500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Rolling without Slipping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Picture 1" descr="carlitos_BikeWhe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05" y="1293248"/>
            <a:ext cx="2586496" cy="25864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34420" y="948650"/>
            <a:ext cx="6062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speed along the wheel’s rim is equal to the speed of the wheel’s center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2959638" y="1678319"/>
            <a:ext cx="174782" cy="1747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227331" y="850514"/>
            <a:ext cx="767264" cy="8537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1930202" y="2047651"/>
            <a:ext cx="594258" cy="349599"/>
          </a:xfrm>
          <a:custGeom>
            <a:avLst/>
            <a:gdLst>
              <a:gd name="connsiteX0" fmla="*/ 594258 w 594258"/>
              <a:gd name="connsiteY0" fmla="*/ 349599 h 349599"/>
              <a:gd name="connsiteX1" fmla="*/ 477736 w 594258"/>
              <a:gd name="connsiteY1" fmla="*/ 93280 h 349599"/>
              <a:gd name="connsiteX2" fmla="*/ 221390 w 594258"/>
              <a:gd name="connsiteY2" fmla="*/ 73 h 349599"/>
              <a:gd name="connsiteX3" fmla="*/ 0 w 594258"/>
              <a:gd name="connsiteY3" fmla="*/ 104931 h 34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4258" h="349599">
                <a:moveTo>
                  <a:pt x="594258" y="349599"/>
                </a:moveTo>
                <a:cubicBezTo>
                  <a:pt x="567069" y="250566"/>
                  <a:pt x="539881" y="151534"/>
                  <a:pt x="477736" y="93280"/>
                </a:cubicBezTo>
                <a:cubicBezTo>
                  <a:pt x="415591" y="35026"/>
                  <a:pt x="301013" y="-1869"/>
                  <a:pt x="221390" y="73"/>
                </a:cubicBezTo>
                <a:cubicBezTo>
                  <a:pt x="141767" y="2015"/>
                  <a:pt x="0" y="104931"/>
                  <a:pt x="0" y="104931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770686" y="2133891"/>
            <a:ext cx="5223113" cy="401381"/>
            <a:chOff x="3840598" y="1754908"/>
            <a:chExt cx="5223113" cy="401381"/>
          </a:xfrm>
        </p:grpSpPr>
        <p:sp>
          <p:nvSpPr>
            <p:cNvPr id="25" name="TextBox 24"/>
            <p:cNvSpPr txBox="1"/>
            <p:nvPr/>
          </p:nvSpPr>
          <p:spPr>
            <a:xfrm>
              <a:off x="5002058" y="1786957"/>
              <a:ext cx="19045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4F81BD"/>
                  </a:solidFill>
                  <a:latin typeface="Chalkboard"/>
                  <a:cs typeface="Chalkboard"/>
                </a:rPr>
                <a:t>Rotational speed</a:t>
              </a:r>
              <a:endParaRPr lang="en-US" dirty="0">
                <a:solidFill>
                  <a:srgbClr val="4F81BD"/>
                </a:solidFill>
                <a:latin typeface="Chalkboard"/>
                <a:cs typeface="Chalkboard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642809" y="176339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=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72706" y="1780011"/>
              <a:ext cx="18910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halkboard"/>
                  <a:cs typeface="Chalkboard"/>
                </a:rPr>
                <a:t>(0.5) x Diameter</a:t>
              </a:r>
              <a:endParaRPr lang="en-US" dirty="0">
                <a:latin typeface="Chalkboard"/>
                <a:cs typeface="Chalkboard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40598" y="1754908"/>
              <a:ext cx="780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speed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59490" y="1786957"/>
              <a:ext cx="3132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halkboard"/>
                  <a:cs typeface="Chalkboard"/>
                </a:rPr>
                <a:t>x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346897" y="744001"/>
            <a:ext cx="780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</a:rPr>
              <a:t>speed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567900" y="2548558"/>
            <a:ext cx="155555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9610" y="2190982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</a:rPr>
              <a:t>Speed of </a:t>
            </a:r>
          </a:p>
          <a:p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</a:rPr>
              <a:t>Center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190430" y="1690581"/>
            <a:ext cx="1904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halkboard"/>
                <a:cs typeface="Chalkboard"/>
              </a:rPr>
              <a:t>Rotational speed</a:t>
            </a:r>
            <a:endParaRPr lang="en-US" dirty="0">
              <a:solidFill>
                <a:schemeClr val="accent1"/>
              </a:solidFill>
              <a:latin typeface="Chalkboard"/>
              <a:cs typeface="Chalkboard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3761069" y="2066319"/>
            <a:ext cx="5211061" cy="5582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26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17709</TotalTime>
  <Words>924</Words>
  <Application>Microsoft Macintosh PowerPoint</Application>
  <PresentationFormat>On-screen Show (4:3)</PresentationFormat>
  <Paragraphs>213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Tatiana Stantcheva</dc:creator>
  <cp:lastModifiedBy>Tatiana Stantcheva</cp:lastModifiedBy>
  <cp:revision>328</cp:revision>
  <dcterms:created xsi:type="dcterms:W3CDTF">2014-12-10T21:20:07Z</dcterms:created>
  <dcterms:modified xsi:type="dcterms:W3CDTF">2016-10-27T19:18:36Z</dcterms:modified>
</cp:coreProperties>
</file>