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2" r:id="rId1"/>
  </p:sldMasterIdLst>
  <p:notesMasterIdLst>
    <p:notesMasterId r:id="rId14"/>
  </p:notesMasterIdLst>
  <p:sldIdLst>
    <p:sldId id="256" r:id="rId2"/>
    <p:sldId id="328" r:id="rId3"/>
    <p:sldId id="262" r:id="rId4"/>
    <p:sldId id="287" r:id="rId5"/>
    <p:sldId id="344" r:id="rId6"/>
    <p:sldId id="326" r:id="rId7"/>
    <p:sldId id="331" r:id="rId8"/>
    <p:sldId id="330" r:id="rId9"/>
    <p:sldId id="309" r:id="rId10"/>
    <p:sldId id="346" r:id="rId11"/>
    <p:sldId id="347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4EB4-C37E-D84D-8634-2B42ABDB5418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C462-47AD-B64C-8BDA-5B8AD124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4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B17-2394-2241-A98F-46FF0C8614E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11136" y="1223085"/>
            <a:ext cx="5121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and Energy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34302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67585" y="4279318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Energy: Kinetic, Potential, and others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643411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Power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7585" y="3018644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Work done by Forces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3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78332" y="302319"/>
            <a:ext cx="7812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Example: Free Falling Rock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88741" y="2579212"/>
            <a:ext cx="3933000" cy="523220"/>
            <a:chOff x="987460" y="2887491"/>
            <a:chExt cx="4791138" cy="523220"/>
          </a:xfrm>
        </p:grpSpPr>
        <p:sp>
          <p:nvSpPr>
            <p:cNvPr id="33" name="TextBox 32"/>
            <p:cNvSpPr txBox="1"/>
            <p:nvPr/>
          </p:nvSpPr>
          <p:spPr>
            <a:xfrm>
              <a:off x="4016202" y="2887491"/>
              <a:ext cx="6818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=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87460" y="2887491"/>
              <a:ext cx="2468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Potential Energy</a:t>
              </a:r>
              <a:endParaRPr lang="en-US" sz="24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16075" y="2887491"/>
              <a:ext cx="1262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halkboard"/>
                  <a:cs typeface="Chalkboard"/>
                </a:rPr>
                <a:t>m</a:t>
              </a:r>
              <a:r>
                <a:rPr lang="en-US" sz="2400" dirty="0" smtClean="0">
                  <a:latin typeface="Chalkboard"/>
                  <a:cs typeface="Chalkboard"/>
                </a:rPr>
                <a:t> g h</a:t>
              </a:r>
              <a:endParaRPr lang="en-US" sz="2400" dirty="0">
                <a:latin typeface="Chalkboard"/>
                <a:cs typeface="Chalkboard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3865" y="1370577"/>
            <a:ext cx="83626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Q6. You throw a </a:t>
            </a:r>
            <a:r>
              <a:rPr lang="en-US" sz="2400" i="1" dirty="0" smtClean="0"/>
              <a:t>2.0-kg rock with speed of 8.8544 m/s upward </a:t>
            </a:r>
            <a:r>
              <a:rPr lang="en-US" sz="2400" i="1" dirty="0" smtClean="0"/>
              <a:t>and it reaches 4.0 m before it stops. What what speed did you throw it</a:t>
            </a:r>
            <a:r>
              <a:rPr lang="en-US" sz="2400" i="1" dirty="0" smtClean="0"/>
              <a:t>? How much is the energy at the top? </a:t>
            </a:r>
            <a:endParaRPr 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5" y="3077175"/>
            <a:ext cx="2120900" cy="2413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62670" y="5373398"/>
            <a:ext cx="4791723" cy="1057758"/>
            <a:chOff x="1310308" y="2721223"/>
            <a:chExt cx="4791723" cy="1057758"/>
          </a:xfrm>
        </p:grpSpPr>
        <p:sp>
          <p:nvSpPr>
            <p:cNvPr id="25" name="TextBox 24"/>
            <p:cNvSpPr txBox="1"/>
            <p:nvPr/>
          </p:nvSpPr>
          <p:spPr>
            <a:xfrm>
              <a:off x="3834253" y="287918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=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5042" y="325576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2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480496" y="3283973"/>
              <a:ext cx="41947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10308" y="2887491"/>
              <a:ext cx="2523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Kinetic Energy</a:t>
              </a:r>
              <a:endParaRPr lang="en-US" sz="28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5042" y="2721223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halkboard"/>
                  <a:cs typeface="Chalkboard"/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61820" y="288749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mv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85253" y="2756176"/>
              <a:ext cx="71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2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548912" y="3102432"/>
            <a:ext cx="584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= (2.0 kg) (9.8 m/s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r>
              <a:rPr lang="en-US" sz="2400" dirty="0" smtClean="0">
                <a:latin typeface="Chalkboard"/>
                <a:cs typeface="Chalkboard"/>
              </a:rPr>
              <a:t>) (4.0 m) = 78.4 J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4531" y="41047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548912" y="3580163"/>
            <a:ext cx="4791723" cy="1057758"/>
            <a:chOff x="1310308" y="2721223"/>
            <a:chExt cx="4791723" cy="1057758"/>
          </a:xfrm>
        </p:grpSpPr>
        <p:sp>
          <p:nvSpPr>
            <p:cNvPr id="46" name="TextBox 45"/>
            <p:cNvSpPr txBox="1"/>
            <p:nvPr/>
          </p:nvSpPr>
          <p:spPr>
            <a:xfrm>
              <a:off x="4345042" y="325576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2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480496" y="3283973"/>
              <a:ext cx="41947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310308" y="2887491"/>
              <a:ext cx="21897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Kinetic Energy</a:t>
              </a:r>
              <a:endParaRPr lang="en-US" sz="24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45042" y="2721223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halkboard"/>
                  <a:cs typeface="Chalkboard"/>
                </a:rPr>
                <a:t>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61820" y="288749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mv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85253" y="2756176"/>
              <a:ext cx="71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2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858668" y="3750952"/>
            <a:ext cx="55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=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01393" y="3755876"/>
            <a:ext cx="136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= 0 </a:t>
            </a:r>
            <a:endParaRPr lang="en-US" sz="2800" dirty="0">
              <a:latin typeface="Chalkboard"/>
              <a:cs typeface="Chalkboard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922297" y="4966955"/>
            <a:ext cx="3933000" cy="523220"/>
            <a:chOff x="987460" y="2887491"/>
            <a:chExt cx="4791138" cy="523220"/>
          </a:xfrm>
        </p:grpSpPr>
        <p:sp>
          <p:nvSpPr>
            <p:cNvPr id="55" name="TextBox 54"/>
            <p:cNvSpPr txBox="1"/>
            <p:nvPr/>
          </p:nvSpPr>
          <p:spPr>
            <a:xfrm>
              <a:off x="4016202" y="2887491"/>
              <a:ext cx="6818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=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87460" y="2887491"/>
              <a:ext cx="2468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Potential Energy</a:t>
              </a:r>
              <a:endParaRPr lang="en-US" sz="24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16075" y="2887491"/>
              <a:ext cx="1262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halkboard"/>
                  <a:cs typeface="Chalkboard"/>
                </a:rPr>
                <a:t>m</a:t>
              </a:r>
              <a:r>
                <a:rPr lang="en-US" sz="2400" dirty="0" smtClean="0">
                  <a:latin typeface="Chalkboard"/>
                  <a:cs typeface="Chalkboard"/>
                </a:rPr>
                <a:t> g h</a:t>
              </a:r>
              <a:endParaRPr lang="en-US" sz="2400" dirty="0">
                <a:latin typeface="Chalkboard"/>
                <a:cs typeface="Chalkboard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975559" y="5007097"/>
            <a:ext cx="1365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= 0 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79935" y="5611809"/>
            <a:ext cx="420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= 0.5 (2.0 ) (8.8544)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r>
              <a:rPr lang="en-US" sz="2400" dirty="0" smtClean="0">
                <a:latin typeface="Chalkboard"/>
                <a:cs typeface="Chalkboard"/>
              </a:rPr>
              <a:t> =  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30959" y="6169546"/>
            <a:ext cx="21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= 78.4 J </a:t>
            </a:r>
            <a:endParaRPr lang="en-US" sz="2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9790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3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Pile Driver</a:t>
            </a:r>
            <a:endParaRPr lang="en-US" dirty="0"/>
          </a:p>
        </p:txBody>
      </p:sp>
      <p:pic>
        <p:nvPicPr>
          <p:cNvPr id="4" name="Picture 3" descr="Screen Shot 2016-10-13 at 4.44.06 PM.png"/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1" y="1239165"/>
            <a:ext cx="3220347" cy="4027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10403"/>
            <a:ext cx="818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Q10. A pile driver falls freely from a height of 3.50 m above a pile. What is its velocity as it hits the pile? 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93235" y="2640766"/>
            <a:ext cx="584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PE = </a:t>
            </a:r>
            <a:r>
              <a:rPr lang="en-US" sz="2400" dirty="0" smtClean="0">
                <a:latin typeface="Chalkboard"/>
                <a:cs typeface="Chalkboard"/>
              </a:rPr>
              <a:t> (m) (g) (h)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3235" y="3777073"/>
            <a:ext cx="584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KE = 1/2</a:t>
            </a:r>
            <a:r>
              <a:rPr lang="en-US" sz="2400" dirty="0" smtClean="0">
                <a:latin typeface="Chalkboard"/>
                <a:cs typeface="Chalkboard"/>
              </a:rPr>
              <a:t> (m) (v)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6897" y="4525973"/>
            <a:ext cx="491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 (m) (g) (h</a:t>
            </a:r>
            <a:r>
              <a:rPr lang="en-US" sz="2400" dirty="0">
                <a:latin typeface="Chalkboard"/>
                <a:cs typeface="Chalkboard"/>
              </a:rPr>
              <a:t>) = 1/2 (m) (v)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165" y="5266449"/>
            <a:ext cx="365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 (g) (h</a:t>
            </a:r>
            <a:r>
              <a:rPr lang="en-US" sz="2400" dirty="0">
                <a:latin typeface="Chalkboard"/>
                <a:cs typeface="Chalkboard"/>
              </a:rPr>
              <a:t>) = </a:t>
            </a:r>
            <a:r>
              <a:rPr lang="en-US" sz="2400" dirty="0" smtClean="0">
                <a:latin typeface="Chalkboard"/>
                <a:cs typeface="Chalkboard"/>
              </a:rPr>
              <a:t>1/2 (</a:t>
            </a:r>
            <a:r>
              <a:rPr lang="en-US" sz="2400" dirty="0">
                <a:latin typeface="Chalkboard"/>
                <a:cs typeface="Chalkboard"/>
              </a:rPr>
              <a:t>v)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2824" y="5772089"/>
            <a:ext cx="491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 (9.8) (3.50</a:t>
            </a:r>
            <a:r>
              <a:rPr lang="en-US" sz="2400" dirty="0" smtClean="0">
                <a:latin typeface="Chalkboard"/>
                <a:cs typeface="Chalkboard"/>
              </a:rPr>
              <a:t>) </a:t>
            </a:r>
            <a:r>
              <a:rPr lang="en-US" sz="2400" dirty="0">
                <a:latin typeface="Chalkboard"/>
                <a:cs typeface="Chalkboard"/>
              </a:rPr>
              <a:t>= </a:t>
            </a:r>
            <a:r>
              <a:rPr lang="en-US" sz="2400" dirty="0" smtClean="0">
                <a:latin typeface="Chalkboard"/>
                <a:cs typeface="Chalkboard"/>
              </a:rPr>
              <a:t>1/2 </a:t>
            </a:r>
            <a:r>
              <a:rPr lang="en-US" sz="2400" dirty="0">
                <a:latin typeface="Chalkboard"/>
                <a:cs typeface="Chalkboard"/>
              </a:rPr>
              <a:t>(v)</a:t>
            </a:r>
            <a:r>
              <a:rPr lang="en-US" sz="2400" baseline="30000" dirty="0" smtClean="0">
                <a:latin typeface="Chalkboard"/>
                <a:cs typeface="Chalkboard"/>
              </a:rPr>
              <a:t>2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5362" y="6233754"/>
            <a:ext cx="491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 v = 8.28 m/s = 18.6 mph</a:t>
            </a:r>
            <a:endParaRPr lang="en-US" sz="2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0310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26 at 8.11.40 PM.pn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07" y="1612829"/>
            <a:ext cx="6967967" cy="47132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9885" y="302319"/>
            <a:ext cx="7029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Example: Roller Coaster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43115" y="2120460"/>
            <a:ext cx="0" cy="300592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7905" y="5068134"/>
            <a:ext cx="534832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5707" y="2011854"/>
            <a:ext cx="239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top</a:t>
            </a:r>
            <a:r>
              <a:rPr lang="en-US" sz="2800" dirty="0" smtClean="0"/>
              <a:t> = 2.0 m/s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21363" y="3588471"/>
            <a:ext cx="1745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 = 50 m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55979" y="4544914"/>
            <a:ext cx="196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 = ?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431" y="1221422"/>
            <a:ext cx="818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Q7. </a:t>
            </a:r>
            <a:r>
              <a:rPr lang="en-US" sz="2800" i="1" dirty="0" smtClean="0"/>
              <a:t>What is the Potential Energy and the Kinetic Energy at the top?</a:t>
            </a:r>
            <a:endParaRPr lang="en-US" sz="2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3625" y="5196600"/>
            <a:ext cx="818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Q8. What is the kinetic Energy at the bottom?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3625" y="6033691"/>
            <a:ext cx="818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Q9. What is the speed at the bottom?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4002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0749" y="302319"/>
            <a:ext cx="624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done by Forces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258" y="1363464"/>
            <a:ext cx="774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The amount of energy moved by a force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804847" y="2168660"/>
            <a:ext cx="51243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 = (Force ) x (Distance)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674" y="2978750"/>
            <a:ext cx="6210300" cy="2425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88674" y="5112062"/>
            <a:ext cx="1619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Positive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1148" y="5112062"/>
            <a:ext cx="1136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Zero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4595" y="5112062"/>
            <a:ext cx="2114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Negative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2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0749" y="302319"/>
            <a:ext cx="624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done by Forces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258" y="1363464"/>
            <a:ext cx="774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The amount of energy moved by a force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804847" y="2168660"/>
            <a:ext cx="51243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 = (Force ) x (Distance)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924" y="2797582"/>
            <a:ext cx="1427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Units:</a:t>
            </a:r>
            <a:endParaRPr lang="en-US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04847" y="2859138"/>
            <a:ext cx="626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1 Joule (J) : 1 N x 1 meter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04847" y="3500876"/>
            <a:ext cx="5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Foot pound (</a:t>
            </a:r>
            <a:r>
              <a:rPr lang="en-US" sz="2800" dirty="0" err="1" smtClean="0">
                <a:latin typeface="Chalkboard"/>
                <a:cs typeface="Chalkboard"/>
              </a:rPr>
              <a:t>ft.lb</a:t>
            </a:r>
            <a:r>
              <a:rPr lang="en-US" sz="2800" dirty="0" smtClean="0">
                <a:latin typeface="Chalkboard"/>
                <a:cs typeface="Chalkboard"/>
              </a:rPr>
              <a:t>): 1 </a:t>
            </a:r>
            <a:r>
              <a:rPr lang="en-US" sz="2800" dirty="0" err="1" smtClean="0">
                <a:latin typeface="Chalkboard"/>
                <a:cs typeface="Chalkboard"/>
              </a:rPr>
              <a:t>lb</a:t>
            </a:r>
            <a:r>
              <a:rPr lang="en-US" sz="2800" dirty="0" smtClean="0">
                <a:latin typeface="Chalkboard"/>
                <a:cs typeface="Chalkboard"/>
              </a:rPr>
              <a:t> x 1 </a:t>
            </a:r>
            <a:r>
              <a:rPr lang="en-US" sz="2800" dirty="0" err="1" smtClean="0">
                <a:latin typeface="Chalkboard"/>
                <a:cs typeface="Chalkboard"/>
              </a:rPr>
              <a:t>ft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4847" y="4930762"/>
            <a:ext cx="5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BTU : Heat 1 </a:t>
            </a:r>
            <a:r>
              <a:rPr lang="en-US" sz="2800" dirty="0" err="1" smtClean="0">
                <a:latin typeface="Chalkboard"/>
                <a:cs typeface="Chalkboard"/>
              </a:rPr>
              <a:t>lb</a:t>
            </a:r>
            <a:r>
              <a:rPr lang="en-US" sz="2800" dirty="0" smtClean="0">
                <a:latin typeface="Chalkboard"/>
                <a:cs typeface="Chalkboard"/>
              </a:rPr>
              <a:t> water by 1F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7668" y="4219330"/>
            <a:ext cx="5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Calorie: Heat 1 kg water by 1C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5508" y="5718234"/>
            <a:ext cx="619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halkboard"/>
                <a:cs typeface="Chalkboard"/>
              </a:rPr>
              <a:t>eV</a:t>
            </a:r>
            <a:r>
              <a:rPr lang="en-US" sz="2800" dirty="0" smtClean="0">
                <a:latin typeface="Chalkboard"/>
                <a:cs typeface="Chalkboard"/>
              </a:rPr>
              <a:t>: Energy of 1 electron through 1V 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9775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904572" y="302319"/>
            <a:ext cx="31597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Examples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Q1. </a:t>
            </a:r>
            <a:r>
              <a:rPr lang="en-US" sz="2400" i="1" dirty="0" smtClean="0"/>
              <a:t> A worker pushes a 350-lb cart a distance of 30 </a:t>
            </a:r>
            <a:r>
              <a:rPr lang="en-US" sz="2400" i="1" dirty="0" err="1" smtClean="0"/>
              <a:t>ft</a:t>
            </a:r>
            <a:r>
              <a:rPr lang="en-US" sz="2400" i="1" dirty="0" smtClean="0"/>
              <a:t> by exerting a constant force of 40 lb. How much work does the person do? 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68084" y="3051753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Q2</a:t>
            </a:r>
            <a:r>
              <a:rPr lang="en-US" sz="2400" i="1" dirty="0"/>
              <a:t>. You throw a 5.0-kg rock upward. How much is the work done by gravity during a 10-m ascent?</a:t>
            </a:r>
            <a:endParaRPr lang="en-US" sz="2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8084" y="4890745"/>
            <a:ext cx="8148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Q3</a:t>
            </a:r>
            <a:r>
              <a:rPr lang="en-US" sz="2400" i="1" dirty="0" smtClean="0"/>
              <a:t>. </a:t>
            </a:r>
            <a:r>
              <a:rPr lang="en-US" sz="2400" i="1" dirty="0"/>
              <a:t>How much will be the work of gravity during a 10-m descent for the same 5.0-kg rock?</a:t>
            </a:r>
          </a:p>
          <a:p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18733" y="2233990"/>
            <a:ext cx="80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Work  in (</a:t>
            </a:r>
            <a:r>
              <a:rPr lang="en-US" sz="2400" dirty="0" err="1" smtClean="0">
                <a:latin typeface="Chalkboard"/>
                <a:cs typeface="Chalkboard"/>
              </a:rPr>
              <a:t>ft.lb</a:t>
            </a:r>
            <a:r>
              <a:rPr lang="en-US" sz="2400" dirty="0" smtClean="0">
                <a:latin typeface="Chalkboard"/>
                <a:cs typeface="Chalkboard"/>
              </a:rPr>
              <a:t>) =  </a:t>
            </a:r>
            <a:r>
              <a:rPr lang="en-US" sz="2400" dirty="0" smtClean="0">
                <a:latin typeface="Chalkboard"/>
                <a:cs typeface="Chalkboard"/>
              </a:rPr>
              <a:t>40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400" dirty="0" err="1" smtClean="0">
                <a:latin typeface="Chalkboard"/>
                <a:cs typeface="Chalkboard"/>
              </a:rPr>
              <a:t>lb</a:t>
            </a:r>
            <a:r>
              <a:rPr lang="en-US" sz="2400" dirty="0" smtClean="0">
                <a:latin typeface="Chalkboard"/>
                <a:cs typeface="Chalkboard"/>
              </a:rPr>
              <a:t> x </a:t>
            </a:r>
            <a:r>
              <a:rPr lang="en-US" sz="2400" dirty="0" smtClean="0">
                <a:latin typeface="Chalkboard"/>
                <a:cs typeface="Chalkboard"/>
              </a:rPr>
              <a:t>30 </a:t>
            </a:r>
            <a:r>
              <a:rPr lang="en-US" sz="2400" dirty="0" err="1" smtClean="0">
                <a:latin typeface="Chalkboard"/>
                <a:cs typeface="Chalkboard"/>
              </a:rPr>
              <a:t>ft</a:t>
            </a:r>
            <a:r>
              <a:rPr lang="en-US" sz="2400" dirty="0" smtClean="0">
                <a:latin typeface="Chalkboard"/>
                <a:cs typeface="Chalkboard"/>
              </a:rPr>
              <a:t> = 1,200 </a:t>
            </a:r>
            <a:r>
              <a:rPr lang="en-US" sz="2400" dirty="0" err="1" smtClean="0">
                <a:latin typeface="Chalkboard"/>
                <a:cs typeface="Chalkboard"/>
              </a:rPr>
              <a:t>ft.lb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8733" y="4136709"/>
            <a:ext cx="80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Work  in (J) = -  (5.0 x 9.8 ) N x 10 m = - 490 J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8733" y="5860240"/>
            <a:ext cx="80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Work  in (J) =  (5.0 x 9.8 ) N x 10 m =  + 490 J</a:t>
            </a:r>
            <a:endParaRPr lang="en-US" sz="2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692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3" grpId="0"/>
      <p:bldP spid="24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65997" y="302319"/>
            <a:ext cx="12369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Convert 500 </a:t>
            </a:r>
            <a:r>
              <a:rPr lang="en-US" sz="2400" i="1" dirty="0" err="1" smtClean="0"/>
              <a:t>ft.lb</a:t>
            </a:r>
            <a:r>
              <a:rPr lang="en-US" sz="2400" i="1" dirty="0" smtClean="0"/>
              <a:t> into Joules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68084" y="1718878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</a:t>
            </a:r>
            <a:r>
              <a:rPr lang="en-US" sz="2400" i="1" dirty="0" smtClean="0"/>
              <a:t>Calculate the work in Joules done by a 20.0 N force applied on a box while it moves 10.0 m if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98775" y="1267880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6831" y="2628766"/>
            <a:ext cx="478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The force is parallel to the displacement.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6831" y="3275276"/>
            <a:ext cx="5745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The force is directly opposite to the displacement.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6831" y="3918763"/>
            <a:ext cx="543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The force is perpendicular to the displacement.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7977" y="2595563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73606" y="3152436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39029" y="3886722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8084" y="4321896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</a:t>
            </a:r>
            <a:r>
              <a:rPr lang="en-US" sz="2400" i="1" dirty="0" smtClean="0"/>
              <a:t>A 2.5-kg rock is dropped from 10.0 m height. What is the work done by the gravity for the entire 10.0-m distance?</a:t>
            </a:r>
            <a:endParaRPr lang="en-US" sz="2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8084" y="5432879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P4. </a:t>
            </a:r>
            <a:r>
              <a:rPr lang="en-US" sz="2400" i="1" dirty="0" smtClean="0"/>
              <a:t>You throw a 2.5-kg rock upward and it goes 5.0 m above the ground. Calculate the work done by gravity.</a:t>
            </a:r>
            <a:endParaRPr lang="en-US" sz="2400" i="1" dirty="0"/>
          </a:p>
        </p:txBody>
      </p:sp>
      <p:sp>
        <p:nvSpPr>
          <p:cNvPr id="37" name="Rounded Rectangle 36"/>
          <p:cNvSpPr/>
          <p:nvPr/>
        </p:nvSpPr>
        <p:spPr>
          <a:xfrm>
            <a:off x="6060955" y="1248951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968682" y="2559371"/>
            <a:ext cx="2025301" cy="46377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804031" y="3153532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550639" y="3835561"/>
            <a:ext cx="2025301" cy="46709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639029" y="5173524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550639" y="5122363"/>
            <a:ext cx="2025301" cy="46709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79733" y="6081488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591343" y="6030327"/>
            <a:ext cx="2025301" cy="46709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66306" y="302319"/>
            <a:ext cx="2036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258" y="1363464"/>
            <a:ext cx="774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The amount of work done per unit time</a:t>
            </a:r>
            <a:endParaRPr lang="en-US" sz="3200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52667" y="2101226"/>
            <a:ext cx="5227803" cy="1064550"/>
            <a:chOff x="2505631" y="4115785"/>
            <a:chExt cx="5227803" cy="1064550"/>
          </a:xfrm>
        </p:grpSpPr>
        <p:sp>
          <p:nvSpPr>
            <p:cNvPr id="12" name="TextBox 11"/>
            <p:cNvSpPr txBox="1"/>
            <p:nvPr/>
          </p:nvSpPr>
          <p:spPr>
            <a:xfrm>
              <a:off x="4291466" y="4115785"/>
              <a:ext cx="3441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Work done by Force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14052" y="4657115"/>
              <a:ext cx="2108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halkboard"/>
                  <a:cs typeface="Chalkboard"/>
                </a:rPr>
                <a:t>t</a:t>
              </a:r>
              <a:r>
                <a:rPr lang="en-US" sz="2800" dirty="0" smtClean="0">
                  <a:latin typeface="Chalkboard"/>
                  <a:cs typeface="Chalkboard"/>
                </a:rPr>
                <a:t>ime it took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247677" y="4598459"/>
              <a:ext cx="348575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505631" y="4336849"/>
              <a:ext cx="11849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Power</a:t>
              </a:r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 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7924" y="2797582"/>
            <a:ext cx="1427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Units:</a:t>
            </a:r>
            <a:endParaRPr lang="en-US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862892" y="3536352"/>
            <a:ext cx="626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Watt (W) : 1 Joule every second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8690" y="5789004"/>
            <a:ext cx="722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Horsepower (</a:t>
            </a:r>
            <a:r>
              <a:rPr lang="en-US" sz="2800" dirty="0" err="1" smtClean="0">
                <a:latin typeface="Chalkboard"/>
                <a:cs typeface="Chalkboard"/>
              </a:rPr>
              <a:t>hp</a:t>
            </a:r>
            <a:r>
              <a:rPr lang="en-US" sz="2800" dirty="0" smtClean="0">
                <a:latin typeface="Chalkboard"/>
                <a:cs typeface="Chalkboard"/>
              </a:rPr>
              <a:t>): 550 </a:t>
            </a:r>
            <a:r>
              <a:rPr lang="en-US" sz="2800" dirty="0" err="1" smtClean="0">
                <a:latin typeface="Chalkboard"/>
                <a:cs typeface="Chalkboard"/>
              </a:rPr>
              <a:t>ft</a:t>
            </a:r>
            <a:r>
              <a:rPr lang="en-US" sz="2800" dirty="0" err="1">
                <a:latin typeface="Chalkboard"/>
                <a:cs typeface="Chalkboard"/>
              </a:rPr>
              <a:t>.</a:t>
            </a:r>
            <a:r>
              <a:rPr lang="en-US" sz="2800" dirty="0" err="1" smtClean="0">
                <a:latin typeface="Chalkboard"/>
                <a:cs typeface="Chalkboard"/>
              </a:rPr>
              <a:t>lb</a:t>
            </a:r>
            <a:r>
              <a:rPr lang="en-US" sz="2800" dirty="0" smtClean="0">
                <a:latin typeface="Chalkboard"/>
                <a:cs typeface="Chalkboard"/>
              </a:rPr>
              <a:t> every second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2892" y="4120344"/>
            <a:ext cx="626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Kilo</a:t>
            </a:r>
            <a:r>
              <a:rPr lang="en-US" sz="2800" dirty="0">
                <a:latin typeface="Chalkboard"/>
                <a:cs typeface="Chalkboard"/>
              </a:rPr>
              <a:t>w</a:t>
            </a:r>
            <a:r>
              <a:rPr lang="en-US" sz="2800" dirty="0" smtClean="0">
                <a:latin typeface="Chalkboard"/>
                <a:cs typeface="Chalkboard"/>
              </a:rPr>
              <a:t>att (kW</a:t>
            </a:r>
            <a:r>
              <a:rPr lang="en-US" sz="2800" dirty="0" smtClean="0">
                <a:latin typeface="Chalkboard"/>
                <a:cs typeface="Chalkboard"/>
              </a:rPr>
              <a:t>) : </a:t>
            </a:r>
            <a:r>
              <a:rPr lang="en-US" sz="2800" dirty="0" smtClean="0">
                <a:latin typeface="Chalkboard"/>
                <a:cs typeface="Chalkboard"/>
              </a:rPr>
              <a:t>1,000 W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2892" y="4795964"/>
            <a:ext cx="626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Megaw</a:t>
            </a:r>
            <a:r>
              <a:rPr lang="en-US" sz="2800" dirty="0" smtClean="0">
                <a:latin typeface="Chalkboard"/>
                <a:cs typeface="Chalkboard"/>
              </a:rPr>
              <a:t>att (MW</a:t>
            </a:r>
            <a:r>
              <a:rPr lang="en-US" sz="2800" dirty="0" smtClean="0">
                <a:latin typeface="Chalkboard"/>
                <a:cs typeface="Chalkboard"/>
              </a:rPr>
              <a:t>) : </a:t>
            </a:r>
            <a:r>
              <a:rPr lang="en-US" sz="2800" dirty="0" smtClean="0">
                <a:latin typeface="Chalkboard"/>
                <a:cs typeface="Chalkboard"/>
              </a:rPr>
              <a:t>1,000,000 W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4039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54107" y="302319"/>
            <a:ext cx="34607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Energy vs. Power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0055" y="3085407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12235" y="3066478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4623" y="1108892"/>
            <a:ext cx="7749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Q4. </a:t>
            </a:r>
            <a:r>
              <a:rPr lang="en-US" sz="2800" i="1" dirty="0" smtClean="0"/>
              <a:t>Our household electricity consumption is measured in </a:t>
            </a:r>
            <a:r>
              <a:rPr lang="en-US" sz="2800" i="1" dirty="0" err="1" smtClean="0"/>
              <a:t>gigawatts</a:t>
            </a:r>
            <a:r>
              <a:rPr lang="en-US" sz="2800" i="1" dirty="0" smtClean="0"/>
              <a:t>-hour (</a:t>
            </a:r>
            <a:r>
              <a:rPr lang="en-US" sz="2800" i="1" dirty="0" err="1" smtClean="0"/>
              <a:t>GWh</a:t>
            </a:r>
            <a:r>
              <a:rPr lang="en-US" sz="2800" i="1" dirty="0" smtClean="0"/>
              <a:t>). Is that energy or power?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750055" y="2235815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12235" y="2216886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111" y="2774091"/>
            <a:ext cx="7960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Q5. </a:t>
            </a:r>
            <a:r>
              <a:rPr lang="en-US" sz="2800" i="1" dirty="0" smtClean="0"/>
              <a:t>And what is 1GWh in the SI system?</a:t>
            </a:r>
            <a:endParaRPr lang="en-US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74623" y="3762156"/>
            <a:ext cx="7960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Q6. A 1,500 </a:t>
            </a:r>
            <a:r>
              <a:rPr lang="en-US" sz="2800" i="1" dirty="0" err="1" smtClean="0"/>
              <a:t>lb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cating</a:t>
            </a:r>
            <a:r>
              <a:rPr lang="en-US" sz="2800" i="1" dirty="0" smtClean="0"/>
              <a:t> is raised 22.0 </a:t>
            </a:r>
            <a:r>
              <a:rPr lang="en-US" sz="2800" i="1" dirty="0" err="1" smtClean="0"/>
              <a:t>ft</a:t>
            </a:r>
            <a:r>
              <a:rPr lang="en-US" sz="2800" i="1" dirty="0" smtClean="0"/>
              <a:t> in 2.50 min. Find the required horsepower</a:t>
            </a:r>
            <a:endParaRPr lang="en-US" sz="2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226" y="4898194"/>
            <a:ext cx="80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Work  in (</a:t>
            </a:r>
            <a:r>
              <a:rPr lang="en-US" sz="2400" dirty="0" err="1" smtClean="0">
                <a:latin typeface="Chalkboard"/>
                <a:cs typeface="Chalkboard"/>
              </a:rPr>
              <a:t>ft.lb</a:t>
            </a:r>
            <a:r>
              <a:rPr lang="en-US" sz="2400" dirty="0" smtClean="0">
                <a:latin typeface="Chalkboard"/>
                <a:cs typeface="Chalkboard"/>
              </a:rPr>
              <a:t>) 1,500 </a:t>
            </a:r>
            <a:r>
              <a:rPr lang="en-US" sz="2400" dirty="0" err="1" smtClean="0">
                <a:latin typeface="Chalkboard"/>
                <a:cs typeface="Chalkboard"/>
              </a:rPr>
              <a:t>lb</a:t>
            </a:r>
            <a:r>
              <a:rPr lang="en-US" sz="2400" dirty="0" smtClean="0">
                <a:latin typeface="Chalkboard"/>
                <a:cs typeface="Chalkboard"/>
              </a:rPr>
              <a:t> x 22.0 </a:t>
            </a:r>
            <a:r>
              <a:rPr lang="en-US" sz="2400" dirty="0" err="1" smtClean="0">
                <a:latin typeface="Chalkboard"/>
                <a:cs typeface="Chalkboard"/>
              </a:rPr>
              <a:t>ft</a:t>
            </a:r>
            <a:r>
              <a:rPr lang="en-US" sz="2400" dirty="0" smtClean="0">
                <a:latin typeface="Chalkboard"/>
                <a:cs typeface="Chalkboard"/>
              </a:rPr>
              <a:t> = 33,000 </a:t>
            </a:r>
            <a:r>
              <a:rPr lang="en-US" sz="2400" dirty="0" err="1" smtClean="0">
                <a:latin typeface="Chalkboard"/>
                <a:cs typeface="Chalkboard"/>
              </a:rPr>
              <a:t>ft.lb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226" y="5359859"/>
            <a:ext cx="80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Power</a:t>
            </a:r>
            <a:r>
              <a:rPr lang="en-US" sz="2400" dirty="0" smtClean="0">
                <a:latin typeface="Chalkboard"/>
                <a:cs typeface="Chalkboard"/>
              </a:rPr>
              <a:t>  in (</a:t>
            </a:r>
            <a:r>
              <a:rPr lang="en-US" sz="2400" dirty="0" err="1" smtClean="0">
                <a:latin typeface="Chalkboard"/>
                <a:cs typeface="Chalkboard"/>
              </a:rPr>
              <a:t>hp</a:t>
            </a:r>
            <a:r>
              <a:rPr lang="en-US" sz="2400" dirty="0" smtClean="0">
                <a:latin typeface="Chalkboard"/>
                <a:cs typeface="Chalkboard"/>
              </a:rPr>
              <a:t>) = 33,000 </a:t>
            </a:r>
            <a:r>
              <a:rPr lang="en-US" sz="2400" dirty="0" err="1" smtClean="0">
                <a:latin typeface="Chalkboard"/>
                <a:cs typeface="Chalkboard"/>
              </a:rPr>
              <a:t>ft.lb</a:t>
            </a:r>
            <a:r>
              <a:rPr lang="en-US" sz="2400" dirty="0" smtClean="0">
                <a:latin typeface="Chalkboard"/>
                <a:cs typeface="Chalkboard"/>
              </a:rPr>
              <a:t> / 2.50 (60 s) = 220 </a:t>
            </a:r>
            <a:r>
              <a:rPr lang="en-US" sz="2400" dirty="0" err="1" smtClean="0">
                <a:latin typeface="Chalkboard"/>
                <a:cs typeface="Chalkboard"/>
              </a:rPr>
              <a:t>hp</a:t>
            </a:r>
            <a:endParaRPr lang="en-US" sz="2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669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11" grpId="0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74927" y="302319"/>
            <a:ext cx="1419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What is 500 </a:t>
            </a:r>
            <a:r>
              <a:rPr lang="en-US" sz="2400" i="1" dirty="0" err="1" smtClean="0"/>
              <a:t>MW.h</a:t>
            </a:r>
            <a:r>
              <a:rPr lang="en-US" sz="2400" i="1" dirty="0" smtClean="0"/>
              <a:t> measured in Joules?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8084" y="1771703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What is 100 Joules in </a:t>
            </a:r>
            <a:r>
              <a:rPr lang="en-US" sz="2400" i="1" dirty="0" err="1" smtClean="0"/>
              <a:t>hp</a:t>
            </a:r>
            <a:r>
              <a:rPr lang="en-US" sz="2400" i="1" dirty="0" smtClean="0"/>
              <a:t>? 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68084" y="2382985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If you run a 75W light bulb for 20 min, how much energy in Joules did you consume?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98775" y="1267880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6201" y="1884613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60955" y="1248951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060955" y="1829958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98775" y="2899930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60955" y="2881001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8084" y="340919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P4. A wattmeter shows that a motor is drawing 2,200 W. What horsepower is being delivered?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198775" y="4089256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60955" y="4058676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8084" y="4551919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P5. How much energy in Joules does the motor deliver in 1 </a:t>
            </a:r>
            <a:r>
              <a:rPr lang="en-US" sz="2400" i="1" dirty="0" err="1" smtClean="0"/>
              <a:t>hr</a:t>
            </a:r>
            <a:r>
              <a:rPr lang="en-US" sz="2400" i="1" dirty="0" smtClean="0"/>
              <a:t>?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98775" y="5033913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060955" y="5014984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8084" y="5496453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P6. You consume 2000 food calories a day while maintaining const. weight. What is the average power you produce a day?</a:t>
            </a:r>
            <a:endParaRPr lang="en-US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98775" y="6304675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60955" y="6285746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59484" y="302319"/>
            <a:ext cx="6849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Conservation of Energy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8766" y="3265065"/>
            <a:ext cx="330678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598" y="3101900"/>
              <a:ext cx="218590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Kinetic Energy</a:t>
              </a:r>
              <a:endParaRPr lang="en-US" sz="3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9159" y="3831275"/>
            <a:ext cx="4791723" cy="1057758"/>
            <a:chOff x="1310308" y="2721223"/>
            <a:chExt cx="4791723" cy="1057758"/>
          </a:xfrm>
        </p:grpSpPr>
        <p:sp>
          <p:nvSpPr>
            <p:cNvPr id="25" name="TextBox 24"/>
            <p:cNvSpPr txBox="1"/>
            <p:nvPr/>
          </p:nvSpPr>
          <p:spPr>
            <a:xfrm>
              <a:off x="3834253" y="287918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=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5042" y="325576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2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480496" y="3283973"/>
              <a:ext cx="41947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10308" y="2887491"/>
              <a:ext cx="2523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Kinetic Energy</a:t>
              </a:r>
              <a:endParaRPr lang="en-US" sz="28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5042" y="2721223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halkboard"/>
                  <a:cs typeface="Chalkboard"/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61820" y="2887491"/>
              <a:ext cx="716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  <a:cs typeface="Chalkboard"/>
                </a:rPr>
                <a:t>mv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85253" y="2756176"/>
              <a:ext cx="71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2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7342" y="4946458"/>
            <a:ext cx="6209593" cy="596160"/>
            <a:chOff x="671598" y="3101900"/>
            <a:chExt cx="2185903" cy="596160"/>
          </a:xfrm>
        </p:grpSpPr>
        <p:sp>
          <p:nvSpPr>
            <p:cNvPr id="30" name="Rounded Rectangle 29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1598" y="3101900"/>
              <a:ext cx="218590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Gravitational Potential Energy </a:t>
              </a:r>
              <a:endParaRPr lang="en-US" sz="3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68320" y="5772301"/>
            <a:ext cx="4791138" cy="531527"/>
            <a:chOff x="987460" y="2879184"/>
            <a:chExt cx="4791138" cy="531527"/>
          </a:xfrm>
        </p:grpSpPr>
        <p:sp>
          <p:nvSpPr>
            <p:cNvPr id="33" name="TextBox 32"/>
            <p:cNvSpPr txBox="1"/>
            <p:nvPr/>
          </p:nvSpPr>
          <p:spPr>
            <a:xfrm>
              <a:off x="3834253" y="287918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halkboard"/>
                  <a:cs typeface="Chalkboard"/>
                </a:rPr>
                <a:t>=</a:t>
              </a:r>
              <a:endParaRPr lang="en-US" sz="2800" dirty="0">
                <a:latin typeface="Chalkboard"/>
                <a:cs typeface="Chalkboard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87460" y="2887491"/>
              <a:ext cx="2852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Potential Energy</a:t>
              </a:r>
              <a:endParaRPr lang="en-US" sz="2800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16075" y="2887491"/>
              <a:ext cx="1262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halkboard"/>
                  <a:cs typeface="Chalkboard"/>
                </a:rPr>
                <a:t>m</a:t>
              </a:r>
              <a:r>
                <a:rPr lang="en-US" sz="2800" dirty="0" smtClean="0">
                  <a:latin typeface="Chalkboard"/>
                  <a:cs typeface="Chalkboard"/>
                </a:rPr>
                <a:t> g h</a:t>
              </a:r>
              <a:endParaRPr lang="en-US" sz="2800" dirty="0">
                <a:latin typeface="Chalkboard"/>
                <a:cs typeface="Chalkboard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18766" y="2088218"/>
            <a:ext cx="8253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halkboard"/>
                <a:cs typeface="Chalkboard"/>
              </a:rPr>
              <a:t>Energy cannot be created or destroyed. Energy can only change its state. </a:t>
            </a:r>
            <a:endParaRPr lang="en-US" sz="28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87342" y="1335624"/>
            <a:ext cx="7653518" cy="596160"/>
            <a:chOff x="671598" y="3101900"/>
            <a:chExt cx="2185903" cy="596160"/>
          </a:xfrm>
        </p:grpSpPr>
        <p:sp>
          <p:nvSpPr>
            <p:cNvPr id="56" name="Rounded Rectangle 55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1598" y="3101900"/>
              <a:ext cx="218590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Conservation of Energy Principle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111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16218</TotalTime>
  <Words>954</Words>
  <Application>Microsoft Macintosh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Pile Driver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Tatiana Stantcheva</cp:lastModifiedBy>
  <cp:revision>290</cp:revision>
  <dcterms:created xsi:type="dcterms:W3CDTF">2014-12-10T21:20:07Z</dcterms:created>
  <dcterms:modified xsi:type="dcterms:W3CDTF">2016-10-13T20:54:49Z</dcterms:modified>
</cp:coreProperties>
</file>