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72" r:id="rId1"/>
  </p:sldMasterIdLst>
  <p:notesMasterIdLst>
    <p:notesMasterId r:id="rId32"/>
  </p:notesMasterIdLst>
  <p:handoutMasterIdLst>
    <p:handoutMasterId r:id="rId33"/>
  </p:handoutMasterIdLst>
  <p:sldIdLst>
    <p:sldId id="256" r:id="rId2"/>
    <p:sldId id="332" r:id="rId3"/>
    <p:sldId id="368" r:id="rId4"/>
    <p:sldId id="367" r:id="rId5"/>
    <p:sldId id="366" r:id="rId6"/>
    <p:sldId id="331" r:id="rId7"/>
    <p:sldId id="369" r:id="rId8"/>
    <p:sldId id="359" r:id="rId9"/>
    <p:sldId id="370" r:id="rId10"/>
    <p:sldId id="371" r:id="rId11"/>
    <p:sldId id="287" r:id="rId12"/>
    <p:sldId id="360" r:id="rId13"/>
    <p:sldId id="373" r:id="rId14"/>
    <p:sldId id="372" r:id="rId15"/>
    <p:sldId id="362" r:id="rId16"/>
    <p:sldId id="374" r:id="rId17"/>
    <p:sldId id="364" r:id="rId18"/>
    <p:sldId id="375" r:id="rId19"/>
    <p:sldId id="358" r:id="rId20"/>
    <p:sldId id="377" r:id="rId21"/>
    <p:sldId id="376" r:id="rId22"/>
    <p:sldId id="363" r:id="rId23"/>
    <p:sldId id="379" r:id="rId24"/>
    <p:sldId id="378" r:id="rId25"/>
    <p:sldId id="365" r:id="rId26"/>
    <p:sldId id="380" r:id="rId27"/>
    <p:sldId id="346" r:id="rId28"/>
    <p:sldId id="381" r:id="rId29"/>
    <p:sldId id="382" r:id="rId30"/>
    <p:sldId id="383" r:id="rId31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8B576-3917-4837-89D2-599322058CEB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15B5A-3232-49E2-88F9-266D2B1C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94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964EB4-C37E-D84D-8634-2B42ABDB5418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F87C462-47AD-B64C-8BDA-5B8AD124C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75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24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44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2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08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09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3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0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61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86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4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0AB17-2394-2241-A98F-46FF0C8614E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0AB17-2394-2241-A98F-46FF0C8614E6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AA6F2-1426-6D4D-B235-2AF1145FF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59778" y="1223085"/>
            <a:ext cx="66245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Temperature and Heat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647" y="2081414"/>
            <a:ext cx="3415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Objectives: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367584" y="3140178"/>
            <a:ext cx="683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Gas Laws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67585" y="2629002"/>
            <a:ext cx="7029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Temperature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367585" y="3663398"/>
            <a:ext cx="683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Heat and Heat Transfer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67585" y="4192215"/>
            <a:ext cx="6832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/>
              <a:t>Thermal Expansion</a:t>
            </a:r>
          </a:p>
        </p:txBody>
      </p:sp>
    </p:spTree>
    <p:extLst>
      <p:ext uri="{BB962C8B-B14F-4D97-AF65-F5344CB8AC3E}">
        <p14:creationId xmlns:p14="http://schemas.microsoft.com/office/powerpoint/2010/main" val="132533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Arrow Connector 26"/>
          <p:cNvCxnSpPr/>
          <p:nvPr/>
        </p:nvCxnSpPr>
        <p:spPr>
          <a:xfrm flipH="1">
            <a:off x="2120566" y="8611081"/>
            <a:ext cx="1011893" cy="78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80792" y="1929340"/>
            <a:ext cx="1635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halkboard"/>
                <a:cs typeface="Chalkboard"/>
              </a:rPr>
              <a:t>(Pressure</a:t>
            </a:r>
            <a:r>
              <a:rPr lang="en-US" sz="2400" dirty="0" smtClean="0">
                <a:latin typeface="Chalkboard"/>
                <a:cs typeface="Chalkboard"/>
              </a:rPr>
              <a:t>)</a:t>
            </a:r>
            <a:r>
              <a:rPr lang="en-US" sz="2400" baseline="-25000" dirty="0" smtClean="0">
                <a:latin typeface="Chalkboard"/>
                <a:cs typeface="Chalkboard"/>
              </a:rPr>
              <a:t>1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82208" y="1918993"/>
            <a:ext cx="1676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(Pressure)</a:t>
            </a:r>
            <a:r>
              <a:rPr lang="en-US" sz="2400" baseline="-25000" dirty="0" smtClean="0">
                <a:latin typeface="Chalkboard"/>
                <a:cs typeface="Chalkboard"/>
              </a:rPr>
              <a:t>2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945" y="1138028"/>
            <a:ext cx="332524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Charle’s</a:t>
            </a:r>
            <a:r>
              <a:rPr lang="en-US" sz="3200" dirty="0" smtClean="0"/>
              <a:t> Law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72893" y="2414001"/>
            <a:ext cx="2159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(Temperature)</a:t>
            </a:r>
            <a:r>
              <a:rPr lang="en-US" sz="2400" baseline="-25000" dirty="0" smtClean="0">
                <a:latin typeface="Chalkboard"/>
                <a:cs typeface="Chalkboard"/>
              </a:rPr>
              <a:t>1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687" y="2411863"/>
            <a:ext cx="2198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(Temperature)</a:t>
            </a:r>
            <a:r>
              <a:rPr lang="en-US" sz="2400" baseline="-25000" dirty="0" smtClean="0">
                <a:latin typeface="Chalkboard"/>
                <a:cs typeface="Chalkboard"/>
              </a:rPr>
              <a:t>2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11198" y="195233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halkboard"/>
                <a:cs typeface="Chalkboard"/>
              </a:rPr>
              <a:t>=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89374" y="1800783"/>
            <a:ext cx="6831630" cy="125634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3123" y="3057129"/>
            <a:ext cx="7774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Q3. How can we maintain constant volume?</a:t>
            </a:r>
            <a:endParaRPr lang="en-US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021067" y="1128646"/>
            <a:ext cx="5668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Volume remains constant!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667431" y="3518794"/>
            <a:ext cx="470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Ans. Sealed container</a:t>
            </a:r>
            <a:endParaRPr lang="en-US" sz="24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594742" y="4847484"/>
            <a:ext cx="7774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Q4. The pressure at 300 K is 0.02 PSI. What is the pressure at 600 K? </a:t>
            </a:r>
            <a:endParaRPr lang="en-US" sz="2400" i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180792" y="2436281"/>
            <a:ext cx="12442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51767" y="2414001"/>
            <a:ext cx="12442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1212" y="4150166"/>
            <a:ext cx="7808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FF0000"/>
                </a:solidFill>
              </a:rPr>
              <a:t>Charle’s</a:t>
            </a:r>
            <a:r>
              <a:rPr lang="en-US" sz="2400" i="1" dirty="0" smtClean="0">
                <a:solidFill>
                  <a:srgbClr val="FF0000"/>
                </a:solidFill>
              </a:rPr>
              <a:t> Law Requires Kelvin (no Celsius! No Fahrenheit!)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32211" y="5523969"/>
            <a:ext cx="16752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(0.02 PSI)</a:t>
            </a:r>
            <a:r>
              <a:rPr lang="en-US" sz="2400" baseline="-25000" dirty="0" smtClean="0">
                <a:latin typeface="Chalkboard"/>
                <a:cs typeface="Chalkboard"/>
              </a:rPr>
              <a:t>1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33627" y="5513622"/>
            <a:ext cx="1676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(Pressure)</a:t>
            </a:r>
            <a:r>
              <a:rPr lang="en-US" sz="2400" baseline="-25000" dirty="0" smtClean="0">
                <a:latin typeface="Chalkboard"/>
                <a:cs typeface="Chalkboard"/>
              </a:rPr>
              <a:t>2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24312" y="6008630"/>
            <a:ext cx="1267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(300 K)</a:t>
            </a:r>
            <a:r>
              <a:rPr lang="en-US" sz="2400" baseline="-25000" dirty="0" smtClean="0">
                <a:latin typeface="Chalkboard"/>
                <a:cs typeface="Chalkboard"/>
              </a:rPr>
              <a:t>1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19106" y="6006492"/>
            <a:ext cx="1308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(600 K)</a:t>
            </a:r>
            <a:r>
              <a:rPr lang="en-US" sz="2400" baseline="-25000" dirty="0" smtClean="0">
                <a:latin typeface="Chalkboard"/>
                <a:cs typeface="Chalkboard"/>
              </a:rPr>
              <a:t>2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62617" y="55469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halkboard"/>
                <a:cs typeface="Chalkboard"/>
              </a:rPr>
              <a:t>=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432211" y="6030910"/>
            <a:ext cx="12442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803186" y="6008630"/>
            <a:ext cx="12442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2863239" y="302319"/>
            <a:ext cx="32424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Gay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Lussac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Law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525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788630" y="302319"/>
            <a:ext cx="539169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Temperature and Gas Laws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32-Point Star 33"/>
          <p:cNvSpPr/>
          <p:nvPr/>
        </p:nvSpPr>
        <p:spPr>
          <a:xfrm>
            <a:off x="7957873" y="414478"/>
            <a:ext cx="811171" cy="811171"/>
          </a:xfrm>
          <a:prstGeom prst="star3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20 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427380" y="1227032"/>
            <a:ext cx="8148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P1. What is 70 F in Centigrade?</a:t>
            </a:r>
            <a:endParaRPr lang="en-US" sz="2000" dirty="0"/>
          </a:p>
        </p:txBody>
      </p:sp>
      <p:sp>
        <p:nvSpPr>
          <p:cNvPr id="35" name="TextBox 34"/>
          <p:cNvSpPr txBox="1"/>
          <p:nvPr/>
        </p:nvSpPr>
        <p:spPr>
          <a:xfrm>
            <a:off x="6185515" y="2693547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90446" y="1982004"/>
            <a:ext cx="8148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P2. You seal a gas in a container. If you double the temperature of the gas, what happens to the pressure inside?</a:t>
            </a:r>
            <a:endParaRPr lang="en-US" sz="2000" dirty="0"/>
          </a:p>
        </p:txBody>
      </p:sp>
      <p:sp>
        <p:nvSpPr>
          <p:cNvPr id="38" name="Rounded Rectangle 37"/>
          <p:cNvSpPr/>
          <p:nvPr/>
        </p:nvSpPr>
        <p:spPr>
          <a:xfrm>
            <a:off x="5915940" y="2694643"/>
            <a:ext cx="2025301" cy="42649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185515" y="1412800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915940" y="1413896"/>
            <a:ext cx="2025301" cy="42649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6222449" y="3761687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7380" y="3050144"/>
            <a:ext cx="81485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P3. In the Boyle’s Law (keeping temperature constant), if you triple the pressure, what happens to the volume of the gas. </a:t>
            </a:r>
            <a:endParaRPr lang="en-US" sz="2000" dirty="0"/>
          </a:p>
        </p:txBody>
      </p:sp>
      <p:sp>
        <p:nvSpPr>
          <p:cNvPr id="26" name="Rounded Rectangle 25"/>
          <p:cNvSpPr/>
          <p:nvPr/>
        </p:nvSpPr>
        <p:spPr>
          <a:xfrm>
            <a:off x="5952874" y="3762783"/>
            <a:ext cx="2025301" cy="42649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222449" y="4924714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7380" y="4213171"/>
            <a:ext cx="8148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P4. For a gas sealed in a container, you measure its temperature and pressure to be 300 K and 0.2 PSI. What happens to the pressure if you increase the temperature to 350 K?</a:t>
            </a:r>
            <a:endParaRPr lang="en-US" sz="2000" dirty="0"/>
          </a:p>
        </p:txBody>
      </p:sp>
      <p:sp>
        <p:nvSpPr>
          <p:cNvPr id="29" name="Rounded Rectangle 28"/>
          <p:cNvSpPr/>
          <p:nvPr/>
        </p:nvSpPr>
        <p:spPr>
          <a:xfrm>
            <a:off x="5952874" y="4925810"/>
            <a:ext cx="2025301" cy="42649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4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164761" y="302319"/>
            <a:ext cx="46394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Heat and Heat Transfer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9479" y="1368121"/>
            <a:ext cx="993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BTU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1732301" y="1368121"/>
            <a:ext cx="695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Heat required to warm 1 </a:t>
            </a:r>
            <a:r>
              <a:rPr lang="en-US" sz="2400" dirty="0" err="1" smtClean="0"/>
              <a:t>lb</a:t>
            </a:r>
            <a:r>
              <a:rPr lang="en-US" sz="2400" dirty="0" smtClean="0"/>
              <a:t> water by 1F at sea level. 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32900" y="1999537"/>
            <a:ext cx="993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dirty="0" err="1" smtClean="0"/>
              <a:t>cal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1765722" y="1999537"/>
            <a:ext cx="695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Heat required to warm 1 g water </a:t>
            </a:r>
            <a:r>
              <a:rPr lang="en-US" sz="2400" dirty="0"/>
              <a:t>by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32900" y="2630952"/>
            <a:ext cx="993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dirty="0"/>
              <a:t>C</a:t>
            </a:r>
            <a:r>
              <a:rPr lang="en-US" sz="2400" dirty="0" smtClean="0"/>
              <a:t>al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1765722" y="2630952"/>
            <a:ext cx="695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Heat required to warm 1000 g water </a:t>
            </a:r>
            <a:r>
              <a:rPr lang="en-US" sz="2400" dirty="0"/>
              <a:t>by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499478" y="3366251"/>
            <a:ext cx="8342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Q5. How many calories are necessary to heat 50 g of water by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  <a:r>
              <a:rPr lang="en-US" sz="2400" i="1" dirty="0" smtClean="0"/>
              <a:t> 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5351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164761" y="302319"/>
            <a:ext cx="46394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Heat and Heat Transfer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9479" y="1368121"/>
            <a:ext cx="993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BTU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1732301" y="1368121"/>
            <a:ext cx="695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Heat required to warm 1 </a:t>
            </a:r>
            <a:r>
              <a:rPr lang="en-US" sz="2400" dirty="0" err="1" smtClean="0"/>
              <a:t>lb</a:t>
            </a:r>
            <a:r>
              <a:rPr lang="en-US" sz="2400" dirty="0" smtClean="0"/>
              <a:t> water by 1F at sea level. 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32900" y="1999537"/>
            <a:ext cx="993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dirty="0" err="1" smtClean="0"/>
              <a:t>cal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1765722" y="1999537"/>
            <a:ext cx="695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Heat required to warm 1 g water </a:t>
            </a:r>
            <a:r>
              <a:rPr lang="en-US" sz="2400" dirty="0"/>
              <a:t>by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32900" y="2630952"/>
            <a:ext cx="993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dirty="0"/>
              <a:t>C</a:t>
            </a:r>
            <a:r>
              <a:rPr lang="en-US" sz="2400" dirty="0" smtClean="0"/>
              <a:t>al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1765722" y="2630952"/>
            <a:ext cx="695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Heat required to warm 1000 g water </a:t>
            </a:r>
            <a:r>
              <a:rPr lang="en-US" sz="2400" dirty="0"/>
              <a:t>by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499478" y="3366251"/>
            <a:ext cx="8342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Q5. How many calories are necessary to heat 50 g of water by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  <a:r>
              <a:rPr lang="en-US" sz="2400" i="1" dirty="0" smtClean="0"/>
              <a:t> </a:t>
            </a:r>
            <a:endParaRPr lang="en-US" sz="2400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499478" y="4922530"/>
            <a:ext cx="8342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Q6. How many calories are necessary to heat 50 g of water by </a:t>
            </a:r>
            <a:r>
              <a:rPr lang="en-US" sz="2400" dirty="0" smtClean="0"/>
              <a:t>10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C?</a:t>
            </a:r>
            <a:r>
              <a:rPr lang="en-US" sz="2400" i="1" dirty="0" smtClean="0"/>
              <a:t> </a:t>
            </a:r>
            <a:endParaRPr lang="en-US" sz="2400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1884700" y="3993541"/>
            <a:ext cx="989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(Heat)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2958071" y="3993541"/>
            <a:ext cx="451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3409156" y="3976264"/>
            <a:ext cx="2239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(50 g) (1 </a:t>
            </a:r>
            <a:r>
              <a:rPr lang="en-US" sz="2400" dirty="0" err="1" smtClean="0"/>
              <a:t>cal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06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164761" y="302319"/>
            <a:ext cx="46394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Heat and Heat Transfer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9479" y="1368121"/>
            <a:ext cx="993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BTU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1732301" y="1368121"/>
            <a:ext cx="695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Heat required to warm 1 </a:t>
            </a:r>
            <a:r>
              <a:rPr lang="en-US" sz="2400" dirty="0" err="1" smtClean="0"/>
              <a:t>lb</a:t>
            </a:r>
            <a:r>
              <a:rPr lang="en-US" sz="2400" dirty="0" smtClean="0"/>
              <a:t> water by 1F at sea level. 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32900" y="1999537"/>
            <a:ext cx="993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dirty="0" err="1" smtClean="0"/>
              <a:t>cal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1765722" y="1999537"/>
            <a:ext cx="695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Heat required to warm 1 g water </a:t>
            </a:r>
            <a:r>
              <a:rPr lang="en-US" sz="2400" dirty="0"/>
              <a:t>by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32900" y="2630952"/>
            <a:ext cx="993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dirty="0"/>
              <a:t>C</a:t>
            </a:r>
            <a:r>
              <a:rPr lang="en-US" sz="2400" dirty="0" smtClean="0"/>
              <a:t>al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1765722" y="2630952"/>
            <a:ext cx="695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Heat required to warm 1000 g water </a:t>
            </a:r>
            <a:r>
              <a:rPr lang="en-US" sz="2400" dirty="0"/>
              <a:t>by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499478" y="3366251"/>
            <a:ext cx="8342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Q5. How many calories are necessary to heat 50 g of water by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  <a:r>
              <a:rPr lang="en-US" sz="2400" i="1" dirty="0" smtClean="0"/>
              <a:t> </a:t>
            </a:r>
            <a:endParaRPr lang="en-US" sz="2400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499478" y="4922530"/>
            <a:ext cx="8342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Q6. How many calories are necessary to heat 50 g of water by </a:t>
            </a:r>
            <a:r>
              <a:rPr lang="en-US" sz="2400" dirty="0" smtClean="0"/>
              <a:t>10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C?</a:t>
            </a:r>
            <a:r>
              <a:rPr lang="en-US" sz="2400" i="1" dirty="0" smtClean="0"/>
              <a:t> </a:t>
            </a:r>
            <a:endParaRPr lang="en-US" sz="2400" i="1" dirty="0"/>
          </a:p>
        </p:txBody>
      </p:sp>
      <p:sp>
        <p:nvSpPr>
          <p:cNvPr id="54" name="TextBox 53"/>
          <p:cNvSpPr txBox="1"/>
          <p:nvPr/>
        </p:nvSpPr>
        <p:spPr>
          <a:xfrm>
            <a:off x="1884700" y="3993541"/>
            <a:ext cx="9896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(Heat)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5759911" y="5522694"/>
            <a:ext cx="1414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C)</a:t>
            </a:r>
            <a:endParaRPr lang="en-US" sz="2400" dirty="0"/>
          </a:p>
        </p:txBody>
      </p:sp>
      <p:sp>
        <p:nvSpPr>
          <p:cNvPr id="56" name="TextBox 55"/>
          <p:cNvSpPr txBox="1"/>
          <p:nvPr/>
        </p:nvSpPr>
        <p:spPr>
          <a:xfrm>
            <a:off x="2958071" y="3993541"/>
            <a:ext cx="451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57" name="TextBox 56"/>
          <p:cNvSpPr txBox="1"/>
          <p:nvPr/>
        </p:nvSpPr>
        <p:spPr>
          <a:xfrm>
            <a:off x="3409156" y="3976264"/>
            <a:ext cx="2239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(50 g) (1 </a:t>
            </a:r>
            <a:r>
              <a:rPr lang="en-US" sz="2400" dirty="0" err="1" smtClean="0"/>
              <a:t>cal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2345058" y="5539971"/>
            <a:ext cx="1073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(Heat)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3418430" y="5539971"/>
            <a:ext cx="489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3869514" y="5522694"/>
            <a:ext cx="189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(50 g) (1 </a:t>
            </a:r>
            <a:r>
              <a:rPr lang="en-US" sz="2400" dirty="0" err="1" smtClean="0"/>
              <a:t>cal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490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164765" y="302319"/>
            <a:ext cx="46394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Heat and Heat Transfer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9479" y="1368121"/>
            <a:ext cx="993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BTU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1732301" y="1368121"/>
            <a:ext cx="695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Heat required to warm 1 </a:t>
            </a:r>
            <a:r>
              <a:rPr lang="en-US" sz="2400" dirty="0" err="1" smtClean="0"/>
              <a:t>lb</a:t>
            </a:r>
            <a:r>
              <a:rPr lang="en-US" sz="2400" dirty="0" smtClean="0"/>
              <a:t> water by 1F at sea level. 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32900" y="1999537"/>
            <a:ext cx="993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dirty="0" err="1" smtClean="0"/>
              <a:t>cal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1765722" y="1999537"/>
            <a:ext cx="695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Heat required to warm 1 g water </a:t>
            </a:r>
            <a:r>
              <a:rPr lang="en-US" sz="2400" dirty="0"/>
              <a:t>by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32900" y="2630952"/>
            <a:ext cx="993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dirty="0"/>
              <a:t>C</a:t>
            </a:r>
            <a:r>
              <a:rPr lang="en-US" sz="2400" dirty="0" smtClean="0"/>
              <a:t>al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1765722" y="2630952"/>
            <a:ext cx="695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Heat required to warm 1000 g water </a:t>
            </a:r>
            <a:r>
              <a:rPr lang="en-US" sz="2400" dirty="0"/>
              <a:t>by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499478" y="3366251"/>
            <a:ext cx="8342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Q6. How many calories are necessary to heat 50 g of water by </a:t>
            </a:r>
            <a:r>
              <a:rPr lang="en-US" sz="2400" dirty="0" smtClean="0"/>
              <a:t>10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  <a:r>
              <a:rPr lang="en-US" sz="2400" i="1" dirty="0" smtClean="0"/>
              <a:t> </a:t>
            </a:r>
            <a:endParaRPr lang="en-US" sz="2400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499478" y="4922530"/>
            <a:ext cx="8342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Q7. How many calories are necessary to heat 50 g of </a:t>
            </a:r>
            <a:r>
              <a:rPr lang="en-US" sz="2400" i="1" dirty="0" smtClean="0">
                <a:solidFill>
                  <a:srgbClr val="FF0000"/>
                </a:solidFill>
              </a:rPr>
              <a:t>iron</a:t>
            </a:r>
            <a:r>
              <a:rPr lang="en-US" sz="2400" i="1" dirty="0" smtClean="0"/>
              <a:t> by </a:t>
            </a:r>
            <a:r>
              <a:rPr lang="en-US" sz="2400" dirty="0" smtClean="0"/>
              <a:t>10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C?</a:t>
            </a:r>
            <a:r>
              <a:rPr lang="en-US" sz="2400" i="1" dirty="0" smtClean="0"/>
              <a:t> </a:t>
            </a:r>
            <a:endParaRPr lang="en-US" sz="2400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5759911" y="5522694"/>
            <a:ext cx="1414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C)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2345058" y="5539971"/>
            <a:ext cx="1073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(Heat)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3418430" y="5539971"/>
            <a:ext cx="489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3869514" y="5522694"/>
            <a:ext cx="2102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(50 g) (</a:t>
            </a:r>
            <a:r>
              <a:rPr lang="en-US" sz="2400" dirty="0" smtClean="0">
                <a:solidFill>
                  <a:srgbClr val="FF0000"/>
                </a:solidFill>
              </a:rPr>
              <a:t>???</a:t>
            </a:r>
            <a:r>
              <a:rPr lang="en-US" sz="2400" dirty="0" smtClean="0"/>
              <a:t> </a:t>
            </a:r>
            <a:r>
              <a:rPr lang="en-US" sz="2400" dirty="0" err="1" smtClean="0"/>
              <a:t>cal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59911" y="4197248"/>
            <a:ext cx="1414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C)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345058" y="4214525"/>
            <a:ext cx="1073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(Heat)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418430" y="4214525"/>
            <a:ext cx="489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869514" y="4197248"/>
            <a:ext cx="189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(50 g) (1 </a:t>
            </a:r>
            <a:r>
              <a:rPr lang="en-US" sz="2400" dirty="0" err="1" smtClean="0"/>
              <a:t>cal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907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164765" y="302319"/>
            <a:ext cx="46394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Heat and Heat Transfer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9479" y="1368121"/>
            <a:ext cx="993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BTU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1732301" y="1368121"/>
            <a:ext cx="695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Heat required to warm 1 </a:t>
            </a:r>
            <a:r>
              <a:rPr lang="en-US" sz="2400" dirty="0" err="1" smtClean="0"/>
              <a:t>lb</a:t>
            </a:r>
            <a:r>
              <a:rPr lang="en-US" sz="2400" dirty="0" smtClean="0"/>
              <a:t> water by 1F at sea level. 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32900" y="1999537"/>
            <a:ext cx="993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dirty="0" err="1" smtClean="0"/>
              <a:t>cal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1765722" y="1999537"/>
            <a:ext cx="695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Heat required to warm 1 g water </a:t>
            </a:r>
            <a:r>
              <a:rPr lang="en-US" sz="2400" dirty="0"/>
              <a:t>by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32900" y="2630952"/>
            <a:ext cx="9934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dirty="0"/>
              <a:t>C</a:t>
            </a:r>
            <a:r>
              <a:rPr lang="en-US" sz="2400" dirty="0" smtClean="0"/>
              <a:t>al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1765722" y="2630952"/>
            <a:ext cx="695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Heat required to warm 1000 g water </a:t>
            </a:r>
            <a:r>
              <a:rPr lang="en-US" sz="2400" dirty="0"/>
              <a:t>by </a:t>
            </a:r>
            <a:r>
              <a:rPr lang="en-US" sz="2400" dirty="0" smtClean="0"/>
              <a:t>1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52" name="TextBox 51"/>
          <p:cNvSpPr txBox="1"/>
          <p:nvPr/>
        </p:nvSpPr>
        <p:spPr>
          <a:xfrm>
            <a:off x="499478" y="3366251"/>
            <a:ext cx="8342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Q6. How many calories are necessary to heat 50 g of water by </a:t>
            </a:r>
            <a:r>
              <a:rPr lang="en-US" sz="2400" dirty="0" smtClean="0"/>
              <a:t>10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  <a:r>
              <a:rPr lang="en-US" sz="2400" i="1" dirty="0" smtClean="0"/>
              <a:t> </a:t>
            </a:r>
            <a:endParaRPr lang="en-US" sz="2400" i="1" dirty="0"/>
          </a:p>
        </p:txBody>
      </p:sp>
      <p:sp>
        <p:nvSpPr>
          <p:cNvPr id="53" name="TextBox 52"/>
          <p:cNvSpPr txBox="1"/>
          <p:nvPr/>
        </p:nvSpPr>
        <p:spPr>
          <a:xfrm>
            <a:off x="499478" y="4922530"/>
            <a:ext cx="8342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Q7. How many calories are necessary to heat 50 g of </a:t>
            </a:r>
            <a:r>
              <a:rPr lang="en-US" sz="2400" i="1" dirty="0" smtClean="0">
                <a:solidFill>
                  <a:srgbClr val="FF0000"/>
                </a:solidFill>
              </a:rPr>
              <a:t>iron</a:t>
            </a:r>
            <a:r>
              <a:rPr lang="en-US" sz="2400" i="1" dirty="0" smtClean="0"/>
              <a:t> by </a:t>
            </a:r>
            <a:r>
              <a:rPr lang="en-US" sz="2400" dirty="0" smtClean="0"/>
              <a:t>10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C?</a:t>
            </a:r>
            <a:r>
              <a:rPr lang="en-US" sz="2400" i="1" dirty="0" smtClean="0"/>
              <a:t> </a:t>
            </a:r>
            <a:endParaRPr lang="en-US" sz="2400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5759911" y="5522694"/>
            <a:ext cx="1414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C)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2345058" y="5539971"/>
            <a:ext cx="1073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(Heat)</a:t>
            </a:r>
            <a:endParaRPr lang="en-US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3418430" y="5539971"/>
            <a:ext cx="489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3869514" y="5522694"/>
            <a:ext cx="2102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(50 g) (</a:t>
            </a:r>
            <a:r>
              <a:rPr lang="en-US" sz="2400" dirty="0" smtClean="0">
                <a:solidFill>
                  <a:srgbClr val="FF0000"/>
                </a:solidFill>
              </a:rPr>
              <a:t>???</a:t>
            </a:r>
            <a:r>
              <a:rPr lang="en-US" sz="2400" dirty="0" smtClean="0"/>
              <a:t> </a:t>
            </a:r>
            <a:r>
              <a:rPr lang="en-US" sz="2400" dirty="0" err="1" smtClean="0"/>
              <a:t>cal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59911" y="4197248"/>
            <a:ext cx="1414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(10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C)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345058" y="4214525"/>
            <a:ext cx="1073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(Heat)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418430" y="4214525"/>
            <a:ext cx="489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869514" y="4197248"/>
            <a:ext cx="1890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(50 g) (1 </a:t>
            </a:r>
            <a:r>
              <a:rPr lang="en-US" sz="2400" dirty="0" err="1" smtClean="0"/>
              <a:t>cal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889413" y="6156346"/>
            <a:ext cx="2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Specific heat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3097207" y="5950882"/>
            <a:ext cx="1893975" cy="38152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462110" y="6156346"/>
            <a:ext cx="2062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0.108 </a:t>
            </a:r>
            <a:r>
              <a:rPr lang="en-US" sz="2400" dirty="0" err="1" smtClean="0">
                <a:solidFill>
                  <a:srgbClr val="FF0000"/>
                </a:solidFill>
              </a:rPr>
              <a:t>cal</a:t>
            </a:r>
            <a:r>
              <a:rPr lang="en-US" sz="2400" dirty="0" smtClean="0">
                <a:solidFill>
                  <a:srgbClr val="FF0000"/>
                </a:solidFill>
              </a:rPr>
              <a:t>/g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03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157184" y="302319"/>
            <a:ext cx="26546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Specific Heat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9478" y="2535254"/>
            <a:ext cx="8342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Q8. How many </a:t>
            </a:r>
            <a:r>
              <a:rPr lang="en-US" sz="2400" i="1" dirty="0" err="1" smtClean="0"/>
              <a:t>Btus</a:t>
            </a:r>
            <a:r>
              <a:rPr lang="en-US" sz="2400" i="1" dirty="0" smtClean="0"/>
              <a:t> are required to heat up 5.0 </a:t>
            </a:r>
            <a:r>
              <a:rPr lang="en-US" sz="2400" i="1" dirty="0" err="1" smtClean="0"/>
              <a:t>lb</a:t>
            </a:r>
            <a:r>
              <a:rPr lang="en-US" sz="2400" i="1" dirty="0" smtClean="0"/>
              <a:t> of iron by 10 F?</a:t>
            </a:r>
            <a:endParaRPr lang="en-US" sz="24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81117" y="1508772"/>
            <a:ext cx="317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(temperature change)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067573" y="1508772"/>
            <a:ext cx="1073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(Heat)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140945" y="1508772"/>
            <a:ext cx="489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592028" y="1491495"/>
            <a:ext cx="2971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(mass) (</a:t>
            </a:r>
            <a:r>
              <a:rPr lang="en-US" sz="2400" dirty="0" smtClean="0">
                <a:solidFill>
                  <a:srgbClr val="FF0000"/>
                </a:solidFill>
              </a:rPr>
              <a:t>specific heat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2" name="Rounded Rectangle 31"/>
          <p:cNvSpPr/>
          <p:nvPr/>
        </p:nvSpPr>
        <p:spPr>
          <a:xfrm>
            <a:off x="989373" y="1310628"/>
            <a:ext cx="7566937" cy="80846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3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157184" y="302319"/>
            <a:ext cx="265461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Specific Heat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9478" y="2535254"/>
            <a:ext cx="8342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Q8. How many </a:t>
            </a:r>
            <a:r>
              <a:rPr lang="en-US" sz="2400" i="1" dirty="0" err="1" smtClean="0"/>
              <a:t>Btus</a:t>
            </a:r>
            <a:r>
              <a:rPr lang="en-US" sz="2400" i="1" dirty="0" smtClean="0"/>
              <a:t> are required to heat up 5.0 </a:t>
            </a:r>
            <a:r>
              <a:rPr lang="en-US" sz="2400" i="1" dirty="0" err="1" smtClean="0"/>
              <a:t>lb</a:t>
            </a:r>
            <a:r>
              <a:rPr lang="en-US" sz="2400" i="1" dirty="0" smtClean="0"/>
              <a:t> of iron by 10 F?</a:t>
            </a:r>
            <a:endParaRPr lang="en-US" sz="24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81117" y="1508772"/>
            <a:ext cx="31751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(temperature change)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067573" y="1508772"/>
            <a:ext cx="1073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(Heat)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140945" y="1508772"/>
            <a:ext cx="489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2592028" y="1491495"/>
            <a:ext cx="2971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(mass) (</a:t>
            </a:r>
            <a:r>
              <a:rPr lang="en-US" sz="2400" dirty="0" smtClean="0">
                <a:solidFill>
                  <a:srgbClr val="FF0000"/>
                </a:solidFill>
              </a:rPr>
              <a:t>specific heat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2" name="Rounded Rectangle 31"/>
          <p:cNvSpPr/>
          <p:nvPr/>
        </p:nvSpPr>
        <p:spPr>
          <a:xfrm>
            <a:off x="989373" y="1310628"/>
            <a:ext cx="7566937" cy="80846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971592" y="3335715"/>
            <a:ext cx="1414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(10</a:t>
            </a:r>
            <a:r>
              <a:rPr lang="en-US" sz="2400" baseline="30000" dirty="0" smtClean="0"/>
              <a:t>o</a:t>
            </a:r>
            <a:r>
              <a:rPr lang="en-US" sz="2400" dirty="0"/>
              <a:t>F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1849283" y="3352992"/>
            <a:ext cx="10733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(Heat)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2922655" y="3352992"/>
            <a:ext cx="489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=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3286604" y="3335715"/>
            <a:ext cx="28186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(5.0 </a:t>
            </a:r>
            <a:r>
              <a:rPr lang="en-US" sz="2400" dirty="0" err="1" smtClean="0"/>
              <a:t>lb</a:t>
            </a:r>
            <a:r>
              <a:rPr lang="en-US" sz="2400" dirty="0" smtClean="0"/>
              <a:t>) (</a:t>
            </a:r>
            <a:r>
              <a:rPr lang="en-US" sz="2400" dirty="0" smtClean="0">
                <a:solidFill>
                  <a:srgbClr val="FF0000"/>
                </a:solidFill>
              </a:rPr>
              <a:t>0.11</a:t>
            </a:r>
            <a:r>
              <a:rPr lang="en-US" sz="2400" dirty="0" smtClean="0"/>
              <a:t> Btu/</a:t>
            </a:r>
            <a:r>
              <a:rPr lang="en-US" sz="2400" dirty="0" err="1" smtClean="0"/>
              <a:t>g.F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401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789743" y="302319"/>
            <a:ext cx="33894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Changes of State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043" y="1284306"/>
            <a:ext cx="1816100" cy="1536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9238" y="2363806"/>
            <a:ext cx="1816100" cy="1536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2923" y="5153908"/>
            <a:ext cx="1816100" cy="1536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3738" y="1482909"/>
            <a:ext cx="2095500" cy="1384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7428" y="1976456"/>
            <a:ext cx="2095500" cy="13843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16428" y="2867209"/>
            <a:ext cx="825500" cy="20066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41928" y="3096508"/>
            <a:ext cx="825500" cy="20574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26516" y="3900506"/>
            <a:ext cx="2044700" cy="16129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40578" y="4213780"/>
            <a:ext cx="2044700" cy="16129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962321" y="6050705"/>
            <a:ext cx="1388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Vapor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07199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135650" y="302319"/>
            <a:ext cx="26976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Temperature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69177" y="1303534"/>
            <a:ext cx="1775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Celsius (C)</a:t>
            </a:r>
          </a:p>
          <a:p>
            <a:r>
              <a:rPr lang="en-US" sz="2400" dirty="0" smtClean="0"/>
              <a:t>Centigrade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495610" y="1638801"/>
            <a:ext cx="147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Kelvin (K)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3347190" y="1673733"/>
            <a:ext cx="2051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Fahrenheit (F)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185956" y="948650"/>
            <a:ext cx="4817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Related to how fast atoms/molecules are moving (Kinetic Energy)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416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789743" y="302319"/>
            <a:ext cx="33894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Changes of State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043" y="1284306"/>
            <a:ext cx="1816100" cy="1536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9238" y="2363806"/>
            <a:ext cx="1816100" cy="1536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2923" y="5153908"/>
            <a:ext cx="1816100" cy="1536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3738" y="1482909"/>
            <a:ext cx="2095500" cy="1384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7428" y="1976456"/>
            <a:ext cx="2095500" cy="13843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16428" y="2867209"/>
            <a:ext cx="825500" cy="20066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41928" y="3096508"/>
            <a:ext cx="825500" cy="20574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26516" y="3900506"/>
            <a:ext cx="2044700" cy="16129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40578" y="4213780"/>
            <a:ext cx="2044700" cy="16129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961959" y="975103"/>
            <a:ext cx="2950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Q1. What is the melting point for ice?</a:t>
            </a:r>
            <a:endParaRPr lang="en-US" sz="24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62321" y="6050705"/>
            <a:ext cx="1388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Vapor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8545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789743" y="302319"/>
            <a:ext cx="33894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Changes of State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043" y="1284306"/>
            <a:ext cx="1816100" cy="1536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9238" y="2363806"/>
            <a:ext cx="1816100" cy="1536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2923" y="5153908"/>
            <a:ext cx="1816100" cy="1536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3738" y="1482909"/>
            <a:ext cx="2095500" cy="13843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67428" y="1976456"/>
            <a:ext cx="2095500" cy="13843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16428" y="2867209"/>
            <a:ext cx="825500" cy="2006600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41928" y="3096508"/>
            <a:ext cx="825500" cy="205740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26516" y="3900506"/>
            <a:ext cx="2044700" cy="161290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40578" y="4213780"/>
            <a:ext cx="2044700" cy="16129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961959" y="975103"/>
            <a:ext cx="2950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Q1. What is the melting point for ice?</a:t>
            </a:r>
            <a:endParaRPr lang="en-US" sz="24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5961959" y="4458310"/>
            <a:ext cx="295086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Q2. What is the condensation point for water vapor?</a:t>
            </a:r>
            <a:endParaRPr lang="en-US" sz="24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62321" y="6050705"/>
            <a:ext cx="1388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Vapor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77179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086620" y="302319"/>
            <a:ext cx="27957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Heat Transfer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120566" y="8611081"/>
            <a:ext cx="1011893" cy="78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0826" y="1506899"/>
            <a:ext cx="2563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Convection</a:t>
            </a:r>
            <a:endParaRPr lang="en-US" sz="3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786937" y="1306845"/>
            <a:ext cx="47478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Mixing (requires air or other mixing particles)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770627" y="2384063"/>
            <a:ext cx="776415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Examples: warming soup on stove top </a:t>
            </a:r>
            <a:endParaRPr lang="en-US" sz="3200" i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45103" y="2968839"/>
            <a:ext cx="828967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83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086620" y="302319"/>
            <a:ext cx="27957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Heat Transfer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120566" y="8611081"/>
            <a:ext cx="1011893" cy="78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0826" y="1506899"/>
            <a:ext cx="2563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Convection</a:t>
            </a:r>
            <a:endParaRPr lang="en-US" sz="3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36665" y="3081469"/>
            <a:ext cx="2563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Conduction</a:t>
            </a:r>
            <a:endParaRPr lang="en-US" sz="3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786937" y="1306845"/>
            <a:ext cx="47478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Mixing (requires air or other mixing particles)</a:t>
            </a:r>
            <a:endParaRPr 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3910112" y="3081469"/>
            <a:ext cx="288426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Direct Contact 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770627" y="2384063"/>
            <a:ext cx="776415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Examples: warming soup on stove top </a:t>
            </a:r>
            <a:endParaRPr lang="en-US" sz="3200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971165" y="3647757"/>
            <a:ext cx="776415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Examples: tip of a needle over flame</a:t>
            </a:r>
            <a:endParaRPr lang="en-US" sz="3200" i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45103" y="2968839"/>
            <a:ext cx="828967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45103" y="4551347"/>
            <a:ext cx="828967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30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086620" y="302319"/>
            <a:ext cx="279573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Heat Transfer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120566" y="8611081"/>
            <a:ext cx="1011893" cy="78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90826" y="1506899"/>
            <a:ext cx="2563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Convection</a:t>
            </a:r>
            <a:endParaRPr lang="en-US" sz="3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36665" y="3081469"/>
            <a:ext cx="2563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Conduction</a:t>
            </a:r>
            <a:endParaRPr lang="en-US" sz="3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503993" y="4582699"/>
            <a:ext cx="2563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Radiation</a:t>
            </a:r>
            <a:endParaRPr lang="en-US" sz="3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786937" y="1306845"/>
            <a:ext cx="47478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Mixing (requires air or other mixing particles)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3877440" y="4595288"/>
            <a:ext cx="48252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 substance required</a:t>
            </a:r>
            <a:endParaRPr lang="en-US" sz="3200" dirty="0"/>
          </a:p>
        </p:txBody>
      </p:sp>
      <p:sp>
        <p:nvSpPr>
          <p:cNvPr id="39" name="TextBox 38"/>
          <p:cNvSpPr txBox="1"/>
          <p:nvPr/>
        </p:nvSpPr>
        <p:spPr>
          <a:xfrm>
            <a:off x="3910112" y="3081469"/>
            <a:ext cx="288426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Direct Contact </a:t>
            </a:r>
            <a:endParaRPr lang="en-US" sz="3200" dirty="0"/>
          </a:p>
        </p:txBody>
      </p:sp>
      <p:sp>
        <p:nvSpPr>
          <p:cNvPr id="40" name="TextBox 39"/>
          <p:cNvSpPr txBox="1"/>
          <p:nvPr/>
        </p:nvSpPr>
        <p:spPr>
          <a:xfrm>
            <a:off x="770627" y="2384063"/>
            <a:ext cx="776415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Examples: warming soup on stove top </a:t>
            </a:r>
            <a:endParaRPr lang="en-US" sz="3200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971165" y="3647757"/>
            <a:ext cx="776415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Examples: tip of a needle over flame</a:t>
            </a:r>
            <a:endParaRPr lang="en-US" sz="3200" i="1" dirty="0"/>
          </a:p>
        </p:txBody>
      </p:sp>
      <p:sp>
        <p:nvSpPr>
          <p:cNvPr id="42" name="TextBox 41"/>
          <p:cNvSpPr txBox="1"/>
          <p:nvPr/>
        </p:nvSpPr>
        <p:spPr>
          <a:xfrm>
            <a:off x="905821" y="5166353"/>
            <a:ext cx="77641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Examples: warming soup in the microwave oven, heat coming from the sun</a:t>
            </a:r>
            <a:endParaRPr lang="en-US" sz="3200" i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45103" y="2968839"/>
            <a:ext cx="828967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245103" y="4551347"/>
            <a:ext cx="828967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552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568041" y="302319"/>
            <a:ext cx="38329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Thermal Expansion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120566" y="8611081"/>
            <a:ext cx="1011893" cy="78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41349" y="2097312"/>
            <a:ext cx="2563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Linear</a:t>
            </a:r>
            <a:endParaRPr lang="en-US" sz="3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98187" y="3457568"/>
            <a:ext cx="2563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Volume</a:t>
            </a:r>
            <a:endParaRPr lang="en-US" sz="3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737460" y="1897258"/>
            <a:ext cx="47478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Railroad tracks, Bridge metal rods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3737460" y="3457568"/>
            <a:ext cx="48252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Gasoline inside tank </a:t>
            </a:r>
            <a:endParaRPr lang="en-US" sz="32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00875" y="3158858"/>
            <a:ext cx="828967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6780" y="1214169"/>
            <a:ext cx="78758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As temperature rises, dimensions expand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8187" y="4250796"/>
            <a:ext cx="8342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Q9. As you heat a rectangular plate, what happens to its dimensions?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65808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568041" y="302319"/>
            <a:ext cx="383290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Thermal Expansion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120566" y="8611081"/>
            <a:ext cx="1011893" cy="78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41349" y="2097312"/>
            <a:ext cx="2563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Linear</a:t>
            </a:r>
            <a:endParaRPr lang="en-US" sz="32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98187" y="3457568"/>
            <a:ext cx="2563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Volume</a:t>
            </a:r>
            <a:endParaRPr lang="en-US" sz="32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737460" y="1897258"/>
            <a:ext cx="47478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Railroad tracks, Bridge metal rods</a:t>
            </a:r>
            <a:endParaRPr lang="en-US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3737460" y="3457568"/>
            <a:ext cx="482520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Gasoline inside tank </a:t>
            </a:r>
            <a:endParaRPr lang="en-US" sz="32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300875" y="3158858"/>
            <a:ext cx="828967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6780" y="1214169"/>
            <a:ext cx="787588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As temperature rises, dimensions expand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8187" y="4250796"/>
            <a:ext cx="8342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Q9. As you heat a rectangular plate, what happens to its dimensions?</a:t>
            </a:r>
            <a:endParaRPr lang="en-US" sz="2400" i="1" dirty="0"/>
          </a:p>
        </p:txBody>
      </p:sp>
      <p:sp>
        <p:nvSpPr>
          <p:cNvPr id="17" name="TextBox 16"/>
          <p:cNvSpPr txBox="1"/>
          <p:nvPr/>
        </p:nvSpPr>
        <p:spPr>
          <a:xfrm>
            <a:off x="362184" y="5197688"/>
            <a:ext cx="83423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Q10. If the plate has a hole, what happens to the dimensions of the hole?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28508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164748" y="302319"/>
            <a:ext cx="463946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Heat and Heat Transfer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4" name="32-Point Star 33"/>
          <p:cNvSpPr/>
          <p:nvPr/>
        </p:nvSpPr>
        <p:spPr>
          <a:xfrm>
            <a:off x="7957873" y="414478"/>
            <a:ext cx="811171" cy="811171"/>
          </a:xfrm>
          <a:prstGeom prst="star3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20 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6908604" y="1626046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27380" y="1227032"/>
            <a:ext cx="8148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P1. How many </a:t>
            </a:r>
            <a:r>
              <a:rPr lang="en-US" sz="2000" dirty="0" err="1" smtClean="0"/>
              <a:t>Btus</a:t>
            </a:r>
            <a:r>
              <a:rPr lang="en-US" sz="2000" dirty="0" smtClean="0"/>
              <a:t> are required to heat 2.0 </a:t>
            </a:r>
            <a:r>
              <a:rPr lang="en-US" sz="2000" dirty="0" err="1" smtClean="0"/>
              <a:t>lb</a:t>
            </a:r>
            <a:r>
              <a:rPr lang="en-US" sz="2000" dirty="0" smtClean="0"/>
              <a:t> of water by 20 F?</a:t>
            </a:r>
            <a:endParaRPr lang="en-US" sz="2000" dirty="0"/>
          </a:p>
        </p:txBody>
      </p:sp>
      <p:sp>
        <p:nvSpPr>
          <p:cNvPr id="39" name="Rounded Rectangle 38"/>
          <p:cNvSpPr/>
          <p:nvPr/>
        </p:nvSpPr>
        <p:spPr>
          <a:xfrm>
            <a:off x="6639029" y="1627142"/>
            <a:ext cx="2025301" cy="42649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20398" y="3377252"/>
            <a:ext cx="8148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P3. You place an ice cube on the stove top and wait until it melts. 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15684" y="5590625"/>
            <a:ext cx="8453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P4. When does your car tank contain more gasoline?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1010591" y="6083479"/>
            <a:ext cx="1339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(a) summer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23436" y="6090896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(b) winter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69661" y="6083479"/>
            <a:ext cx="2289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(c) It doesn’t matter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18078" y="3777362"/>
            <a:ext cx="4852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(a) Ice absorbed heat and turned into water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18078" y="4259994"/>
            <a:ext cx="4775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(b) Ice released heat and turned into water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18078" y="4759350"/>
            <a:ext cx="5763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(c) Ice changed into water without any heat transfer.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908604" y="2839875"/>
            <a:ext cx="60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Ans.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27380" y="2280764"/>
            <a:ext cx="81485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P2. How many </a:t>
            </a:r>
            <a:r>
              <a:rPr lang="en-US" sz="2000" dirty="0" err="1" smtClean="0"/>
              <a:t>cal</a:t>
            </a:r>
            <a:r>
              <a:rPr lang="en-US" sz="2000" dirty="0" smtClean="0"/>
              <a:t> are required to heat 200 g of iron by 5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C ?</a:t>
            </a:r>
            <a:endParaRPr lang="en-US" sz="2000" dirty="0"/>
          </a:p>
        </p:txBody>
      </p:sp>
      <p:sp>
        <p:nvSpPr>
          <p:cNvPr id="40" name="Rounded Rectangle 39"/>
          <p:cNvSpPr/>
          <p:nvPr/>
        </p:nvSpPr>
        <p:spPr>
          <a:xfrm>
            <a:off x="6639029" y="2840971"/>
            <a:ext cx="2025301" cy="426492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6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656369" y="302319"/>
            <a:ext cx="165622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Engines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27759" y="2317315"/>
            <a:ext cx="2392471" cy="13528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2523994" y="1540701"/>
            <a:ext cx="200417" cy="77661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3720230" y="2993720"/>
            <a:ext cx="1202499" cy="263047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2511468" y="3699581"/>
            <a:ext cx="275572" cy="814192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12634" y="1636620"/>
            <a:ext cx="15923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Heat In</a:t>
            </a:r>
            <a:endParaRPr lang="en-US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40967" y="3928997"/>
            <a:ext cx="186403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Heat Out</a:t>
            </a:r>
            <a:endParaRPr 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031032" y="2331928"/>
            <a:ext cx="151799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Work</a:t>
            </a:r>
            <a:endParaRPr 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031032" y="1241038"/>
            <a:ext cx="256312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efficiency = </a:t>
            </a:r>
            <a:endParaRPr lang="en-US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594154" y="1636620"/>
            <a:ext cx="16698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Heat In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371842" y="1562767"/>
            <a:ext cx="220848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94154" y="889348"/>
            <a:ext cx="13942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Work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3656369" y="948650"/>
            <a:ext cx="5299741" cy="1272746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10835" y="4939728"/>
            <a:ext cx="8342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Q11. If heat flows  in at a rate of 3000 </a:t>
            </a:r>
            <a:r>
              <a:rPr lang="en-US" sz="2400" i="1" dirty="0" err="1" smtClean="0"/>
              <a:t>hp</a:t>
            </a:r>
            <a:r>
              <a:rPr lang="en-US" sz="2400" i="1" dirty="0" smtClean="0"/>
              <a:t>, and only 1000 </a:t>
            </a:r>
            <a:r>
              <a:rPr lang="en-US" sz="2400" i="1" dirty="0" err="1" smtClean="0"/>
              <a:t>hp</a:t>
            </a:r>
            <a:r>
              <a:rPr lang="en-US" sz="2400" i="1" dirty="0" smtClean="0"/>
              <a:t> is delivered as work, how much energy is wasted? What is the efficiency?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61050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532240" y="302319"/>
            <a:ext cx="59045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Refrigerators and Heat Pumps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38561" y="2257114"/>
            <a:ext cx="2392471" cy="13528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2523994" y="1540701"/>
            <a:ext cx="200417" cy="77661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406488" y="2916704"/>
            <a:ext cx="1202499" cy="263047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2511468" y="3699581"/>
            <a:ext cx="275572" cy="814192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51149" y="1144178"/>
            <a:ext cx="25358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Heat In</a:t>
            </a:r>
          </a:p>
          <a:p>
            <a:r>
              <a:rPr lang="en-US" sz="3200" b="1" dirty="0" smtClean="0"/>
              <a:t>(cold inside )</a:t>
            </a:r>
            <a:endParaRPr lang="en-US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952398" y="3870180"/>
            <a:ext cx="25715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Heat Out</a:t>
            </a:r>
          </a:p>
          <a:p>
            <a:r>
              <a:rPr lang="en-US" sz="3200" b="1" dirty="0" smtClean="0"/>
              <a:t>(warm room)</a:t>
            </a:r>
            <a:endParaRPr lang="en-US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70210" y="3232284"/>
            <a:ext cx="1517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Work</a:t>
            </a:r>
          </a:p>
          <a:p>
            <a:r>
              <a:rPr lang="en-US" sz="3200" b="1" dirty="0" smtClean="0"/>
              <a:t>Of el. forces</a:t>
            </a:r>
            <a:endParaRPr lang="en-US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865966" y="1229473"/>
            <a:ext cx="2563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C. P. = </a:t>
            </a:r>
            <a:endParaRPr lang="en-US" sz="32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594154" y="1636620"/>
            <a:ext cx="16698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Heat In</a:t>
            </a:r>
            <a:endParaRPr lang="en-US" sz="3200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371842" y="1562767"/>
            <a:ext cx="220848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94154" y="889348"/>
            <a:ext cx="139429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Work</a:t>
            </a:r>
            <a:endParaRPr lang="en-US" sz="3200" b="1" dirty="0"/>
          </a:p>
        </p:txBody>
      </p:sp>
      <p:sp>
        <p:nvSpPr>
          <p:cNvPr id="9" name="Rectangle 8"/>
          <p:cNvSpPr/>
          <p:nvPr/>
        </p:nvSpPr>
        <p:spPr>
          <a:xfrm>
            <a:off x="3656369" y="948650"/>
            <a:ext cx="5299741" cy="1272746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10835" y="4939728"/>
            <a:ext cx="83423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Q11. If the fridge removes 200 J from the cold inside, and uses 100 J of electrical force work, how much energy is  released in the room? What is its C.P.</a:t>
            </a:r>
            <a:endParaRPr lang="en-US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5913842" y="2885296"/>
            <a:ext cx="2563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C. P. – Coefficient of Performance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4534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135650" y="302319"/>
            <a:ext cx="26976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Temperature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69177" y="1303534"/>
            <a:ext cx="1775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Celsius (C)</a:t>
            </a:r>
          </a:p>
          <a:p>
            <a:r>
              <a:rPr lang="en-US" sz="2400" dirty="0" smtClean="0"/>
              <a:t>Centigrade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495610" y="1638801"/>
            <a:ext cx="147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Kelvin (K)</a:t>
            </a:r>
            <a:endParaRPr lang="en-US" sz="2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185956" y="2015620"/>
            <a:ext cx="3617575" cy="3532165"/>
            <a:chOff x="1592836" y="2110257"/>
            <a:chExt cx="3617575" cy="3532165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3354202" y="5221524"/>
              <a:ext cx="1856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354202" y="2529767"/>
              <a:ext cx="1856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744807" y="2110257"/>
              <a:ext cx="205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Water boils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92836" y="5180757"/>
              <a:ext cx="205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Water freezes</a:t>
              </a:r>
              <a:endParaRPr lang="en-US" sz="24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4179184" y="2529767"/>
              <a:ext cx="0" cy="269175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rot="16200000">
              <a:off x="1411558" y="3643853"/>
              <a:ext cx="26717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100 intervals (degrees)</a:t>
              </a:r>
              <a:endParaRPr lang="en-US" sz="2000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797807" y="3369559"/>
              <a:ext cx="260521" cy="370360"/>
              <a:chOff x="6207622" y="3304425"/>
              <a:chExt cx="260521" cy="37036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6207622" y="3304425"/>
                <a:ext cx="26052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6207622" y="3427878"/>
                <a:ext cx="26052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207622" y="3551331"/>
                <a:ext cx="26052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6207622" y="3674785"/>
                <a:ext cx="26052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TextBox 34"/>
          <p:cNvSpPr txBox="1"/>
          <p:nvPr/>
        </p:nvSpPr>
        <p:spPr>
          <a:xfrm>
            <a:off x="3347190" y="1673733"/>
            <a:ext cx="2051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Fahrenheit (F)</a:t>
            </a:r>
            <a:endParaRPr lang="en-US" sz="2400" dirty="0"/>
          </a:p>
        </p:txBody>
      </p:sp>
      <p:sp>
        <p:nvSpPr>
          <p:cNvPr id="36" name="Right Brace 35"/>
          <p:cNvSpPr/>
          <p:nvPr/>
        </p:nvSpPr>
        <p:spPr>
          <a:xfrm>
            <a:off x="1794922" y="2898149"/>
            <a:ext cx="304800" cy="1247358"/>
          </a:xfrm>
          <a:prstGeom prst="rightBrac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136929" y="4748677"/>
            <a:ext cx="745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6017953" y="2246452"/>
            <a:ext cx="1037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185956" y="948650"/>
            <a:ext cx="4817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Related to how fast atoms/molecules are moving (Kinetic Energy)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138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952168" y="302319"/>
            <a:ext cx="50646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Engines and Refrigerators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932" y="1998319"/>
            <a:ext cx="1636539" cy="13528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>
            <a:off x="1290178" y="1221705"/>
            <a:ext cx="200417" cy="77661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2392471" y="2543200"/>
            <a:ext cx="1202499" cy="263047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1290178" y="3351130"/>
            <a:ext cx="275572" cy="814192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35675" y="4213934"/>
            <a:ext cx="42488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P1. The diagram shows the energy flow for an engine. Determine the energy wasted every second and the efficiency of the engine.</a:t>
            </a:r>
            <a:endParaRPr lang="en-US" sz="2400" i="1" dirty="0"/>
          </a:p>
        </p:txBody>
      </p:sp>
      <p:sp>
        <p:nvSpPr>
          <p:cNvPr id="17" name="32-Point Star 16"/>
          <p:cNvSpPr/>
          <p:nvPr/>
        </p:nvSpPr>
        <p:spPr>
          <a:xfrm>
            <a:off x="7957873" y="414478"/>
            <a:ext cx="811171" cy="811171"/>
          </a:xfrm>
          <a:prstGeom prst="star32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20 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114344" y="248421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Engine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16112" y="142534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2000 </a:t>
            </a:r>
            <a:r>
              <a:rPr lang="en-US" dirty="0" err="1" smtClean="0">
                <a:latin typeface="Chalkboard"/>
                <a:cs typeface="Chalkboard"/>
              </a:rPr>
              <a:t>hp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55101" y="2853546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800 </a:t>
            </a:r>
            <a:r>
              <a:rPr lang="en-US" dirty="0" err="1" smtClean="0">
                <a:latin typeface="Chalkboard"/>
                <a:cs typeface="Chalkboard"/>
              </a:rPr>
              <a:t>hp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33143" y="1870067"/>
            <a:ext cx="1636539" cy="13528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>
            <a:off x="7367389" y="1093453"/>
            <a:ext cx="200417" cy="776614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ight Arrow 28"/>
          <p:cNvSpPr/>
          <p:nvPr/>
        </p:nvSpPr>
        <p:spPr>
          <a:xfrm>
            <a:off x="5593891" y="2414948"/>
            <a:ext cx="1202499" cy="263047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>
            <a:off x="7367389" y="3222878"/>
            <a:ext cx="275572" cy="814192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6920941" y="2355962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Refrigerator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593323" y="129709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350 J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50146" y="280624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halkboard"/>
                <a:cs typeface="Chalkboard"/>
              </a:rPr>
              <a:t>200 J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35463" y="4196935"/>
            <a:ext cx="41085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P2. The diagram shows the energy flow for a refrigerator. Determine the energy released at the back of the room and the C.P. of the fridge.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25323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135650" y="302319"/>
            <a:ext cx="26976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Temperature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69177" y="1303534"/>
            <a:ext cx="1775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Celsius (C)</a:t>
            </a:r>
          </a:p>
          <a:p>
            <a:r>
              <a:rPr lang="en-US" sz="2400" dirty="0" smtClean="0"/>
              <a:t>Centigrade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495610" y="1638801"/>
            <a:ext cx="147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Kelvin (K)</a:t>
            </a:r>
            <a:endParaRPr lang="en-US" sz="2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185956" y="2015620"/>
            <a:ext cx="3617575" cy="3532165"/>
            <a:chOff x="1592836" y="2110257"/>
            <a:chExt cx="3617575" cy="3532165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3354202" y="5221524"/>
              <a:ext cx="1856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354202" y="2529767"/>
              <a:ext cx="1856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744807" y="2110257"/>
              <a:ext cx="205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Water boils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92836" y="5180757"/>
              <a:ext cx="205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Water freezes</a:t>
              </a:r>
              <a:endParaRPr lang="en-US" sz="24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4179184" y="2529767"/>
              <a:ext cx="0" cy="269175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rot="16200000">
              <a:off x="1411558" y="3643853"/>
              <a:ext cx="26717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100 intervals (degrees)</a:t>
              </a:r>
              <a:endParaRPr lang="en-US" sz="2000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797807" y="3369559"/>
              <a:ext cx="260521" cy="370360"/>
              <a:chOff x="6207622" y="3304425"/>
              <a:chExt cx="260521" cy="37036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6207622" y="3304425"/>
                <a:ext cx="26052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6207622" y="3427878"/>
                <a:ext cx="26052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207622" y="3551331"/>
                <a:ext cx="26052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6207622" y="3674785"/>
                <a:ext cx="26052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TextBox 34"/>
          <p:cNvSpPr txBox="1"/>
          <p:nvPr/>
        </p:nvSpPr>
        <p:spPr>
          <a:xfrm>
            <a:off x="3347190" y="1673733"/>
            <a:ext cx="2051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Fahrenheit (F)</a:t>
            </a:r>
            <a:endParaRPr lang="en-US" sz="2400" dirty="0"/>
          </a:p>
        </p:txBody>
      </p:sp>
      <p:sp>
        <p:nvSpPr>
          <p:cNvPr id="36" name="Right Brace 35"/>
          <p:cNvSpPr/>
          <p:nvPr/>
        </p:nvSpPr>
        <p:spPr>
          <a:xfrm>
            <a:off x="1794922" y="2898149"/>
            <a:ext cx="304800" cy="1247358"/>
          </a:xfrm>
          <a:prstGeom prst="rightBrac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136929" y="4748677"/>
            <a:ext cx="745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6017953" y="2246452"/>
            <a:ext cx="1037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465685" y="4753895"/>
            <a:ext cx="848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32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F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4476969" y="2246452"/>
            <a:ext cx="1004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212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F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544882" y="3422485"/>
            <a:ext cx="51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http://</a:t>
            </a:r>
            <a:r>
              <a:rPr lang="en-US" sz="2400" dirty="0" err="1"/>
              <a:t>www.wbuf.noaa.gov</a:t>
            </a:r>
            <a:r>
              <a:rPr lang="en-US" sz="2400" dirty="0"/>
              <a:t>/</a:t>
            </a:r>
            <a:r>
              <a:rPr lang="en-US" sz="2400" dirty="0" err="1"/>
              <a:t>tempfc.htm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7859037" y="4748677"/>
            <a:ext cx="1107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273  K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7593305" y="2246452"/>
            <a:ext cx="1107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373 K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185956" y="948650"/>
            <a:ext cx="4817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Related to how fast atoms/molecules are moving (Kinetic Energy)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3198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135650" y="302319"/>
            <a:ext cx="26976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Temperature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69177" y="1303534"/>
            <a:ext cx="1775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Celsius (C)</a:t>
            </a:r>
          </a:p>
          <a:p>
            <a:r>
              <a:rPr lang="en-US" sz="2400" dirty="0" smtClean="0"/>
              <a:t>Centigrade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495610" y="1638801"/>
            <a:ext cx="1470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Kelvin (K)</a:t>
            </a:r>
            <a:endParaRPr lang="en-US" sz="24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185956" y="2015620"/>
            <a:ext cx="3617575" cy="3532165"/>
            <a:chOff x="1592836" y="2110257"/>
            <a:chExt cx="3617575" cy="3532165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3354202" y="5221524"/>
              <a:ext cx="1856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3354202" y="2529767"/>
              <a:ext cx="1856209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744807" y="2110257"/>
              <a:ext cx="205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Water boils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592836" y="5180757"/>
              <a:ext cx="205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Water freezes</a:t>
              </a:r>
              <a:endParaRPr lang="en-US" sz="2400" dirty="0"/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4179184" y="2529767"/>
              <a:ext cx="0" cy="269175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 rot="16200000">
              <a:off x="1411558" y="3643853"/>
              <a:ext cx="267170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100 intervals (degrees)</a:t>
              </a:r>
              <a:endParaRPr lang="en-US" sz="2000" dirty="0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797807" y="3369559"/>
              <a:ext cx="260521" cy="370360"/>
              <a:chOff x="6207622" y="3304425"/>
              <a:chExt cx="260521" cy="370360"/>
            </a:xfrm>
          </p:grpSpPr>
          <p:cxnSp>
            <p:nvCxnSpPr>
              <p:cNvPr id="10" name="Straight Connector 9"/>
              <p:cNvCxnSpPr/>
              <p:nvPr/>
            </p:nvCxnSpPr>
            <p:spPr>
              <a:xfrm>
                <a:off x="6207622" y="3304425"/>
                <a:ext cx="26052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>
                <a:off x="6207622" y="3427878"/>
                <a:ext cx="26052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207622" y="3551331"/>
                <a:ext cx="26052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6207622" y="3674785"/>
                <a:ext cx="260521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TextBox 34"/>
          <p:cNvSpPr txBox="1"/>
          <p:nvPr/>
        </p:nvSpPr>
        <p:spPr>
          <a:xfrm>
            <a:off x="3347190" y="1673733"/>
            <a:ext cx="2051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Fahrenheit (F)</a:t>
            </a:r>
            <a:endParaRPr lang="en-US" sz="2400" dirty="0"/>
          </a:p>
        </p:txBody>
      </p:sp>
      <p:sp>
        <p:nvSpPr>
          <p:cNvPr id="36" name="Right Brace 35"/>
          <p:cNvSpPr/>
          <p:nvPr/>
        </p:nvSpPr>
        <p:spPr>
          <a:xfrm>
            <a:off x="1794922" y="2898149"/>
            <a:ext cx="304800" cy="1247358"/>
          </a:xfrm>
          <a:prstGeom prst="rightBrac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136929" y="4748677"/>
            <a:ext cx="745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6017953" y="2246452"/>
            <a:ext cx="1037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4465685" y="4753895"/>
            <a:ext cx="848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32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F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4476969" y="2246452"/>
            <a:ext cx="1004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212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F</a:t>
            </a:r>
            <a:endParaRPr lang="en-US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3544882" y="3422485"/>
            <a:ext cx="5184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http://</a:t>
            </a:r>
            <a:r>
              <a:rPr lang="en-US" sz="2400" dirty="0" err="1"/>
              <a:t>www.wbuf.noaa.gov</a:t>
            </a:r>
            <a:r>
              <a:rPr lang="en-US" sz="2400" dirty="0"/>
              <a:t>/</a:t>
            </a:r>
            <a:r>
              <a:rPr lang="en-US" sz="2400" dirty="0" err="1"/>
              <a:t>tempfc.htm</a:t>
            </a:r>
            <a:endParaRPr lang="en-US" sz="2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947322" y="6625377"/>
            <a:ext cx="185620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37927" y="6163712"/>
            <a:ext cx="20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Absolute Zero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6017953" y="6279733"/>
            <a:ext cx="1125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-273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C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7859037" y="4748677"/>
            <a:ext cx="1107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273  K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7859037" y="6163712"/>
            <a:ext cx="1107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 K</a:t>
            </a:r>
            <a:endParaRPr lang="en-US" sz="2400" dirty="0"/>
          </a:p>
        </p:txBody>
      </p:sp>
      <p:sp>
        <p:nvSpPr>
          <p:cNvPr id="49" name="TextBox 48"/>
          <p:cNvSpPr txBox="1"/>
          <p:nvPr/>
        </p:nvSpPr>
        <p:spPr>
          <a:xfrm>
            <a:off x="7593305" y="2246452"/>
            <a:ext cx="1107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373 K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2238956" y="5547785"/>
            <a:ext cx="3975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Molecules and Atoms stop moving (no kinetic energy)</a:t>
            </a:r>
            <a:endParaRPr lang="en-US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185956" y="948650"/>
            <a:ext cx="4817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Related to how fast atoms/molecules are moving (Kinetic Energy)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4273277" y="6349774"/>
            <a:ext cx="11250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-459 </a:t>
            </a:r>
            <a:r>
              <a:rPr lang="en-US" sz="2400" baseline="30000" dirty="0" err="1" smtClean="0"/>
              <a:t>o</a:t>
            </a:r>
            <a:r>
              <a:rPr lang="en-US" sz="2400" dirty="0" err="1" smtClean="0"/>
              <a:t>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989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269096" y="302319"/>
            <a:ext cx="24307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Boyle’s Law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120566" y="8611081"/>
            <a:ext cx="1011893" cy="78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80792" y="1929340"/>
            <a:ext cx="1635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halkboard"/>
                <a:cs typeface="Chalkboard"/>
              </a:rPr>
              <a:t>(Pressure</a:t>
            </a:r>
            <a:r>
              <a:rPr lang="en-US" sz="2400" dirty="0" smtClean="0">
                <a:latin typeface="Chalkboard"/>
                <a:cs typeface="Chalkboard"/>
              </a:rPr>
              <a:t>)</a:t>
            </a:r>
            <a:r>
              <a:rPr lang="en-US" sz="2400" baseline="-25000" dirty="0" smtClean="0">
                <a:latin typeface="Chalkboard"/>
                <a:cs typeface="Chalkboard"/>
              </a:rPr>
              <a:t>1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82208" y="1918993"/>
            <a:ext cx="1676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(Pressure)</a:t>
            </a:r>
            <a:r>
              <a:rPr lang="en-US" sz="2400" baseline="-25000" dirty="0" smtClean="0">
                <a:latin typeface="Chalkboard"/>
                <a:cs typeface="Chalkboard"/>
              </a:rPr>
              <a:t>2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945" y="1138028"/>
            <a:ext cx="332524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Boyle’s Law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796517" y="1929340"/>
            <a:ext cx="142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(Volume)</a:t>
            </a:r>
            <a:r>
              <a:rPr lang="en-US" sz="2400" baseline="-25000" dirty="0" smtClean="0">
                <a:latin typeface="Chalkboard"/>
                <a:cs typeface="Chalkboard"/>
              </a:rPr>
              <a:t>1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803" y="1918993"/>
            <a:ext cx="1469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(Volume)</a:t>
            </a:r>
            <a:r>
              <a:rPr lang="en-US" sz="2400" baseline="-25000" dirty="0" smtClean="0">
                <a:latin typeface="Chalkboard"/>
                <a:cs typeface="Chalkboard"/>
              </a:rPr>
              <a:t>2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43654" y="195019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halkboard"/>
                <a:cs typeface="Chalkboard"/>
              </a:rPr>
              <a:t>=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89373" y="1800784"/>
            <a:ext cx="6985669" cy="80846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3123" y="3057129"/>
            <a:ext cx="7774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Q1. How can we maintain constant temperature?</a:t>
            </a:r>
            <a:endParaRPr lang="en-US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021067" y="1128646"/>
            <a:ext cx="5668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Temperature remains constant!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565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269096" y="302319"/>
            <a:ext cx="243077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Boyle’s Law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120566" y="8611081"/>
            <a:ext cx="1011893" cy="78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80792" y="1929340"/>
            <a:ext cx="1635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halkboard"/>
                <a:cs typeface="Chalkboard"/>
              </a:rPr>
              <a:t>(Pressure</a:t>
            </a:r>
            <a:r>
              <a:rPr lang="en-US" sz="2400" dirty="0" smtClean="0">
                <a:latin typeface="Chalkboard"/>
                <a:cs typeface="Chalkboard"/>
              </a:rPr>
              <a:t>)</a:t>
            </a:r>
            <a:r>
              <a:rPr lang="en-US" sz="2400" baseline="-25000" dirty="0" smtClean="0">
                <a:latin typeface="Chalkboard"/>
                <a:cs typeface="Chalkboard"/>
              </a:rPr>
              <a:t>1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82208" y="1918993"/>
            <a:ext cx="1676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(Pressure)</a:t>
            </a:r>
            <a:r>
              <a:rPr lang="en-US" sz="2400" baseline="-25000" dirty="0" smtClean="0">
                <a:latin typeface="Chalkboard"/>
                <a:cs typeface="Chalkboard"/>
              </a:rPr>
              <a:t>2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945" y="1138028"/>
            <a:ext cx="332524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Boyle’s Law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2796517" y="1929340"/>
            <a:ext cx="142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(Volume)</a:t>
            </a:r>
            <a:r>
              <a:rPr lang="en-US" sz="2400" baseline="-25000" dirty="0" smtClean="0">
                <a:latin typeface="Chalkboard"/>
                <a:cs typeface="Chalkboard"/>
              </a:rPr>
              <a:t>1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803" y="1918993"/>
            <a:ext cx="1469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(Volume)</a:t>
            </a:r>
            <a:r>
              <a:rPr lang="en-US" sz="2400" baseline="-25000" dirty="0" smtClean="0">
                <a:latin typeface="Chalkboard"/>
                <a:cs typeface="Chalkboard"/>
              </a:rPr>
              <a:t>2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43654" y="195019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halkboard"/>
                <a:cs typeface="Chalkboard"/>
              </a:rPr>
              <a:t>=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89373" y="1800784"/>
            <a:ext cx="6985669" cy="808460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3123" y="3057129"/>
            <a:ext cx="7774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Q1. How can we maintain constant temperature?</a:t>
            </a:r>
            <a:endParaRPr lang="en-US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021067" y="1128646"/>
            <a:ext cx="5668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Temperature remains constant!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755523" y="3688501"/>
            <a:ext cx="7774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Ans. Something happens slow! It exchanges heat with the surrounding environment and maintains that temperature</a:t>
            </a:r>
            <a:endParaRPr lang="en-US" sz="24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594742" y="4724555"/>
            <a:ext cx="777493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Q2. You measure the volume of a gas to be 12 mL at 0.01 PSI. Then you let the gas expand </a:t>
            </a:r>
            <a:r>
              <a:rPr lang="en-US" sz="2400" i="1" dirty="0" smtClean="0">
                <a:solidFill>
                  <a:srgbClr val="FF0000"/>
                </a:solidFill>
              </a:rPr>
              <a:t>slowly</a:t>
            </a:r>
            <a:r>
              <a:rPr lang="en-US" sz="2400" i="1" dirty="0" smtClean="0"/>
              <a:t> to 18 </a:t>
            </a:r>
            <a:r>
              <a:rPr lang="en-US" sz="2400" i="1" dirty="0" err="1" smtClean="0"/>
              <a:t>mL.</a:t>
            </a:r>
            <a:r>
              <a:rPr lang="en-US" sz="2400" i="1" dirty="0" smtClean="0"/>
              <a:t> What would be the pressure? </a:t>
            </a:r>
            <a:endParaRPr lang="en-US" sz="2400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076863" y="5972951"/>
            <a:ext cx="1635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halkboard"/>
                <a:cs typeface="Chalkboard"/>
              </a:rPr>
              <a:t>(Pressure</a:t>
            </a:r>
            <a:r>
              <a:rPr lang="en-US" sz="2400" dirty="0" smtClean="0">
                <a:latin typeface="Chalkboard"/>
                <a:cs typeface="Chalkboard"/>
              </a:rPr>
              <a:t>)</a:t>
            </a:r>
            <a:r>
              <a:rPr lang="en-US" sz="2400" baseline="-25000" dirty="0" smtClean="0">
                <a:latin typeface="Chalkboard"/>
                <a:cs typeface="Chalkboard"/>
              </a:rPr>
              <a:t>1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78279" y="5962604"/>
            <a:ext cx="1676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(Pressure)</a:t>
            </a:r>
            <a:r>
              <a:rPr lang="en-US" sz="2400" baseline="-25000" dirty="0" smtClean="0">
                <a:latin typeface="Chalkboard"/>
                <a:cs typeface="Chalkboard"/>
              </a:rPr>
              <a:t>2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92588" y="5972951"/>
            <a:ext cx="142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(Volume)</a:t>
            </a:r>
            <a:r>
              <a:rPr lang="en-US" sz="2400" baseline="-25000" dirty="0" smtClean="0">
                <a:latin typeface="Chalkboard"/>
                <a:cs typeface="Chalkboard"/>
              </a:rPr>
              <a:t>1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068874" y="5962604"/>
            <a:ext cx="1469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(Volume)</a:t>
            </a:r>
            <a:r>
              <a:rPr lang="en-US" sz="2400" baseline="-25000" dirty="0" smtClean="0">
                <a:latin typeface="Chalkboard"/>
                <a:cs typeface="Chalkboard"/>
              </a:rPr>
              <a:t>2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039725" y="599380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halkboard"/>
                <a:cs typeface="Chalkboard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67947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863239" y="302319"/>
            <a:ext cx="324249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Gay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Lussac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Law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120566" y="8611081"/>
            <a:ext cx="1011893" cy="78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80792" y="1929340"/>
            <a:ext cx="1635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halkboard"/>
                <a:cs typeface="Chalkboard"/>
              </a:rPr>
              <a:t>(Pressure</a:t>
            </a:r>
            <a:r>
              <a:rPr lang="en-US" sz="2400" dirty="0" smtClean="0">
                <a:latin typeface="Chalkboard"/>
                <a:cs typeface="Chalkboard"/>
              </a:rPr>
              <a:t>)</a:t>
            </a:r>
            <a:r>
              <a:rPr lang="en-US" sz="2400" baseline="-25000" dirty="0" smtClean="0">
                <a:latin typeface="Chalkboard"/>
                <a:cs typeface="Chalkboard"/>
              </a:rPr>
              <a:t>1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82208" y="1918993"/>
            <a:ext cx="1676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(Pressure)</a:t>
            </a:r>
            <a:r>
              <a:rPr lang="en-US" sz="2400" baseline="-25000" dirty="0" smtClean="0">
                <a:latin typeface="Chalkboard"/>
                <a:cs typeface="Chalkboard"/>
              </a:rPr>
              <a:t>2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945" y="1138028"/>
            <a:ext cx="332524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Gay </a:t>
            </a:r>
            <a:r>
              <a:rPr lang="en-US" sz="3200" dirty="0" err="1" smtClean="0"/>
              <a:t>Lussac</a:t>
            </a:r>
            <a:r>
              <a:rPr lang="en-US" sz="3200" dirty="0" smtClean="0"/>
              <a:t> Law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72893" y="2414001"/>
            <a:ext cx="2159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(Temperature)</a:t>
            </a:r>
            <a:r>
              <a:rPr lang="en-US" sz="2400" baseline="-25000" dirty="0" smtClean="0">
                <a:latin typeface="Chalkboard"/>
                <a:cs typeface="Chalkboard"/>
              </a:rPr>
              <a:t>1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687" y="2411863"/>
            <a:ext cx="2198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(Temperature)</a:t>
            </a:r>
            <a:r>
              <a:rPr lang="en-US" sz="2400" baseline="-25000" dirty="0" smtClean="0">
                <a:latin typeface="Chalkboard"/>
                <a:cs typeface="Chalkboard"/>
              </a:rPr>
              <a:t>2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11198" y="195233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halkboard"/>
                <a:cs typeface="Chalkboard"/>
              </a:rPr>
              <a:t>=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89374" y="1800783"/>
            <a:ext cx="6831630" cy="125634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3123" y="3057129"/>
            <a:ext cx="7774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Q3. How can we maintain constant volume?</a:t>
            </a:r>
            <a:endParaRPr lang="en-US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021067" y="1128646"/>
            <a:ext cx="5668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Volume remains constant!</a:t>
            </a:r>
            <a:endParaRPr lang="en-US" sz="32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180792" y="2436281"/>
            <a:ext cx="12442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51767" y="2414001"/>
            <a:ext cx="12442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21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186692" y="302319"/>
            <a:ext cx="25955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Charles’ Law</a:t>
            </a:r>
            <a:endParaRPr lang="en-U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2120566" y="8611081"/>
            <a:ext cx="1011893" cy="781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80792" y="1929340"/>
            <a:ext cx="1635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halkboard"/>
                <a:cs typeface="Chalkboard"/>
              </a:rPr>
              <a:t>(Pressure</a:t>
            </a:r>
            <a:r>
              <a:rPr lang="en-US" sz="2400" dirty="0" smtClean="0">
                <a:latin typeface="Chalkboard"/>
                <a:cs typeface="Chalkboard"/>
              </a:rPr>
              <a:t>)</a:t>
            </a:r>
            <a:r>
              <a:rPr lang="en-US" sz="2400" baseline="-25000" dirty="0" smtClean="0">
                <a:latin typeface="Chalkboard"/>
                <a:cs typeface="Chalkboard"/>
              </a:rPr>
              <a:t>1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82208" y="1918993"/>
            <a:ext cx="1676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(Pressure)</a:t>
            </a:r>
            <a:r>
              <a:rPr lang="en-US" sz="2400" baseline="-25000" dirty="0" smtClean="0">
                <a:latin typeface="Chalkboard"/>
                <a:cs typeface="Chalkboard"/>
              </a:rPr>
              <a:t>2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945" y="1138028"/>
            <a:ext cx="332524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Charle’s</a:t>
            </a:r>
            <a:r>
              <a:rPr lang="en-US" sz="3200" dirty="0" smtClean="0"/>
              <a:t> Law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72893" y="2414001"/>
            <a:ext cx="2159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(Temperature)</a:t>
            </a:r>
            <a:r>
              <a:rPr lang="en-US" sz="2400" baseline="-25000" dirty="0" smtClean="0">
                <a:latin typeface="Chalkboard"/>
                <a:cs typeface="Chalkboard"/>
              </a:rPr>
              <a:t>1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687" y="2411863"/>
            <a:ext cx="2198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(Temperature)</a:t>
            </a:r>
            <a:r>
              <a:rPr lang="en-US" sz="2400" baseline="-25000" dirty="0" smtClean="0">
                <a:latin typeface="Chalkboard"/>
                <a:cs typeface="Chalkboard"/>
              </a:rPr>
              <a:t>2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11198" y="195233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halkboard"/>
                <a:cs typeface="Chalkboard"/>
              </a:rPr>
              <a:t>=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989374" y="1800783"/>
            <a:ext cx="6831630" cy="125634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03123" y="3057129"/>
            <a:ext cx="7774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Q3. How can we maintain constant volume?</a:t>
            </a:r>
            <a:endParaRPr lang="en-US" sz="2400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3021067" y="1128646"/>
            <a:ext cx="56689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Volume remains constant!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667431" y="3518794"/>
            <a:ext cx="47022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Ans. Sealed container</a:t>
            </a:r>
            <a:endParaRPr lang="en-US" sz="24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594742" y="4847484"/>
            <a:ext cx="77749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Q4. The pressure at 300 K is 0.02 PSI. What is the pressure at 600 K? </a:t>
            </a:r>
            <a:endParaRPr lang="en-US" sz="2400" i="1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1180792" y="2436281"/>
            <a:ext cx="12442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551767" y="2414001"/>
            <a:ext cx="12442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1212" y="4150166"/>
            <a:ext cx="7808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FF0000"/>
                </a:solidFill>
              </a:rPr>
              <a:t>Charle’s</a:t>
            </a:r>
            <a:r>
              <a:rPr lang="en-US" sz="2400" i="1" dirty="0" smtClean="0">
                <a:solidFill>
                  <a:srgbClr val="FF0000"/>
                </a:solidFill>
              </a:rPr>
              <a:t> Law Requires Kelvin (no Celsius! No Fahrenheit!)</a:t>
            </a:r>
            <a:endParaRPr lang="en-US" sz="2400" i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432211" y="5523969"/>
            <a:ext cx="1635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(Pressure)</a:t>
            </a:r>
            <a:r>
              <a:rPr lang="en-US" sz="2400" baseline="-25000" dirty="0" smtClean="0">
                <a:latin typeface="Chalkboard"/>
                <a:cs typeface="Chalkboard"/>
              </a:rPr>
              <a:t>1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33627" y="5513622"/>
            <a:ext cx="16760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(Pressure)</a:t>
            </a:r>
            <a:r>
              <a:rPr lang="en-US" sz="2400" baseline="-25000" dirty="0" smtClean="0">
                <a:latin typeface="Chalkboard"/>
                <a:cs typeface="Chalkboard"/>
              </a:rPr>
              <a:t>2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24312" y="6008630"/>
            <a:ext cx="2159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(Temperature)</a:t>
            </a:r>
            <a:r>
              <a:rPr lang="en-US" sz="2400" baseline="-25000" dirty="0" smtClean="0">
                <a:latin typeface="Chalkboard"/>
                <a:cs typeface="Chalkboard"/>
              </a:rPr>
              <a:t>1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19106" y="6006492"/>
            <a:ext cx="21980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halkboard"/>
                <a:cs typeface="Chalkboard"/>
              </a:rPr>
              <a:t>(Temperature)</a:t>
            </a:r>
            <a:r>
              <a:rPr lang="en-US" sz="2400" baseline="-25000" dirty="0" smtClean="0">
                <a:latin typeface="Chalkboard"/>
                <a:cs typeface="Chalkboard"/>
              </a:rPr>
              <a:t>2</a:t>
            </a:r>
            <a:endParaRPr lang="en-US" sz="2400" dirty="0">
              <a:latin typeface="Chalkboard"/>
              <a:cs typeface="Chalkboard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762617" y="554696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Chalkboard"/>
                <a:cs typeface="Chalkboard"/>
              </a:rPr>
              <a:t>=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2432211" y="6030910"/>
            <a:ext cx="12442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803186" y="6008630"/>
            <a:ext cx="124422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11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19563</TotalTime>
  <Words>1648</Words>
  <Application>Microsoft Office PowerPoint</Application>
  <PresentationFormat>On-screen Show (4:3)</PresentationFormat>
  <Paragraphs>315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Tatiana Stantcheva</dc:creator>
  <cp:lastModifiedBy>Stantcheva, Tatiana M.</cp:lastModifiedBy>
  <cp:revision>385</cp:revision>
  <cp:lastPrinted>2016-02-22T15:01:59Z</cp:lastPrinted>
  <dcterms:created xsi:type="dcterms:W3CDTF">2014-12-10T21:20:07Z</dcterms:created>
  <dcterms:modified xsi:type="dcterms:W3CDTF">2016-02-22T19:48:53Z</dcterms:modified>
</cp:coreProperties>
</file>