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20" r:id="rId1"/>
  </p:sldMasterIdLst>
  <p:notesMasterIdLst>
    <p:notesMasterId r:id="rId19"/>
  </p:notesMasterIdLst>
  <p:sldIdLst>
    <p:sldId id="256" r:id="rId2"/>
    <p:sldId id="332" r:id="rId3"/>
    <p:sldId id="406" r:id="rId4"/>
    <p:sldId id="372" r:id="rId5"/>
    <p:sldId id="401" r:id="rId6"/>
    <p:sldId id="407" r:id="rId7"/>
    <p:sldId id="408" r:id="rId8"/>
    <p:sldId id="409" r:id="rId9"/>
    <p:sldId id="382" r:id="rId10"/>
    <p:sldId id="405" r:id="rId11"/>
    <p:sldId id="386" r:id="rId12"/>
    <p:sldId id="287" r:id="rId13"/>
    <p:sldId id="392" r:id="rId14"/>
    <p:sldId id="389" r:id="rId15"/>
    <p:sldId id="400" r:id="rId16"/>
    <p:sldId id="394" r:id="rId17"/>
    <p:sldId id="3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4EB4-C37E-D84D-8634-2B42ABDB5418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7C462-47AD-B64C-8BDA-5B8AD124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7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4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9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5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4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9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3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4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2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AB17-2394-2241-A98F-46FF0C8614E6}" type="datetimeFigureOut">
              <a:rPr lang="en-US" smtClean="0"/>
              <a:t>11/24/16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64439" y="1223085"/>
            <a:ext cx="301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Electricity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647" y="2081414"/>
            <a:ext cx="341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Objectives: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67584" y="3262913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Batteries, Electromotive Force</a:t>
            </a:r>
            <a:endParaRPr lang="en-US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367584" y="2629002"/>
            <a:ext cx="702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Electric Force and Charges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67584" y="3896824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Electric Current and Ohm’s </a:t>
            </a:r>
            <a:r>
              <a:rPr lang="en-US" sz="2800" dirty="0" smtClean="0"/>
              <a:t>Law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67584" y="4530735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Electric Power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67584" y="5164645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Electric Circuits</a:t>
            </a:r>
          </a:p>
        </p:txBody>
      </p:sp>
    </p:spTree>
    <p:extLst>
      <p:ext uri="{BB962C8B-B14F-4D97-AF65-F5344CB8AC3E}">
        <p14:creationId xmlns:p14="http://schemas.microsoft.com/office/powerpoint/2010/main" val="132533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259183" y="3625757"/>
            <a:ext cx="4876182" cy="1445905"/>
          </a:xfrm>
          <a:custGeom>
            <a:avLst/>
            <a:gdLst>
              <a:gd name="connsiteX0" fmla="*/ 0 w 4876182"/>
              <a:gd name="connsiteY0" fmla="*/ 1074700 h 1445905"/>
              <a:gd name="connsiteX1" fmla="*/ 1519703 w 4876182"/>
              <a:gd name="connsiteY1" fmla="*/ 1443789 h 1445905"/>
              <a:gd name="connsiteX2" fmla="*/ 4765355 w 4876182"/>
              <a:gd name="connsiteY2" fmla="*/ 1161545 h 1445905"/>
              <a:gd name="connsiteX3" fmla="*/ 4179184 w 4876182"/>
              <a:gd name="connsiteY3" fmla="*/ 0 h 144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182" h="1445905">
                <a:moveTo>
                  <a:pt x="0" y="1074700"/>
                </a:moveTo>
                <a:cubicBezTo>
                  <a:pt x="362738" y="1252007"/>
                  <a:pt x="725477" y="1429315"/>
                  <a:pt x="1519703" y="1443789"/>
                </a:cubicBezTo>
                <a:cubicBezTo>
                  <a:pt x="2313929" y="1458263"/>
                  <a:pt x="4322108" y="1402176"/>
                  <a:pt x="4765355" y="1161545"/>
                </a:cubicBezTo>
                <a:cubicBezTo>
                  <a:pt x="5208602" y="920914"/>
                  <a:pt x="4179184" y="0"/>
                  <a:pt x="4179184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185664" y="3427216"/>
            <a:ext cx="1582367" cy="426508"/>
          </a:xfrm>
          <a:custGeom>
            <a:avLst/>
            <a:gdLst>
              <a:gd name="connsiteX0" fmla="*/ 30099 w 1582367"/>
              <a:gd name="connsiteY0" fmla="*/ 426508 h 426508"/>
              <a:gd name="connsiteX1" fmla="*/ 95229 w 1582367"/>
              <a:gd name="connsiteY1" fmla="*/ 317952 h 426508"/>
              <a:gd name="connsiteX2" fmla="*/ 822515 w 1582367"/>
              <a:gd name="connsiteY2" fmla="*/ 13997 h 426508"/>
              <a:gd name="connsiteX3" fmla="*/ 1582367 w 1582367"/>
              <a:gd name="connsiteY3" fmla="*/ 79130 h 42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2367" h="426508">
                <a:moveTo>
                  <a:pt x="30099" y="426508"/>
                </a:moveTo>
                <a:cubicBezTo>
                  <a:pt x="-3371" y="406606"/>
                  <a:pt x="-36840" y="386704"/>
                  <a:pt x="95229" y="317952"/>
                </a:cubicBezTo>
                <a:cubicBezTo>
                  <a:pt x="227298" y="249200"/>
                  <a:pt x="574659" y="53801"/>
                  <a:pt x="822515" y="13997"/>
                </a:cubicBezTo>
                <a:cubicBezTo>
                  <a:pt x="1070371" y="-25807"/>
                  <a:pt x="1326369" y="26661"/>
                  <a:pt x="1582367" y="7913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34173" y="302319"/>
            <a:ext cx="23006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Ohm’s Law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3833" y="1076293"/>
            <a:ext cx="7652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Electric Current through is directly proportional to the Electromotive Force (Pressure)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Can 1"/>
          <p:cNvSpPr/>
          <p:nvPr/>
        </p:nvSpPr>
        <p:spPr>
          <a:xfrm rot="5400000">
            <a:off x="3882781" y="2230268"/>
            <a:ext cx="506352" cy="268653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144640" y="3320362"/>
            <a:ext cx="341127" cy="461665"/>
            <a:chOff x="5025876" y="3330432"/>
            <a:chExt cx="341127" cy="461665"/>
          </a:xfrm>
        </p:grpSpPr>
        <p:sp>
          <p:nvSpPr>
            <p:cNvPr id="37" name="Oval 36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25876" y="3330432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65898" y="3782026"/>
            <a:ext cx="577226" cy="933653"/>
            <a:chOff x="924193" y="2969889"/>
            <a:chExt cx="913732" cy="1477945"/>
          </a:xfrm>
        </p:grpSpPr>
        <p:pic>
          <p:nvPicPr>
            <p:cNvPr id="40" name="Picture 39" descr="Screen Shot 2015-02-24 at 12.35.0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195" y="2969889"/>
              <a:ext cx="913730" cy="1477945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924193" y="3754358"/>
              <a:ext cx="913730" cy="43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1.5 V</a:t>
              </a:r>
              <a:endParaRPr lang="en-US" sz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24771" y="3595880"/>
            <a:ext cx="341127" cy="461665"/>
            <a:chOff x="5025876" y="3330432"/>
            <a:chExt cx="341127" cy="461665"/>
          </a:xfrm>
        </p:grpSpPr>
        <p:sp>
          <p:nvSpPr>
            <p:cNvPr id="47" name="Oval 46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025876" y="3330432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51903" y="4554593"/>
            <a:ext cx="365953" cy="461665"/>
            <a:chOff x="5025876" y="3331728"/>
            <a:chExt cx="365953" cy="461665"/>
          </a:xfrm>
        </p:grpSpPr>
        <p:sp>
          <p:nvSpPr>
            <p:cNvPr id="50" name="Oval 49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50702" y="3331728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-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52" name="Right Arrow 51"/>
          <p:cNvSpPr/>
          <p:nvPr/>
        </p:nvSpPr>
        <p:spPr>
          <a:xfrm>
            <a:off x="3071809" y="4196464"/>
            <a:ext cx="1801933" cy="19671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443555" y="4162349"/>
            <a:ext cx="62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FF0000"/>
                  </a:solidFill>
                </a:ln>
                <a:latin typeface="Ayuthaya"/>
              </a:rPr>
              <a:t>I</a:t>
            </a:r>
            <a:endParaRPr lang="en-US" sz="2400" i="1" dirty="0">
              <a:ln>
                <a:solidFill>
                  <a:srgbClr val="FF0000"/>
                </a:solidFill>
              </a:ln>
              <a:latin typeface="Ayuthaya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58539" y="2084229"/>
            <a:ext cx="3339511" cy="1162446"/>
            <a:chOff x="2258539" y="2084229"/>
            <a:chExt cx="3339511" cy="1162446"/>
          </a:xfrm>
        </p:grpSpPr>
        <p:grpSp>
          <p:nvGrpSpPr>
            <p:cNvPr id="5" name="Group 4"/>
            <p:cNvGrpSpPr/>
            <p:nvPr/>
          </p:nvGrpSpPr>
          <p:grpSpPr>
            <a:xfrm>
              <a:off x="2875093" y="2156891"/>
              <a:ext cx="1849709" cy="1056807"/>
              <a:chOff x="2875093" y="2156891"/>
              <a:chExt cx="1849709" cy="1056807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875093" y="2387724"/>
                <a:ext cx="6282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n>
                      <a:solidFill>
                        <a:srgbClr val="FF0000"/>
                      </a:solidFill>
                    </a:ln>
                    <a:latin typeface="Ayuthaya"/>
                  </a:rPr>
                  <a:t>I</a:t>
                </a:r>
                <a:endParaRPr lang="en-US" sz="2400" i="1" dirty="0">
                  <a:ln>
                    <a:solidFill>
                      <a:srgbClr val="FF0000"/>
                    </a:solidFill>
                  </a:ln>
                  <a:latin typeface="Ayuthaya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34173" y="2387724"/>
                <a:ext cx="6282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n>
                      <a:solidFill>
                        <a:srgbClr val="FF0000"/>
                      </a:solidFill>
                    </a:ln>
                    <a:latin typeface="Ayuthaya"/>
                  </a:rPr>
                  <a:t>=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951916" y="2156891"/>
                <a:ext cx="6282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n>
                      <a:solidFill>
                        <a:srgbClr val="FF0000"/>
                      </a:solidFill>
                    </a:ln>
                    <a:latin typeface="Ayuthaya"/>
                  </a:rPr>
                  <a:t>E</a:t>
                </a:r>
                <a:endParaRPr lang="en-US" sz="2400" i="1" dirty="0">
                  <a:ln>
                    <a:solidFill>
                      <a:srgbClr val="FF0000"/>
                    </a:solidFill>
                  </a:ln>
                  <a:latin typeface="Ayuthaya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928295" y="2752033"/>
                <a:ext cx="6282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n>
                      <a:solidFill>
                        <a:srgbClr val="FF0000"/>
                      </a:solidFill>
                    </a:ln>
                    <a:latin typeface="Ayuthaya"/>
                  </a:rPr>
                  <a:t>R</a:t>
                </a:r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3802125" y="2653489"/>
                <a:ext cx="922677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Rounded Rectangle 30"/>
            <p:cNvSpPr/>
            <p:nvPr/>
          </p:nvSpPr>
          <p:spPr>
            <a:xfrm>
              <a:off x="2258539" y="2084229"/>
              <a:ext cx="3339511" cy="1162446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899213" y="3152983"/>
            <a:ext cx="62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FF0000"/>
                  </a:solidFill>
                </a:ln>
                <a:latin typeface="Ayuthaya"/>
              </a:rPr>
              <a:t>E</a:t>
            </a:r>
            <a:endParaRPr lang="en-US" sz="2400" i="1" dirty="0">
              <a:ln>
                <a:solidFill>
                  <a:srgbClr val="FF0000"/>
                </a:solidFill>
              </a:ln>
              <a:latin typeface="Ayuthay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45454" y="2618556"/>
            <a:ext cx="2160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FF0000"/>
                  </a:solidFill>
                </a:ln>
                <a:latin typeface="Ayuthaya"/>
              </a:rPr>
              <a:t>Resistance</a:t>
            </a:r>
            <a:endParaRPr lang="en-US" sz="2400" i="1" dirty="0">
              <a:ln>
                <a:solidFill>
                  <a:srgbClr val="FF0000"/>
                </a:solidFill>
              </a:ln>
              <a:latin typeface="Ayuthay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206397" y="2618556"/>
            <a:ext cx="651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FF0000"/>
                  </a:solidFill>
                </a:ln>
                <a:latin typeface="Ayuthaya"/>
              </a:rPr>
              <a:t>R</a:t>
            </a:r>
            <a:endParaRPr lang="en-US" sz="2400" i="1" dirty="0">
              <a:ln>
                <a:solidFill>
                  <a:srgbClr val="FF0000"/>
                </a:solidFill>
              </a:ln>
              <a:latin typeface="Ayuthay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08783" y="3185822"/>
            <a:ext cx="1823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Ohm [Ω]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009" y="5264275"/>
            <a:ext cx="8097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How much is the current generated by 1.5 V</a:t>
            </a:r>
            <a:r>
              <a:rPr lang="en-US" sz="2400" i="1" dirty="0"/>
              <a:t> </a:t>
            </a:r>
            <a:r>
              <a:rPr lang="en-US" sz="2400" i="1" dirty="0" smtClean="0"/>
              <a:t>through a 6.0-k</a:t>
            </a:r>
            <a:r>
              <a:rPr lang="en-US" sz="2400" dirty="0" smtClean="0">
                <a:solidFill>
                  <a:srgbClr val="000000"/>
                </a:solidFill>
              </a:rPr>
              <a:t>Ω</a:t>
            </a:r>
            <a:r>
              <a:rPr lang="en-US" sz="2400" i="1" dirty="0" smtClean="0">
                <a:solidFill>
                  <a:srgbClr val="000000"/>
                </a:solidFill>
              </a:rPr>
              <a:t> resistor (load)?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064128" y="5724015"/>
            <a:ext cx="3920450" cy="1073741"/>
            <a:chOff x="3971151" y="5707081"/>
            <a:chExt cx="3920450" cy="1073741"/>
          </a:xfrm>
        </p:grpSpPr>
        <p:sp>
          <p:nvSpPr>
            <p:cNvPr id="34" name="TextBox 33"/>
            <p:cNvSpPr txBox="1"/>
            <p:nvPr/>
          </p:nvSpPr>
          <p:spPr>
            <a:xfrm>
              <a:off x="3971151" y="5937914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I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30231" y="5937914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n>
                    <a:solidFill>
                      <a:srgbClr val="FF0000"/>
                    </a:solidFill>
                  </a:ln>
                  <a:latin typeface="Ayuthaya"/>
                </a:rPr>
                <a:t>=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47974" y="5707081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E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024353" y="6302223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n>
                    <a:solidFill>
                      <a:srgbClr val="FF0000"/>
                    </a:solidFill>
                  </a:ln>
                  <a:latin typeface="Ayuthaya"/>
                </a:rPr>
                <a:t>R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898183" y="6203679"/>
              <a:ext cx="922677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053879" y="5954848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n>
                    <a:solidFill>
                      <a:srgbClr val="FF0000"/>
                    </a:solidFill>
                  </a:ln>
                  <a:latin typeface="Ayuthaya"/>
                </a:rPr>
                <a:t>=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71622" y="5724015"/>
              <a:ext cx="8617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1.5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648000" y="6319157"/>
              <a:ext cx="1243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6000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6521831" y="6220613"/>
              <a:ext cx="922677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6869570" y="5924070"/>
            <a:ext cx="1823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= 0.25 mA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95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4" grpId="0"/>
      <p:bldP spid="55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966097" y="1903013"/>
            <a:ext cx="1519703" cy="311521"/>
          </a:xfrm>
          <a:custGeom>
            <a:avLst/>
            <a:gdLst>
              <a:gd name="connsiteX0" fmla="*/ 0 w 1519703"/>
              <a:gd name="connsiteY0" fmla="*/ 311521 h 311521"/>
              <a:gd name="connsiteX1" fmla="*/ 727287 w 1519703"/>
              <a:gd name="connsiteY1" fmla="*/ 18421 h 311521"/>
              <a:gd name="connsiteX2" fmla="*/ 1519703 w 1519703"/>
              <a:gd name="connsiteY2" fmla="*/ 29277 h 311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9703" h="311521">
                <a:moveTo>
                  <a:pt x="0" y="311521"/>
                </a:moveTo>
                <a:cubicBezTo>
                  <a:pt x="237001" y="188491"/>
                  <a:pt x="474003" y="65462"/>
                  <a:pt x="727287" y="18421"/>
                </a:cubicBezTo>
                <a:cubicBezTo>
                  <a:pt x="980571" y="-28620"/>
                  <a:pt x="1519703" y="29277"/>
                  <a:pt x="1519703" y="2927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31227" y="1975712"/>
            <a:ext cx="4425550" cy="1590667"/>
          </a:xfrm>
          <a:custGeom>
            <a:avLst/>
            <a:gdLst>
              <a:gd name="connsiteX0" fmla="*/ 0 w 4425550"/>
              <a:gd name="connsiteY0" fmla="*/ 1085556 h 1590667"/>
              <a:gd name="connsiteX1" fmla="*/ 2029889 w 4425550"/>
              <a:gd name="connsiteY1" fmla="*/ 1422078 h 1590667"/>
              <a:gd name="connsiteX2" fmla="*/ 4309444 w 4425550"/>
              <a:gd name="connsiteY2" fmla="*/ 1487212 h 1590667"/>
              <a:gd name="connsiteX3" fmla="*/ 4114054 w 4425550"/>
              <a:gd name="connsiteY3" fmla="*/ 0 h 159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5550" h="1590667">
                <a:moveTo>
                  <a:pt x="0" y="1085556"/>
                </a:moveTo>
                <a:cubicBezTo>
                  <a:pt x="655824" y="1220345"/>
                  <a:pt x="1311648" y="1355135"/>
                  <a:pt x="2029889" y="1422078"/>
                </a:cubicBezTo>
                <a:cubicBezTo>
                  <a:pt x="2748130" y="1489021"/>
                  <a:pt x="3962083" y="1724225"/>
                  <a:pt x="4309444" y="1487212"/>
                </a:cubicBezTo>
                <a:cubicBezTo>
                  <a:pt x="4656805" y="1250199"/>
                  <a:pt x="4114054" y="0"/>
                  <a:pt x="4114054" y="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74950" y="302319"/>
            <a:ext cx="14190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Power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425111" y="4300171"/>
            <a:ext cx="2164757" cy="465030"/>
            <a:chOff x="5486407" y="1307198"/>
            <a:chExt cx="2164757" cy="465030"/>
          </a:xfrm>
        </p:grpSpPr>
        <p:sp>
          <p:nvSpPr>
            <p:cNvPr id="25" name="TextBox 24"/>
            <p:cNvSpPr txBox="1"/>
            <p:nvPr/>
          </p:nvSpPr>
          <p:spPr>
            <a:xfrm>
              <a:off x="7022910" y="1310563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I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14661" y="1310563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n>
                    <a:solidFill>
                      <a:srgbClr val="FF0000"/>
                    </a:solidFill>
                  </a:ln>
                  <a:latin typeface="Ayuthaya"/>
                </a:rPr>
                <a:t>=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89959" y="1307198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E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86407" y="1310563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P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66705" y="1514112"/>
            <a:ext cx="4927323" cy="1863275"/>
            <a:chOff x="266705" y="1601485"/>
            <a:chExt cx="4927323" cy="1863275"/>
          </a:xfrm>
        </p:grpSpPr>
        <p:sp>
          <p:nvSpPr>
            <p:cNvPr id="2" name="Can 1"/>
            <p:cNvSpPr/>
            <p:nvPr/>
          </p:nvSpPr>
          <p:spPr>
            <a:xfrm rot="5400000">
              <a:off x="3597583" y="678770"/>
              <a:ext cx="506352" cy="2686538"/>
            </a:xfrm>
            <a:prstGeom prst="ca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3859442" y="1768864"/>
              <a:ext cx="341127" cy="461665"/>
              <a:chOff x="5025876" y="3330432"/>
              <a:chExt cx="341127" cy="461665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5025876" y="3441213"/>
                <a:ext cx="293085" cy="29308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025876" y="3330432"/>
                <a:ext cx="3411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+</a:t>
                </a:r>
                <a:endParaRPr lang="en-US" sz="2400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80700" y="2230528"/>
              <a:ext cx="577226" cy="933653"/>
              <a:chOff x="924193" y="2969889"/>
              <a:chExt cx="913732" cy="1477945"/>
            </a:xfrm>
          </p:grpSpPr>
          <p:pic>
            <p:nvPicPr>
              <p:cNvPr id="40" name="Picture 39" descr="Screen Shot 2015-02-24 at 12.35.00 PM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4195" y="2969889"/>
                <a:ext cx="913730" cy="1477945"/>
              </a:xfrm>
              <a:prstGeom prst="rect">
                <a:avLst/>
              </a:prstGeom>
            </p:spPr>
          </p:pic>
          <p:sp>
            <p:nvSpPr>
              <p:cNvPr id="41" name="TextBox 40"/>
              <p:cNvSpPr txBox="1"/>
              <p:nvPr/>
            </p:nvSpPr>
            <p:spPr>
              <a:xfrm>
                <a:off x="924193" y="3754358"/>
                <a:ext cx="913730" cy="438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1.5 V</a:t>
                </a:r>
                <a:endParaRPr lang="en-US" sz="12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39573" y="2044382"/>
              <a:ext cx="341127" cy="461665"/>
              <a:chOff x="5025876" y="3330432"/>
              <a:chExt cx="341127" cy="461665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5025876" y="3441213"/>
                <a:ext cx="293085" cy="29308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025876" y="3330432"/>
                <a:ext cx="3411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+</a:t>
                </a:r>
                <a:endParaRPr lang="en-US" sz="24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66705" y="3003095"/>
              <a:ext cx="365953" cy="461665"/>
              <a:chOff x="5025876" y="3331728"/>
              <a:chExt cx="365953" cy="461665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5025876" y="3441213"/>
                <a:ext cx="293085" cy="29308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050702" y="3331728"/>
                <a:ext cx="3411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-</a:t>
                </a:r>
                <a:endPara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2" name="Right Arrow 51"/>
            <p:cNvSpPr/>
            <p:nvPr/>
          </p:nvSpPr>
          <p:spPr>
            <a:xfrm>
              <a:off x="2786611" y="2644966"/>
              <a:ext cx="1801933" cy="19671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58357" y="2610851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I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14015" y="1601485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E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69248" y="3473108"/>
            <a:ext cx="8097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How much power is dissipated in the load if E=2.0 V </a:t>
            </a:r>
          </a:p>
          <a:p>
            <a:r>
              <a:rPr lang="en-US" sz="2400" i="1" dirty="0" smtClean="0"/>
              <a:t>and I = 0.5 A?  </a:t>
            </a:r>
            <a:endParaRPr lang="en-US" sz="24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6085473" y="4765201"/>
            <a:ext cx="2420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Ans. 1.0 W</a:t>
            </a:r>
            <a:endParaRPr lang="en-US" sz="24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669853" y="748825"/>
            <a:ext cx="541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Watts: How many Joules every second</a:t>
            </a:r>
            <a:endParaRPr lang="en-US" sz="24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409267" y="5338921"/>
            <a:ext cx="8097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How much power is dissipated in 2.0-k</a:t>
            </a:r>
            <a:r>
              <a:rPr lang="en-US" sz="2400" dirty="0">
                <a:solidFill>
                  <a:srgbClr val="000000"/>
                </a:solidFill>
              </a:rPr>
              <a:t>Ω</a:t>
            </a:r>
            <a:r>
              <a:rPr lang="en-US" sz="2400" i="1" dirty="0" smtClean="0"/>
              <a:t> load if E=2.0? </a:t>
            </a:r>
            <a:endParaRPr lang="en-US" sz="2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6172813" y="5930117"/>
            <a:ext cx="2420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Ans. 2.0 </a:t>
            </a:r>
            <a:r>
              <a:rPr lang="en-US" sz="2400" i="1" dirty="0" err="1" smtClean="0"/>
              <a:t>mW</a:t>
            </a:r>
            <a:endParaRPr lang="en-US" sz="2400" i="1" dirty="0"/>
          </a:p>
        </p:txBody>
      </p:sp>
      <p:grpSp>
        <p:nvGrpSpPr>
          <p:cNvPr id="8" name="Group 7"/>
          <p:cNvGrpSpPr/>
          <p:nvPr/>
        </p:nvGrpSpPr>
        <p:grpSpPr>
          <a:xfrm>
            <a:off x="5739862" y="943440"/>
            <a:ext cx="2164757" cy="465030"/>
            <a:chOff x="6191782" y="1450588"/>
            <a:chExt cx="2164757" cy="465030"/>
          </a:xfrm>
        </p:grpSpPr>
        <p:sp>
          <p:nvSpPr>
            <p:cNvPr id="60" name="TextBox 59"/>
            <p:cNvSpPr txBox="1"/>
            <p:nvPr/>
          </p:nvSpPr>
          <p:spPr>
            <a:xfrm>
              <a:off x="7728285" y="1453953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I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20036" y="1453953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n>
                    <a:solidFill>
                      <a:srgbClr val="FF0000"/>
                    </a:solidFill>
                  </a:ln>
                  <a:latin typeface="Ayuthaya"/>
                </a:rPr>
                <a:t>=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95334" y="1450588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E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191782" y="1453953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P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264322" y="4291254"/>
            <a:ext cx="4329324" cy="470582"/>
            <a:chOff x="5486407" y="1301646"/>
            <a:chExt cx="4329324" cy="470582"/>
          </a:xfrm>
        </p:grpSpPr>
        <p:sp>
          <p:nvSpPr>
            <p:cNvPr id="65" name="TextBox 64"/>
            <p:cNvSpPr txBox="1"/>
            <p:nvPr/>
          </p:nvSpPr>
          <p:spPr>
            <a:xfrm>
              <a:off x="8149334" y="1301646"/>
              <a:ext cx="1666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(0.5 A)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14661" y="1310563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n>
                    <a:solidFill>
                      <a:srgbClr val="FF0000"/>
                    </a:solidFill>
                  </a:ln>
                  <a:latin typeface="Ayuthaya"/>
                </a:rPr>
                <a:t>=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89958" y="1307198"/>
              <a:ext cx="1535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(2.0 V)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86407" y="1310563"/>
              <a:ext cx="628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P</a:t>
              </a:r>
              <a:endParaRPr lang="en-US" sz="2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</p:grpSp>
      <p:sp>
        <p:nvSpPr>
          <p:cNvPr id="84" name="Rounded Rectangle 83"/>
          <p:cNvSpPr/>
          <p:nvPr/>
        </p:nvSpPr>
        <p:spPr>
          <a:xfrm>
            <a:off x="5670543" y="842962"/>
            <a:ext cx="2394740" cy="58762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636776" y="2214580"/>
            <a:ext cx="2394740" cy="967526"/>
            <a:chOff x="5636776" y="2214580"/>
            <a:chExt cx="2394740" cy="967526"/>
          </a:xfrm>
        </p:grpSpPr>
        <p:sp>
          <p:nvSpPr>
            <p:cNvPr id="82" name="TextBox 81"/>
            <p:cNvSpPr txBox="1"/>
            <p:nvPr/>
          </p:nvSpPr>
          <p:spPr>
            <a:xfrm>
              <a:off x="7035389" y="2214580"/>
              <a:ext cx="369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2</a:t>
              </a:r>
              <a:endParaRPr lang="en-US" sz="1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809024" y="2720441"/>
              <a:ext cx="387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n>
                    <a:solidFill>
                      <a:srgbClr val="FF0000"/>
                    </a:solidFill>
                  </a:ln>
                  <a:latin typeface="Ayuthaya"/>
                </a:rPr>
                <a:t>R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636776" y="2225673"/>
              <a:ext cx="2394740" cy="956433"/>
              <a:chOff x="5636776" y="2225673"/>
              <a:chExt cx="2394740" cy="956433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6748291" y="2687338"/>
                <a:ext cx="53189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Group 4"/>
              <p:cNvGrpSpPr/>
              <p:nvPr/>
            </p:nvGrpSpPr>
            <p:grpSpPr>
              <a:xfrm>
                <a:off x="5636776" y="2225673"/>
                <a:ext cx="2394740" cy="956433"/>
                <a:chOff x="5636776" y="2225673"/>
                <a:chExt cx="2394740" cy="956433"/>
              </a:xfrm>
            </p:grpSpPr>
            <p:grpSp>
              <p:nvGrpSpPr>
                <p:cNvPr id="76" name="Group 75"/>
                <p:cNvGrpSpPr/>
                <p:nvPr/>
              </p:nvGrpSpPr>
              <p:grpSpPr>
                <a:xfrm>
                  <a:off x="5705472" y="2225673"/>
                  <a:ext cx="1731806" cy="573540"/>
                  <a:chOff x="6191782" y="1342078"/>
                  <a:chExt cx="1731806" cy="573540"/>
                </a:xfrm>
              </p:grpSpPr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6820036" y="1453953"/>
                    <a:ext cx="628254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i="1" dirty="0">
                        <a:ln>
                          <a:solidFill>
                            <a:srgbClr val="FF0000"/>
                          </a:solidFill>
                        </a:ln>
                        <a:latin typeface="Ayuthaya"/>
                      </a:rPr>
                      <a:t>=</a:t>
                    </a: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7295334" y="1342078"/>
                    <a:ext cx="628254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i="1" dirty="0" smtClean="0">
                        <a:ln>
                          <a:solidFill>
                            <a:srgbClr val="FF0000"/>
                          </a:solidFill>
                        </a:ln>
                        <a:latin typeface="Ayuthaya"/>
                      </a:rPr>
                      <a:t>E</a:t>
                    </a:r>
                    <a:endParaRPr lang="en-US" sz="2400" i="1" dirty="0">
                      <a:ln>
                        <a:solidFill>
                          <a:srgbClr val="FF0000"/>
                        </a:solidFill>
                      </a:ln>
                      <a:latin typeface="Ayuthaya"/>
                    </a:endParaRPr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6191782" y="1453953"/>
                    <a:ext cx="628254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i="1" dirty="0" smtClean="0">
                        <a:ln>
                          <a:solidFill>
                            <a:srgbClr val="FF0000"/>
                          </a:solidFill>
                        </a:ln>
                        <a:latin typeface="Ayuthaya"/>
                      </a:rPr>
                      <a:t>P</a:t>
                    </a:r>
                    <a:endParaRPr lang="en-US" sz="2400" i="1" dirty="0">
                      <a:ln>
                        <a:solidFill>
                          <a:srgbClr val="FF0000"/>
                        </a:solidFill>
                      </a:ln>
                      <a:latin typeface="Ayuthaya"/>
                    </a:endParaRPr>
                  </a:p>
                </p:txBody>
              </p:sp>
            </p:grpSp>
            <p:sp>
              <p:nvSpPr>
                <p:cNvPr id="86" name="Rounded Rectangle 85"/>
                <p:cNvSpPr/>
                <p:nvPr/>
              </p:nvSpPr>
              <p:spPr>
                <a:xfrm>
                  <a:off x="5636776" y="2263782"/>
                  <a:ext cx="2394740" cy="918324"/>
                </a:xfrm>
                <a:prstGeom prst="roundRect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6" name="Group 15"/>
          <p:cNvGrpSpPr/>
          <p:nvPr/>
        </p:nvGrpSpPr>
        <p:grpSpPr>
          <a:xfrm>
            <a:off x="5670543" y="1527602"/>
            <a:ext cx="2394740" cy="601588"/>
            <a:chOff x="5670543" y="1527602"/>
            <a:chExt cx="2394740" cy="601588"/>
          </a:xfrm>
        </p:grpSpPr>
        <p:sp>
          <p:nvSpPr>
            <p:cNvPr id="75" name="TextBox 74"/>
            <p:cNvSpPr txBox="1"/>
            <p:nvPr/>
          </p:nvSpPr>
          <p:spPr>
            <a:xfrm>
              <a:off x="7067752" y="1527602"/>
              <a:ext cx="369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ln>
                    <a:solidFill>
                      <a:srgbClr val="FF0000"/>
                    </a:solidFill>
                  </a:ln>
                  <a:latin typeface="Ayuthaya"/>
                </a:rPr>
                <a:t>2</a:t>
              </a:r>
              <a:endParaRPr lang="en-US" sz="1400" i="1" dirty="0">
                <a:ln>
                  <a:solidFill>
                    <a:srgbClr val="FF0000"/>
                  </a:solidFill>
                </a:ln>
                <a:latin typeface="Ayuthaya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670543" y="1541568"/>
              <a:ext cx="2394740" cy="587622"/>
              <a:chOff x="5670543" y="1541568"/>
              <a:chExt cx="2394740" cy="587622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696204" y="1579822"/>
                <a:ext cx="2063253" cy="521146"/>
                <a:chOff x="5705472" y="1579822"/>
                <a:chExt cx="2063253" cy="521146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6368116" y="1579822"/>
                  <a:ext cx="1400609" cy="465030"/>
                  <a:chOff x="6820036" y="1450588"/>
                  <a:chExt cx="1400609" cy="465030"/>
                </a:xfrm>
              </p:grpSpPr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7833364" y="1453953"/>
                    <a:ext cx="387281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i="1" dirty="0">
                        <a:ln>
                          <a:solidFill>
                            <a:srgbClr val="FF0000"/>
                          </a:solidFill>
                        </a:ln>
                        <a:latin typeface="Ayuthaya"/>
                      </a:rPr>
                      <a:t>R</a:t>
                    </a:r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6820036" y="1453953"/>
                    <a:ext cx="628254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i="1" dirty="0">
                        <a:ln>
                          <a:solidFill>
                            <a:srgbClr val="FF0000"/>
                          </a:solidFill>
                        </a:ln>
                        <a:latin typeface="Ayuthaya"/>
                      </a:rPr>
                      <a:t>=</a:t>
                    </a:r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7295334" y="1450588"/>
                    <a:ext cx="398561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i="1" dirty="0">
                        <a:ln>
                          <a:solidFill>
                            <a:srgbClr val="FF0000"/>
                          </a:solidFill>
                        </a:ln>
                        <a:latin typeface="Ayuthaya"/>
                      </a:rPr>
                      <a:t>I</a:t>
                    </a:r>
                  </a:p>
                </p:txBody>
              </p:sp>
            </p:grpSp>
            <p:sp>
              <p:nvSpPr>
                <p:cNvPr id="81" name="TextBox 80"/>
                <p:cNvSpPr txBox="1"/>
                <p:nvPr/>
              </p:nvSpPr>
              <p:spPr>
                <a:xfrm>
                  <a:off x="5705472" y="1639303"/>
                  <a:ext cx="62825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 smtClean="0">
                      <a:ln>
                        <a:solidFill>
                          <a:srgbClr val="FF0000"/>
                        </a:solidFill>
                      </a:ln>
                      <a:latin typeface="Ayuthaya"/>
                    </a:rPr>
                    <a:t>P</a:t>
                  </a:r>
                  <a:endParaRPr lang="en-US" sz="2400" i="1" dirty="0">
                    <a:ln>
                      <a:solidFill>
                        <a:srgbClr val="FF0000"/>
                      </a:solidFill>
                    </a:ln>
                    <a:latin typeface="Ayuthaya"/>
                  </a:endParaRPr>
                </a:p>
              </p:txBody>
            </p:sp>
          </p:grpSp>
          <p:sp>
            <p:nvSpPr>
              <p:cNvPr id="85" name="Rounded Rectangle 84"/>
              <p:cNvSpPr/>
              <p:nvPr/>
            </p:nvSpPr>
            <p:spPr>
              <a:xfrm>
                <a:off x="5670543" y="1541568"/>
                <a:ext cx="2394740" cy="587622"/>
              </a:xfrm>
              <a:prstGeom prst="round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Multiply 87"/>
            <p:cNvSpPr/>
            <p:nvPr/>
          </p:nvSpPr>
          <p:spPr>
            <a:xfrm>
              <a:off x="7234607" y="1746127"/>
              <a:ext cx="178504" cy="178504"/>
            </a:xfrm>
            <a:prstGeom prst="mathMultiply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Multiply 88"/>
          <p:cNvSpPr/>
          <p:nvPr/>
        </p:nvSpPr>
        <p:spPr>
          <a:xfrm>
            <a:off x="7187113" y="1121238"/>
            <a:ext cx="178504" cy="178504"/>
          </a:xfrm>
          <a:prstGeom prst="mathMultiply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03986" y="302319"/>
            <a:ext cx="37609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Ohm’s Law; Power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7380" y="1227032"/>
            <a:ext cx="8148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P1. If you double the voltage, what happens to the current through the load?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185515" y="2552419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0446" y="1982004"/>
            <a:ext cx="8148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P2. 1.2-mA  current goes through a 50-k</a:t>
            </a:r>
            <a:r>
              <a:rPr lang="en-US" sz="2000" dirty="0" smtClean="0">
                <a:solidFill>
                  <a:srgbClr val="000000"/>
                </a:solidFill>
              </a:rPr>
              <a:t>Ω load. What is E?</a:t>
            </a:r>
            <a:endParaRPr lang="en-US" sz="2000" dirty="0"/>
          </a:p>
        </p:txBody>
      </p:sp>
      <p:sp>
        <p:nvSpPr>
          <p:cNvPr id="38" name="Rounded Rectangle 37"/>
          <p:cNvSpPr/>
          <p:nvPr/>
        </p:nvSpPr>
        <p:spPr>
          <a:xfrm>
            <a:off x="5915940" y="2553515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185515" y="1597352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915940" y="1598448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222449" y="3761687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380" y="3050144"/>
            <a:ext cx="814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P3. The resistance of a human is approximately 1.0 M</a:t>
            </a:r>
            <a:r>
              <a:rPr lang="en-US" sz="2000" dirty="0" smtClean="0">
                <a:solidFill>
                  <a:srgbClr val="000000"/>
                </a:solidFill>
              </a:rPr>
              <a:t>Ω. How much will be the current if you hold the terminals of a 9.0-V battery. 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5952874" y="3762783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222449" y="4675026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7380" y="4213171"/>
            <a:ext cx="814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P4. A 200-W light bulb is connected to the electrical outlet. How much is the current through it?</a:t>
            </a:r>
            <a:endParaRPr lang="en-US" sz="2000" dirty="0"/>
          </a:p>
        </p:txBody>
      </p:sp>
      <p:sp>
        <p:nvSpPr>
          <p:cNvPr id="29" name="Rounded Rectangle 28"/>
          <p:cNvSpPr/>
          <p:nvPr/>
        </p:nvSpPr>
        <p:spPr>
          <a:xfrm>
            <a:off x="5952874" y="4676122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3795" y="5223150"/>
            <a:ext cx="8148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P5. A 20-k</a:t>
            </a:r>
            <a:r>
              <a:rPr lang="en-US" sz="2000" dirty="0" smtClean="0">
                <a:solidFill>
                  <a:srgbClr val="000000"/>
                </a:solidFill>
              </a:rPr>
              <a:t>Ω load is connect to a 20.0-V battery. How much is the power?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185515" y="5622164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915940" y="5623260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03795" y="6150114"/>
            <a:ext cx="814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P6*. A 20-k</a:t>
            </a:r>
            <a:r>
              <a:rPr lang="en-US" sz="2000" dirty="0" smtClean="0">
                <a:solidFill>
                  <a:srgbClr val="000000"/>
                </a:solidFill>
              </a:rPr>
              <a:t>Ω load is connect to a 20.0-V battery. How much energy does it consume in 1 min?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924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/>
        </p:nvSpPr>
        <p:spPr>
          <a:xfrm>
            <a:off x="3451897" y="948650"/>
            <a:ext cx="2529221" cy="1993207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75045" y="302319"/>
            <a:ext cx="48188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Electric Circuits in Series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9" y="1316010"/>
            <a:ext cx="5098685" cy="1452157"/>
          </a:xfrm>
          <a:prstGeom prst="rect">
            <a:avLst/>
          </a:prstGeom>
        </p:spPr>
      </p:pic>
      <p:sp>
        <p:nvSpPr>
          <p:cNvPr id="71" name="Rectangle 70"/>
          <p:cNvSpPr/>
          <p:nvPr/>
        </p:nvSpPr>
        <p:spPr>
          <a:xfrm>
            <a:off x="3596201" y="3408524"/>
            <a:ext cx="481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3934655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+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4488770" y="3408524"/>
            <a:ext cx="520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3088934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= 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558799" y="3408524"/>
            <a:ext cx="2214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Total Resistance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4849876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+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7" name="Rectangle 76"/>
          <p:cNvSpPr/>
          <p:nvPr/>
        </p:nvSpPr>
        <p:spPr>
          <a:xfrm>
            <a:off x="5403991" y="3408524"/>
            <a:ext cx="520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8" name="Rectangle 77"/>
          <p:cNvSpPr/>
          <p:nvPr/>
        </p:nvSpPr>
        <p:spPr>
          <a:xfrm>
            <a:off x="5815973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+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9" name="Rectangle 78"/>
          <p:cNvSpPr/>
          <p:nvPr/>
        </p:nvSpPr>
        <p:spPr>
          <a:xfrm>
            <a:off x="6372757" y="3408524"/>
            <a:ext cx="471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… 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3934656" y="1161545"/>
            <a:ext cx="528564" cy="34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09582" y="2030290"/>
            <a:ext cx="647902" cy="368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981772" y="1085177"/>
            <a:ext cx="481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endParaRPr lang="en-US" sz="2400" dirty="0"/>
          </a:p>
        </p:txBody>
      </p:sp>
      <p:sp>
        <p:nvSpPr>
          <p:cNvPr id="82" name="Rectangle 81"/>
          <p:cNvSpPr/>
          <p:nvPr/>
        </p:nvSpPr>
        <p:spPr>
          <a:xfrm>
            <a:off x="5072902" y="1954599"/>
            <a:ext cx="520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455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nip Diagonal Corner Rectangle 23"/>
          <p:cNvSpPr/>
          <p:nvPr/>
        </p:nvSpPr>
        <p:spPr>
          <a:xfrm>
            <a:off x="3451897" y="948650"/>
            <a:ext cx="2529221" cy="1993207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75045" y="302319"/>
            <a:ext cx="48188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Electric Circuits in Series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6607" y="4351066"/>
            <a:ext cx="8097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How much is the resistance in the circuit?</a:t>
            </a:r>
            <a:endParaRPr lang="en-US" sz="2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6172813" y="5864984"/>
            <a:ext cx="2420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Ans. 1.125 Amp</a:t>
            </a:r>
            <a:endParaRPr lang="en-US" sz="24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9" y="1316010"/>
            <a:ext cx="5098685" cy="145215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322711" y="1518300"/>
            <a:ext cx="738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3.0 </a:t>
            </a:r>
            <a:r>
              <a:rPr lang="en-US" dirty="0" smtClean="0">
                <a:solidFill>
                  <a:srgbClr val="000000"/>
                </a:solidFill>
              </a:rPr>
              <a:t>Ω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023996" y="1505966"/>
            <a:ext cx="3465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+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7370562" y="1505966"/>
            <a:ext cx="738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5</a:t>
            </a:r>
            <a:r>
              <a:rPr lang="en-US" i="1" dirty="0" smtClean="0"/>
              <a:t>.0 </a:t>
            </a:r>
            <a:r>
              <a:rPr lang="en-US" dirty="0" smtClean="0">
                <a:solidFill>
                  <a:srgbClr val="000000"/>
                </a:solidFill>
              </a:rPr>
              <a:t>Ω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8058555" y="1505966"/>
            <a:ext cx="3465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= 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405121" y="1505966"/>
            <a:ext cx="738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8.0 </a:t>
            </a:r>
            <a:r>
              <a:rPr lang="en-US" dirty="0" smtClean="0">
                <a:solidFill>
                  <a:srgbClr val="000000"/>
                </a:solidFill>
              </a:rPr>
              <a:t>Ω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3596201" y="3408524"/>
            <a:ext cx="481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3934655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+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4488770" y="3408524"/>
            <a:ext cx="520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3088934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= 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558799" y="3408524"/>
            <a:ext cx="2214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Total Resistance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4849876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+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7" name="Rectangle 76"/>
          <p:cNvSpPr/>
          <p:nvPr/>
        </p:nvSpPr>
        <p:spPr>
          <a:xfrm>
            <a:off x="5403991" y="3408524"/>
            <a:ext cx="520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8" name="Rectangle 77"/>
          <p:cNvSpPr/>
          <p:nvPr/>
        </p:nvSpPr>
        <p:spPr>
          <a:xfrm>
            <a:off x="5815973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+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9" name="Rectangle 78"/>
          <p:cNvSpPr/>
          <p:nvPr/>
        </p:nvSpPr>
        <p:spPr>
          <a:xfrm>
            <a:off x="6372757" y="3408524"/>
            <a:ext cx="471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… 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556989" y="5046244"/>
            <a:ext cx="8097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How much is the current in the circuit?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1157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1" grpId="0"/>
      <p:bldP spid="54" grpId="0"/>
      <p:bldP spid="59" grpId="0"/>
      <p:bldP spid="69" grpId="0"/>
      <p:bldP spid="70" grpId="0"/>
      <p:bldP spid="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/>
        </p:nvSpPr>
        <p:spPr>
          <a:xfrm>
            <a:off x="2813037" y="1037940"/>
            <a:ext cx="3111766" cy="1903918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98218" y="3261670"/>
            <a:ext cx="6246005" cy="923330"/>
            <a:chOff x="598218" y="3261670"/>
            <a:chExt cx="6246005" cy="923330"/>
          </a:xfrm>
        </p:grpSpPr>
        <p:sp>
          <p:nvSpPr>
            <p:cNvPr id="71" name="Rectangle 70"/>
            <p:cNvSpPr/>
            <p:nvPr/>
          </p:nvSpPr>
          <p:spPr>
            <a:xfrm>
              <a:off x="3596201" y="3639356"/>
              <a:ext cx="48144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R</a:t>
              </a:r>
              <a:r>
                <a:rPr lang="en-US" sz="2400" i="1" baseline="-25000" dirty="0" smtClean="0"/>
                <a:t>1</a:t>
              </a:r>
              <a:endParaRPr lang="en-US" sz="24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934655" y="3408524"/>
              <a:ext cx="3465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/>
                <a:t>+</a:t>
              </a:r>
              <a:r>
                <a:rPr lang="en-US" sz="2400" i="1" dirty="0" smtClean="0"/>
                <a:t> </a:t>
              </a:r>
              <a:endParaRPr lang="en-US" sz="24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88770" y="3639356"/>
              <a:ext cx="5208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R</a:t>
              </a:r>
              <a:r>
                <a:rPr lang="en-US" sz="2400" i="1" baseline="-25000" dirty="0" smtClean="0"/>
                <a:t>2</a:t>
              </a:r>
              <a:r>
                <a:rPr lang="en-US" sz="2400" i="1" dirty="0" smtClean="0"/>
                <a:t> </a:t>
              </a:r>
              <a:endParaRPr lang="en-US" sz="24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088934" y="3408524"/>
              <a:ext cx="3465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 smtClean="0"/>
                <a:t>= </a:t>
              </a:r>
              <a:endParaRPr lang="en-US" sz="24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98218" y="3723335"/>
              <a:ext cx="22148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Total Resistance</a:t>
              </a:r>
              <a:endParaRPr lang="en-US" sz="24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849876" y="3408524"/>
              <a:ext cx="3465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/>
                <a:t>+</a:t>
              </a:r>
              <a:r>
                <a:rPr lang="en-US" sz="2400" i="1" dirty="0" smtClean="0"/>
                <a:t> </a:t>
              </a:r>
              <a:endParaRPr lang="en-US" sz="24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403991" y="3650090"/>
              <a:ext cx="5208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R</a:t>
              </a:r>
              <a:r>
                <a:rPr lang="en-US" sz="2400" i="1" baseline="-25000" dirty="0" smtClean="0"/>
                <a:t>3</a:t>
              </a:r>
              <a:r>
                <a:rPr lang="en-US" sz="2400" i="1" dirty="0" smtClean="0"/>
                <a:t> </a:t>
              </a:r>
              <a:endParaRPr lang="en-US" sz="24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815973" y="3408524"/>
              <a:ext cx="3465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/>
                <a:t>+</a:t>
              </a:r>
              <a:r>
                <a:rPr lang="en-US" sz="2400" i="1" dirty="0" smtClean="0"/>
                <a:t> </a:t>
              </a:r>
              <a:endParaRPr lang="en-US" sz="24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372757" y="3408524"/>
              <a:ext cx="4714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… </a:t>
              </a:r>
              <a:endParaRPr lang="en-US" sz="2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558093" y="3261670"/>
              <a:ext cx="3560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1</a:t>
              </a:r>
              <a:endParaRPr lang="en-US" sz="24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009517" y="3739800"/>
              <a:ext cx="157471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596201" y="3288869"/>
              <a:ext cx="3560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1</a:t>
              </a:r>
              <a:endParaRPr lang="en-US" sz="24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88770" y="3288869"/>
              <a:ext cx="3560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1</a:t>
              </a:r>
              <a:endParaRPr lang="en-US" sz="2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98452" y="3261726"/>
              <a:ext cx="3560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1</a:t>
              </a:r>
              <a:endParaRPr lang="en-US" sz="24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539772" y="3723335"/>
              <a:ext cx="41249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432341" y="3718389"/>
              <a:ext cx="41249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42023" y="3718389"/>
              <a:ext cx="41249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0" y="1115288"/>
            <a:ext cx="4885370" cy="1590586"/>
          </a:xfrm>
          <a:prstGeom prst="rect">
            <a:avLst/>
          </a:prstGeom>
        </p:spPr>
      </p:pic>
      <p:sp>
        <p:nvSpPr>
          <p:cNvPr id="81" name="Rounded Rectangle 80"/>
          <p:cNvSpPr/>
          <p:nvPr/>
        </p:nvSpPr>
        <p:spPr>
          <a:xfrm>
            <a:off x="3596200" y="1571479"/>
            <a:ext cx="700333" cy="34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43317" y="1451687"/>
            <a:ext cx="63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endParaRPr lang="en-US" sz="2400" dirty="0"/>
          </a:p>
        </p:txBody>
      </p:sp>
      <p:sp>
        <p:nvSpPr>
          <p:cNvPr id="83" name="Rectangle 82"/>
          <p:cNvSpPr/>
          <p:nvPr/>
        </p:nvSpPr>
        <p:spPr>
          <a:xfrm>
            <a:off x="4108390" y="2045972"/>
            <a:ext cx="1042332" cy="368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171710" y="1970281"/>
            <a:ext cx="837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1928297" y="302319"/>
            <a:ext cx="51123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Electric Circuits in Parallel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831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nip Diagonal Corner Rectangle 62"/>
          <p:cNvSpPr/>
          <p:nvPr/>
        </p:nvSpPr>
        <p:spPr>
          <a:xfrm>
            <a:off x="2813037" y="1037940"/>
            <a:ext cx="3111766" cy="1903918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6607" y="4351066"/>
            <a:ext cx="8097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How much is the resistance in the circuit?</a:t>
            </a:r>
            <a:endParaRPr lang="en-US" sz="2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6172813" y="5864984"/>
            <a:ext cx="2420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Ans. 3.15 Amp</a:t>
            </a:r>
            <a:endParaRPr lang="en-US" sz="2400" i="1" dirty="0"/>
          </a:p>
        </p:txBody>
      </p:sp>
      <p:sp>
        <p:nvSpPr>
          <p:cNvPr id="71" name="Rectangle 70"/>
          <p:cNvSpPr/>
          <p:nvPr/>
        </p:nvSpPr>
        <p:spPr>
          <a:xfrm>
            <a:off x="3596201" y="3639356"/>
            <a:ext cx="481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3934655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+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4488770" y="3639356"/>
            <a:ext cx="520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3088934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= 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598218" y="3723335"/>
            <a:ext cx="2214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Total Resistance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4849876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+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7" name="Rectangle 76"/>
          <p:cNvSpPr/>
          <p:nvPr/>
        </p:nvSpPr>
        <p:spPr>
          <a:xfrm>
            <a:off x="5403991" y="3650090"/>
            <a:ext cx="520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8" name="Rectangle 77"/>
          <p:cNvSpPr/>
          <p:nvPr/>
        </p:nvSpPr>
        <p:spPr>
          <a:xfrm>
            <a:off x="5815973" y="3408524"/>
            <a:ext cx="34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+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79" name="Rectangle 78"/>
          <p:cNvSpPr/>
          <p:nvPr/>
        </p:nvSpPr>
        <p:spPr>
          <a:xfrm>
            <a:off x="6372757" y="3408524"/>
            <a:ext cx="471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… 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556989" y="5046244"/>
            <a:ext cx="8097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How much is the current in the circuit?</a:t>
            </a:r>
            <a:endParaRPr lang="en-US" sz="2400" i="1" dirty="0"/>
          </a:p>
        </p:txBody>
      </p:sp>
      <p:sp>
        <p:nvSpPr>
          <p:cNvPr id="25" name="Rectangle 24"/>
          <p:cNvSpPr/>
          <p:nvPr/>
        </p:nvSpPr>
        <p:spPr>
          <a:xfrm>
            <a:off x="1558093" y="3261670"/>
            <a:ext cx="356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09517" y="3739800"/>
            <a:ext cx="1574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596201" y="3288869"/>
            <a:ext cx="356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1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4488770" y="3288869"/>
            <a:ext cx="356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1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5398452" y="3261726"/>
            <a:ext cx="356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539772" y="3723335"/>
            <a:ext cx="41249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32341" y="3718389"/>
            <a:ext cx="41249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342023" y="3718389"/>
            <a:ext cx="41249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0" y="1115288"/>
            <a:ext cx="4885370" cy="1590586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6249379" y="1242841"/>
            <a:ext cx="2596152" cy="738664"/>
            <a:chOff x="6249379" y="1242841"/>
            <a:chExt cx="2596152" cy="738664"/>
          </a:xfrm>
        </p:grpSpPr>
        <p:sp>
          <p:nvSpPr>
            <p:cNvPr id="11" name="Rectangle 10"/>
            <p:cNvSpPr/>
            <p:nvPr/>
          </p:nvSpPr>
          <p:spPr>
            <a:xfrm>
              <a:off x="6249379" y="1612173"/>
              <a:ext cx="4924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4.0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863824" y="1427507"/>
              <a:ext cx="3465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/>
                <a:t>+</a:t>
              </a:r>
              <a:r>
                <a:rPr lang="en-US" i="1" dirty="0" smtClean="0"/>
                <a:t> 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210390" y="1606746"/>
              <a:ext cx="6078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10.0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72757" y="1242841"/>
              <a:ext cx="3144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1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360994" y="1242841"/>
              <a:ext cx="3144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1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72757" y="1615013"/>
              <a:ext cx="314497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328429" y="1615013"/>
              <a:ext cx="314497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7898383" y="1245681"/>
              <a:ext cx="947148" cy="730397"/>
              <a:chOff x="7898383" y="1245681"/>
              <a:chExt cx="947148" cy="730397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898383" y="1427507"/>
                <a:ext cx="3465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/>
                  <a:t>= </a:t>
                </a:r>
                <a:endParaRPr lang="en-US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190674" y="1606746"/>
                <a:ext cx="6548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err="1" smtClean="0"/>
                  <a:t>R</a:t>
                </a:r>
                <a:r>
                  <a:rPr lang="en-US" i="1" baseline="-25000" dirty="0" err="1" smtClean="0"/>
                  <a:t>total</a:t>
                </a:r>
                <a:r>
                  <a:rPr lang="en-US" i="1" dirty="0" smtClean="0"/>
                  <a:t> </a:t>
                </a: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8351806" y="1245681"/>
                <a:ext cx="3144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/>
                  <a:t>1</a:t>
                </a:r>
                <a:endParaRPr lang="en-US" dirty="0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8319241" y="1617853"/>
                <a:ext cx="31449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6322711" y="2107555"/>
            <a:ext cx="2522820" cy="730397"/>
            <a:chOff x="6322711" y="2107555"/>
            <a:chExt cx="2522820" cy="730397"/>
          </a:xfrm>
        </p:grpSpPr>
        <p:sp>
          <p:nvSpPr>
            <p:cNvPr id="44" name="Rectangle 43"/>
            <p:cNvSpPr/>
            <p:nvPr/>
          </p:nvSpPr>
          <p:spPr>
            <a:xfrm>
              <a:off x="6322711" y="2336542"/>
              <a:ext cx="6067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0.25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023996" y="2324208"/>
              <a:ext cx="3465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/>
                <a:t>+</a:t>
              </a:r>
              <a:r>
                <a:rPr lang="en-US" i="1" dirty="0" smtClean="0"/>
                <a:t> 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370562" y="2324208"/>
              <a:ext cx="4897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0.1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898383" y="2289381"/>
              <a:ext cx="3465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/>
                <a:t>= 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190674" y="2468620"/>
              <a:ext cx="6548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total</a:t>
              </a:r>
              <a:r>
                <a:rPr lang="en-US" i="1" dirty="0" smtClean="0"/>
                <a:t> 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351806" y="2107555"/>
              <a:ext cx="3144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1</a:t>
              </a:r>
              <a:endParaRPr lang="en-US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8319241" y="2479727"/>
              <a:ext cx="314497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7473345" y="2887249"/>
            <a:ext cx="1445165" cy="730397"/>
            <a:chOff x="7473345" y="2887249"/>
            <a:chExt cx="1445165" cy="730397"/>
          </a:xfrm>
        </p:grpSpPr>
        <p:sp>
          <p:nvSpPr>
            <p:cNvPr id="55" name="Rectangle 54"/>
            <p:cNvSpPr/>
            <p:nvPr/>
          </p:nvSpPr>
          <p:spPr>
            <a:xfrm>
              <a:off x="8263653" y="3248314"/>
              <a:ext cx="6548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total</a:t>
              </a:r>
              <a:r>
                <a:rPr lang="en-US" i="1" dirty="0" smtClean="0"/>
                <a:t> </a:t>
              </a:r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473345" y="2887249"/>
              <a:ext cx="1265937" cy="586286"/>
              <a:chOff x="7473345" y="2887249"/>
              <a:chExt cx="1265937" cy="58628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7473345" y="3104203"/>
                <a:ext cx="6067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/>
                  <a:t>0.35</a:t>
                </a: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001166" y="3069376"/>
                <a:ext cx="3465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/>
                  <a:t>= </a:t>
                </a:r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8424785" y="2887249"/>
                <a:ext cx="3144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/>
                  <a:t>1</a:t>
                </a:r>
                <a:endParaRPr lang="en-US" dirty="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8392220" y="3259421"/>
                <a:ext cx="31449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/>
          <p:nvPr/>
        </p:nvGrpSpPr>
        <p:grpSpPr>
          <a:xfrm>
            <a:off x="7425245" y="3855390"/>
            <a:ext cx="1739967" cy="378851"/>
            <a:chOff x="7425245" y="3855390"/>
            <a:chExt cx="1739967" cy="378851"/>
          </a:xfrm>
        </p:grpSpPr>
        <p:sp>
          <p:nvSpPr>
            <p:cNvPr id="61" name="Rectangle 60"/>
            <p:cNvSpPr/>
            <p:nvPr/>
          </p:nvSpPr>
          <p:spPr>
            <a:xfrm>
              <a:off x="7425245" y="3864909"/>
              <a:ext cx="6548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total</a:t>
              </a:r>
              <a:r>
                <a:rPr lang="en-US" i="1" dirty="0" smtClean="0"/>
                <a:t> 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352983" y="3855390"/>
              <a:ext cx="8122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2.86 </a:t>
              </a:r>
              <a:r>
                <a:rPr lang="en-US" dirty="0">
                  <a:solidFill>
                    <a:srgbClr val="000000"/>
                  </a:solidFill>
                </a:rPr>
                <a:t>Ω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019076" y="3855390"/>
              <a:ext cx="3465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/>
                <a:t>= </a:t>
              </a:r>
              <a:endParaRPr lang="en-US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1928297" y="302319"/>
            <a:ext cx="51123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Electric Circuits in Parallel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809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39524" y="302319"/>
            <a:ext cx="56899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Circuits in Series and Parallel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27380" y="1227032"/>
            <a:ext cx="325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P1. Find the series elements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0" y="1731788"/>
            <a:ext cx="3251200" cy="13970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411603" y="1227032"/>
            <a:ext cx="3546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P3. Find the parallel elements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898" y="1731788"/>
            <a:ext cx="2578100" cy="11176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9780" y="3680811"/>
            <a:ext cx="325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P2. Find the resistance of the series elements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411603" y="3680811"/>
            <a:ext cx="3546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P4. Find the resistance of the parallel elements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70634" y="1225649"/>
            <a:ext cx="0" cy="4658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304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983860" y="302319"/>
            <a:ext cx="50012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Electric Force and Charge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30486" y="1303145"/>
            <a:ext cx="1622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Negative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53511" y="1303145"/>
            <a:ext cx="147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Positive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1725" y="1303145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Electric Charge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4753586" y="1303145"/>
            <a:ext cx="341127" cy="461665"/>
            <a:chOff x="5025876" y="3330432"/>
            <a:chExt cx="341127" cy="461665"/>
          </a:xfrm>
        </p:grpSpPr>
        <p:sp>
          <p:nvSpPr>
            <p:cNvPr id="2" name="Oval 1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25876" y="3330432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982896" y="1292767"/>
            <a:ext cx="365953" cy="461665"/>
            <a:chOff x="5025876" y="3331728"/>
            <a:chExt cx="365953" cy="461665"/>
          </a:xfrm>
        </p:grpSpPr>
        <p:sp>
          <p:nvSpPr>
            <p:cNvPr id="12" name="Oval 11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50702" y="3331728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-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11725" y="1986074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Electric Force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68503" y="2302756"/>
            <a:ext cx="341127" cy="461665"/>
            <a:chOff x="5025876" y="3330432"/>
            <a:chExt cx="341127" cy="461665"/>
          </a:xfrm>
        </p:grpSpPr>
        <p:sp>
          <p:nvSpPr>
            <p:cNvPr id="18" name="Oval 17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25876" y="3330432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748911" y="2325366"/>
            <a:ext cx="341127" cy="461665"/>
            <a:chOff x="5025876" y="3330432"/>
            <a:chExt cx="341127" cy="461665"/>
          </a:xfrm>
        </p:grpSpPr>
        <p:sp>
          <p:nvSpPr>
            <p:cNvPr id="21" name="Oval 20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25876" y="3330432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95635" y="3192913"/>
            <a:ext cx="365953" cy="461665"/>
            <a:chOff x="5025876" y="3331728"/>
            <a:chExt cx="365953" cy="461665"/>
          </a:xfrm>
        </p:grpSpPr>
        <p:sp>
          <p:nvSpPr>
            <p:cNvPr id="24" name="Oval 23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50702" y="3331728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-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711672" y="3192913"/>
            <a:ext cx="365953" cy="461665"/>
            <a:chOff x="5025876" y="3331728"/>
            <a:chExt cx="365953" cy="461665"/>
          </a:xfrm>
        </p:grpSpPr>
        <p:sp>
          <p:nvSpPr>
            <p:cNvPr id="27" name="Oval 26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50702" y="3331728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-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21780" y="4137769"/>
            <a:ext cx="365953" cy="461665"/>
            <a:chOff x="5025876" y="3331728"/>
            <a:chExt cx="365953" cy="461665"/>
          </a:xfrm>
        </p:grpSpPr>
        <p:sp>
          <p:nvSpPr>
            <p:cNvPr id="30" name="Oval 29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50702" y="3331728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-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227814" y="4127688"/>
            <a:ext cx="341127" cy="461665"/>
            <a:chOff x="5025876" y="3330432"/>
            <a:chExt cx="341127" cy="461665"/>
          </a:xfrm>
        </p:grpSpPr>
        <p:sp>
          <p:nvSpPr>
            <p:cNvPr id="33" name="Oval 32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25876" y="3330432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982138" y="2335104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Repulsion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982138" y="3194494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Repulsion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127876" y="4092406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Attraction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95684" y="4802966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Electron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956303" y="4802966"/>
            <a:ext cx="365953" cy="461665"/>
            <a:chOff x="5025876" y="3331728"/>
            <a:chExt cx="365953" cy="461665"/>
          </a:xfrm>
        </p:grpSpPr>
        <p:sp>
          <p:nvSpPr>
            <p:cNvPr id="41" name="Oval 40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50702" y="3331728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-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906896" y="4802966"/>
            <a:ext cx="84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- 1 e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95684" y="5417031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Proton</a:t>
            </a:r>
            <a:endParaRPr lang="en-US" sz="2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2944965" y="5414130"/>
            <a:ext cx="341127" cy="461665"/>
            <a:chOff x="5025876" y="3330432"/>
            <a:chExt cx="341127" cy="461665"/>
          </a:xfrm>
        </p:grpSpPr>
        <p:sp>
          <p:nvSpPr>
            <p:cNvPr id="46" name="Oval 45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25876" y="3330432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935431" y="5393051"/>
            <a:ext cx="106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+ 1 e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973212" y="5534730"/>
            <a:ext cx="3744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 e: Smallest amount of charge on a separate object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244987" y="4396502"/>
            <a:ext cx="6874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708142" y="3452912"/>
            <a:ext cx="6874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791903" y="2562334"/>
            <a:ext cx="6874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545592" y="4396362"/>
            <a:ext cx="6993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071874" y="3474201"/>
            <a:ext cx="6993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932480" y="2562334"/>
            <a:ext cx="6993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16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3" grpId="0"/>
      <p:bldP spid="44" grpId="0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611725" y="1172589"/>
            <a:ext cx="1386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Neutral </a:t>
            </a:r>
          </a:p>
          <a:p>
            <a:r>
              <a:rPr lang="en-US" sz="2400" b="1" dirty="0" smtClean="0"/>
              <a:t>Atoms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3304" y="2143608"/>
            <a:ext cx="2083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Positive</a:t>
            </a:r>
            <a:r>
              <a:rPr lang="en-US" sz="2400" b="1" dirty="0"/>
              <a:t> </a:t>
            </a:r>
            <a:r>
              <a:rPr lang="en-US" sz="2400" b="1" dirty="0" smtClean="0"/>
              <a:t>Ions</a:t>
            </a:r>
            <a:endParaRPr lang="en-US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03304" y="3247064"/>
            <a:ext cx="2857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Electronegativity:</a:t>
            </a:r>
            <a:endParaRPr lang="en-US" sz="2400" b="1" dirty="0"/>
          </a:p>
        </p:txBody>
      </p:sp>
      <p:sp>
        <p:nvSpPr>
          <p:cNvPr id="56" name="Rectangle 55"/>
          <p:cNvSpPr/>
          <p:nvPr/>
        </p:nvSpPr>
        <p:spPr>
          <a:xfrm>
            <a:off x="2900655" y="302319"/>
            <a:ext cx="31676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Atoms and Ions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41591" y="3247064"/>
            <a:ext cx="5546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strongly atoms hold to their electrons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720141" y="3788282"/>
            <a:ext cx="1493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High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919361" y="3788282"/>
            <a:ext cx="690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takes more energy to separate an electron. More difficult to convert into  positive ion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720141" y="4665445"/>
            <a:ext cx="1168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Low</a:t>
            </a:r>
            <a:endParaRPr lang="en-US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888755" y="4665445"/>
            <a:ext cx="6526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takes less energy to separate an electron. Easier to convert into positive ion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413392" y="5683304"/>
            <a:ext cx="8243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Of</a:t>
            </a:r>
            <a:r>
              <a:rPr lang="en-US" sz="2400" i="1" dirty="0" smtClean="0"/>
              <a:t> Cu (copper, 1.90) and Zn (zinc, 1.65), which will require less energy to convert:  </a:t>
            </a:r>
            <a:r>
              <a:rPr lang="en-US" sz="2400" dirty="0" smtClean="0"/>
              <a:t>Cu</a:t>
            </a:r>
            <a:r>
              <a:rPr lang="en-US" sz="2400" i="1" dirty="0" smtClean="0"/>
              <a:t> -&gt; </a:t>
            </a:r>
            <a:r>
              <a:rPr lang="en-US" sz="2400" dirty="0" smtClean="0"/>
              <a:t>Cu</a:t>
            </a:r>
            <a:r>
              <a:rPr lang="en-US" sz="2400" baseline="30000" dirty="0" smtClean="0"/>
              <a:t>2</a:t>
            </a:r>
            <a:r>
              <a:rPr lang="en-US" sz="2400" baseline="30000" dirty="0"/>
              <a:t>+</a:t>
            </a:r>
            <a:r>
              <a:rPr lang="en-US" sz="2400" dirty="0"/>
              <a:t> </a:t>
            </a:r>
            <a:r>
              <a:rPr lang="en-US" sz="2400" i="1" dirty="0" smtClean="0"/>
              <a:t>    or </a:t>
            </a:r>
            <a:r>
              <a:rPr lang="en-US" sz="2400" dirty="0" smtClean="0"/>
              <a:t>Zn</a:t>
            </a:r>
            <a:r>
              <a:rPr lang="en-US" sz="2400" i="1" dirty="0" smtClean="0"/>
              <a:t> -&gt; </a:t>
            </a:r>
            <a:r>
              <a:rPr lang="en-US" sz="2400" dirty="0" smtClean="0"/>
              <a:t>Zn</a:t>
            </a:r>
            <a:r>
              <a:rPr lang="en-US" sz="2400" baseline="30000" dirty="0" smtClean="0"/>
              <a:t>2</a:t>
            </a:r>
            <a:r>
              <a:rPr lang="en-US" sz="2400" baseline="30000" dirty="0"/>
              <a:t>+</a:t>
            </a:r>
            <a:r>
              <a:rPr lang="en-US" sz="2400" dirty="0"/>
              <a:t> </a:t>
            </a:r>
            <a:endParaRPr lang="en-US" sz="24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2414868" y="1172589"/>
            <a:ext cx="6396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electrons are equal to that of protons. Positive and Negative Balance!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2414868" y="2156076"/>
            <a:ext cx="6407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Missing Electrons, Positive is more than Negative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503304" y="2704905"/>
            <a:ext cx="2082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Negative Ions</a:t>
            </a:r>
            <a:endParaRPr lang="en-US" sz="24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2403252" y="2692451"/>
            <a:ext cx="6407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Missing Electrons, Positive is more than Negative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648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1-24 at 11.58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80" y="948650"/>
            <a:ext cx="3692249" cy="334532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166993" y="302319"/>
            <a:ext cx="26350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Daniell’s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Cell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2329" y="3297188"/>
            <a:ext cx="505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!!! It costs less energy to create Zn</a:t>
            </a:r>
            <a:r>
              <a:rPr lang="en-US" sz="2800" baseline="30000" dirty="0" smtClean="0"/>
              <a:t>2+</a:t>
            </a:r>
            <a:r>
              <a:rPr lang="en-US" sz="2800" dirty="0" smtClean="0"/>
              <a:t> ions </a:t>
            </a:r>
            <a:r>
              <a:rPr lang="en-US" sz="2800" dirty="0"/>
              <a:t>than </a:t>
            </a:r>
            <a:r>
              <a:rPr lang="en-US" sz="2800" dirty="0" smtClean="0"/>
              <a:t>Cu</a:t>
            </a:r>
            <a:r>
              <a:rPr lang="en-US" sz="2800" baseline="30000" dirty="0" smtClean="0"/>
              <a:t>2</a:t>
            </a:r>
            <a:r>
              <a:rPr lang="en-US" sz="2800" baseline="30000" dirty="0"/>
              <a:t>+</a:t>
            </a:r>
            <a:r>
              <a:rPr lang="en-US" sz="2800" dirty="0" smtClean="0"/>
              <a:t> ions !!!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032329" y="1022719"/>
            <a:ext cx="4904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Zn on left electrode and Zn</a:t>
            </a:r>
            <a:r>
              <a:rPr lang="en-US" sz="2800" baseline="30000" dirty="0" smtClean="0"/>
              <a:t>2+</a:t>
            </a:r>
            <a:r>
              <a:rPr lang="en-US" sz="2800" dirty="0" smtClean="0"/>
              <a:t> ions in solution are in balance.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2329" y="2181940"/>
            <a:ext cx="4904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Cu</a:t>
            </a:r>
            <a:r>
              <a:rPr lang="en-US" sz="2800" dirty="0" smtClean="0"/>
              <a:t> on right electrode and Cu</a:t>
            </a:r>
            <a:r>
              <a:rPr lang="en-US" sz="2800" baseline="30000" dirty="0" smtClean="0"/>
              <a:t>2+</a:t>
            </a:r>
            <a:r>
              <a:rPr lang="en-US" sz="2800" dirty="0" smtClean="0"/>
              <a:t> ions in solution are in balance.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87680" y="4355937"/>
            <a:ext cx="8223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Negative Zn side</a:t>
            </a:r>
            <a:r>
              <a:rPr lang="en-US" sz="2800" dirty="0" smtClean="0"/>
              <a:t>: Too </a:t>
            </a:r>
            <a:r>
              <a:rPr lang="en-US" sz="2800" dirty="0"/>
              <a:t>many Zn</a:t>
            </a:r>
            <a:r>
              <a:rPr lang="en-US" sz="2800" baseline="30000" dirty="0"/>
              <a:t>2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. Their corresponding electrons will remain on Zn plate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87680" y="761109"/>
            <a:ext cx="351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Voltage:  1.1 V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87680" y="5488143"/>
            <a:ext cx="8223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Positive Cu side</a:t>
            </a:r>
            <a:r>
              <a:rPr lang="en-US" sz="2800" dirty="0" smtClean="0"/>
              <a:t>: Too few</a:t>
            </a:r>
            <a:r>
              <a:rPr lang="en-US" sz="2800" dirty="0" smtClean="0"/>
              <a:t> Cu</a:t>
            </a:r>
            <a:r>
              <a:rPr lang="en-US" sz="2800" baseline="30000" dirty="0" smtClean="0"/>
              <a:t>2+</a:t>
            </a:r>
            <a:r>
              <a:rPr lang="en-US" sz="2800" dirty="0" smtClean="0"/>
              <a:t>. That side will be happy to attract electrons to conver</a:t>
            </a:r>
            <a:r>
              <a:rPr lang="en-US" sz="2800" dirty="0" smtClean="0"/>
              <a:t>t its neutral Cu into </a:t>
            </a:r>
            <a:r>
              <a:rPr lang="en-US" sz="2800" dirty="0"/>
              <a:t>Cu</a:t>
            </a:r>
            <a:r>
              <a:rPr lang="en-US" sz="2800" baseline="30000" dirty="0"/>
              <a:t>2+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170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8073817" y="5676381"/>
            <a:ext cx="577226" cy="933653"/>
            <a:chOff x="924193" y="2969889"/>
            <a:chExt cx="913732" cy="1477945"/>
          </a:xfrm>
        </p:grpSpPr>
        <p:pic>
          <p:nvPicPr>
            <p:cNvPr id="47" name="Picture 46" descr="Screen Shot 2015-02-24 at 12.35.0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195" y="2969889"/>
              <a:ext cx="913730" cy="1477945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924193" y="3754358"/>
              <a:ext cx="913730" cy="43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1.5 V</a:t>
              </a:r>
              <a:endParaRPr lang="en-US" sz="1200" dirty="0"/>
            </a:p>
          </p:txBody>
        </p:sp>
      </p:grpSp>
      <p:cxnSp>
        <p:nvCxnSpPr>
          <p:cNvPr id="42" name="Curved Connector 41"/>
          <p:cNvCxnSpPr/>
          <p:nvPr/>
        </p:nvCxnSpPr>
        <p:spPr>
          <a:xfrm rot="16200000" flipH="1">
            <a:off x="1850807" y="6010149"/>
            <a:ext cx="12700" cy="1097206"/>
          </a:xfrm>
          <a:prstGeom prst="curvedConnector4">
            <a:avLst>
              <a:gd name="adj1" fmla="val -1800000"/>
              <a:gd name="adj2" fmla="val 63152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966175" y="3733223"/>
            <a:ext cx="577226" cy="933653"/>
            <a:chOff x="924193" y="2969889"/>
            <a:chExt cx="913732" cy="1477945"/>
          </a:xfrm>
        </p:grpSpPr>
        <p:pic>
          <p:nvPicPr>
            <p:cNvPr id="28" name="Picture 27" descr="Screen Shot 2015-02-24 at 12.35.0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195" y="2969889"/>
              <a:ext cx="913730" cy="1477945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924193" y="3754358"/>
              <a:ext cx="913730" cy="43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1.5 V</a:t>
              </a:r>
              <a:endParaRPr lang="en-US" sz="12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474381" y="302319"/>
            <a:ext cx="40202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Electromotive Force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3833" y="1209859"/>
            <a:ext cx="4602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Electromotive Force/Pressure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2788" y="2027470"/>
            <a:ext cx="4565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Work to move one charge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24195" y="2055869"/>
            <a:ext cx="1475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[Volts]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73229" y="4569909"/>
            <a:ext cx="4602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How much is the </a:t>
            </a:r>
            <a:r>
              <a:rPr lang="en-US" sz="2400" i="1" dirty="0" smtClean="0">
                <a:ln>
                  <a:solidFill>
                    <a:srgbClr val="FF0000"/>
                  </a:solidFill>
                </a:ln>
                <a:latin typeface="Ayuthaya"/>
              </a:rPr>
              <a:t>E </a:t>
            </a:r>
            <a:r>
              <a:rPr lang="en-US" sz="2400" i="1" dirty="0" smtClean="0"/>
              <a:t> when you connect in parallel?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42866" y="2731105"/>
            <a:ext cx="246035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How can you create 3.0 V with 1.5-V battery? </a:t>
            </a:r>
            <a:endParaRPr lang="en-US" sz="2400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924195" y="2969889"/>
            <a:ext cx="913730" cy="1477945"/>
            <a:chOff x="924195" y="2969889"/>
            <a:chExt cx="913730" cy="1477945"/>
          </a:xfrm>
        </p:grpSpPr>
        <p:pic>
          <p:nvPicPr>
            <p:cNvPr id="2" name="Picture 1" descr="Screen Shot 2015-02-24 at 12.35.0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195" y="2969889"/>
              <a:ext cx="913730" cy="1477945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924195" y="3754359"/>
              <a:ext cx="666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1.5 V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966174" y="2895104"/>
            <a:ext cx="577226" cy="933653"/>
            <a:chOff x="924193" y="2969889"/>
            <a:chExt cx="913732" cy="1477945"/>
          </a:xfrm>
        </p:grpSpPr>
        <p:pic>
          <p:nvPicPr>
            <p:cNvPr id="25" name="Picture 24" descr="Screen Shot 2015-02-24 at 12.35.0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195" y="2969889"/>
              <a:ext cx="913730" cy="1477945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924193" y="3754358"/>
              <a:ext cx="913730" cy="43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1.5 V</a:t>
              </a:r>
              <a:endParaRPr lang="en-US" sz="1200" dirty="0"/>
            </a:p>
          </p:txBody>
        </p:sp>
      </p:grpSp>
      <p:cxnSp>
        <p:nvCxnSpPr>
          <p:cNvPr id="7" name="Curved Connector 6"/>
          <p:cNvCxnSpPr>
            <a:stCxn id="25" idx="0"/>
          </p:cNvCxnSpPr>
          <p:nvPr/>
        </p:nvCxnSpPr>
        <p:spPr>
          <a:xfrm rot="16200000" flipH="1">
            <a:off x="7713889" y="2436002"/>
            <a:ext cx="1" cy="918204"/>
          </a:xfrm>
          <a:prstGeom prst="curvedConnector4">
            <a:avLst>
              <a:gd name="adj1" fmla="val -22860000000"/>
              <a:gd name="adj2" fmla="val 65716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28" idx="2"/>
          </p:cNvCxnSpPr>
          <p:nvPr/>
        </p:nvCxnSpPr>
        <p:spPr>
          <a:xfrm rot="5400000" flipH="1" flipV="1">
            <a:off x="7494847" y="3988732"/>
            <a:ext cx="438085" cy="918203"/>
          </a:xfrm>
          <a:prstGeom prst="curvedConnector4">
            <a:avLst>
              <a:gd name="adj1" fmla="val -52182"/>
              <a:gd name="adj2" fmla="val 65716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013590" y="5586156"/>
            <a:ext cx="577226" cy="933653"/>
            <a:chOff x="924193" y="2969889"/>
            <a:chExt cx="913732" cy="1477945"/>
          </a:xfrm>
        </p:grpSpPr>
        <p:pic>
          <p:nvPicPr>
            <p:cNvPr id="31" name="Picture 30" descr="Screen Shot 2015-02-24 at 12.35.0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195" y="2969889"/>
              <a:ext cx="913730" cy="1477945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924193" y="3754358"/>
              <a:ext cx="913730" cy="43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1.5 V</a:t>
              </a:r>
              <a:endParaRPr lang="en-US" sz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110798" y="5586156"/>
            <a:ext cx="577226" cy="933653"/>
            <a:chOff x="924193" y="2969889"/>
            <a:chExt cx="913732" cy="1477945"/>
          </a:xfrm>
        </p:grpSpPr>
        <p:pic>
          <p:nvPicPr>
            <p:cNvPr id="34" name="Picture 33" descr="Screen Shot 2015-02-24 at 12.35.0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195" y="2969889"/>
              <a:ext cx="913730" cy="1477945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924193" y="3754358"/>
              <a:ext cx="913730" cy="43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1.5 V</a:t>
              </a:r>
              <a:endParaRPr lang="en-US" sz="1200" dirty="0"/>
            </a:p>
          </p:txBody>
        </p:sp>
      </p:grpSp>
      <p:cxnSp>
        <p:nvCxnSpPr>
          <p:cNvPr id="36" name="Curved Connector 35"/>
          <p:cNvCxnSpPr/>
          <p:nvPr/>
        </p:nvCxnSpPr>
        <p:spPr>
          <a:xfrm rot="16200000" flipH="1">
            <a:off x="1744895" y="5217280"/>
            <a:ext cx="1" cy="918204"/>
          </a:xfrm>
          <a:prstGeom prst="curvedConnector4">
            <a:avLst>
              <a:gd name="adj1" fmla="val -22860000000"/>
              <a:gd name="adj2" fmla="val 65716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2858512" y="5217281"/>
            <a:ext cx="1" cy="918204"/>
          </a:xfrm>
          <a:prstGeom prst="curvedConnector4">
            <a:avLst>
              <a:gd name="adj1" fmla="val -22860000000"/>
              <a:gd name="adj2" fmla="val 65716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 flipH="1" flipV="1">
            <a:off x="2639469" y="5841665"/>
            <a:ext cx="438085" cy="918203"/>
          </a:xfrm>
          <a:prstGeom prst="curvedConnector4">
            <a:avLst>
              <a:gd name="adj1" fmla="val -52182"/>
              <a:gd name="adj2" fmla="val 65716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88001" y="6171949"/>
            <a:ext cx="158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Ans. 1.5 V</a:t>
            </a:r>
            <a:endParaRPr lang="en-US" sz="24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15145" y="1209859"/>
            <a:ext cx="62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FF0000"/>
                  </a:solidFill>
                </a:ln>
                <a:latin typeface="Ayuthaya"/>
              </a:rPr>
              <a:t>E</a:t>
            </a:r>
            <a:endParaRPr lang="en-US" sz="2400" i="1" dirty="0">
              <a:ln>
                <a:solidFill>
                  <a:srgbClr val="FF0000"/>
                </a:solidFill>
              </a:ln>
              <a:latin typeface="Ayuthay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73042" y="5089072"/>
            <a:ext cx="2589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How much is the </a:t>
            </a:r>
            <a:r>
              <a:rPr lang="en-US" sz="2400" i="1" dirty="0" smtClean="0">
                <a:ln>
                  <a:solidFill>
                    <a:srgbClr val="FF0000"/>
                  </a:solidFill>
                </a:ln>
                <a:latin typeface="Ayuthaya"/>
              </a:rPr>
              <a:t>E </a:t>
            </a:r>
            <a:r>
              <a:rPr lang="en-US" sz="2400" i="1" dirty="0" smtClean="0"/>
              <a:t>? </a:t>
            </a:r>
            <a:endParaRPr lang="en-US" sz="2400" i="1" dirty="0"/>
          </a:p>
        </p:txBody>
      </p:sp>
      <p:grpSp>
        <p:nvGrpSpPr>
          <p:cNvPr id="40" name="Group 39"/>
          <p:cNvGrpSpPr/>
          <p:nvPr/>
        </p:nvGrpSpPr>
        <p:grpSpPr>
          <a:xfrm flipV="1">
            <a:off x="8073816" y="4838671"/>
            <a:ext cx="577226" cy="933653"/>
            <a:chOff x="924193" y="2969889"/>
            <a:chExt cx="913732" cy="1477945"/>
          </a:xfrm>
        </p:grpSpPr>
        <p:pic>
          <p:nvPicPr>
            <p:cNvPr id="41" name="Picture 40" descr="Screen Shot 2015-02-24 at 12.35.0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195" y="2969889"/>
              <a:ext cx="913730" cy="1477945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924193" y="3754358"/>
              <a:ext cx="913730" cy="43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1.5 V</a:t>
              </a:r>
              <a:endParaRPr lang="en-US" sz="1200" dirty="0"/>
            </a:p>
          </p:txBody>
        </p:sp>
      </p:grpSp>
      <p:sp>
        <p:nvSpPr>
          <p:cNvPr id="4" name="Freeform 3"/>
          <p:cNvSpPr/>
          <p:nvPr/>
        </p:nvSpPr>
        <p:spPr>
          <a:xfrm>
            <a:off x="7598516" y="4747306"/>
            <a:ext cx="716432" cy="680474"/>
          </a:xfrm>
          <a:custGeom>
            <a:avLst/>
            <a:gdLst>
              <a:gd name="connsiteX0" fmla="*/ 716432 w 716432"/>
              <a:gd name="connsiteY0" fmla="*/ 83418 h 680474"/>
              <a:gd name="connsiteX1" fmla="*/ 412491 w 716432"/>
              <a:gd name="connsiteY1" fmla="*/ 50851 h 680474"/>
              <a:gd name="connsiteX2" fmla="*/ 0 w 716432"/>
              <a:gd name="connsiteY2" fmla="*/ 680474 h 68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6432" h="680474">
                <a:moveTo>
                  <a:pt x="716432" y="83418"/>
                </a:moveTo>
                <a:cubicBezTo>
                  <a:pt x="624164" y="17380"/>
                  <a:pt x="531896" y="-48658"/>
                  <a:pt x="412491" y="50851"/>
                </a:cubicBezTo>
                <a:cubicBezTo>
                  <a:pt x="293086" y="150360"/>
                  <a:pt x="0" y="680474"/>
                  <a:pt x="0" y="680474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446546" y="6068258"/>
            <a:ext cx="824982" cy="736235"/>
          </a:xfrm>
          <a:custGeom>
            <a:avLst/>
            <a:gdLst>
              <a:gd name="connsiteX0" fmla="*/ 824982 w 824982"/>
              <a:gd name="connsiteY0" fmla="*/ 542778 h 736235"/>
              <a:gd name="connsiteX1" fmla="*/ 597026 w 824982"/>
              <a:gd name="connsiteY1" fmla="*/ 705611 h 736235"/>
              <a:gd name="connsiteX2" fmla="*/ 0 w 824982"/>
              <a:gd name="connsiteY2" fmla="*/ 0 h 73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982" h="736235">
                <a:moveTo>
                  <a:pt x="824982" y="542778"/>
                </a:moveTo>
                <a:cubicBezTo>
                  <a:pt x="779752" y="669426"/>
                  <a:pt x="734523" y="796074"/>
                  <a:pt x="597026" y="705611"/>
                </a:cubicBezTo>
                <a:cubicBezTo>
                  <a:pt x="459529" y="615148"/>
                  <a:pt x="0" y="0"/>
                  <a:pt x="0" y="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449974" y="6058148"/>
            <a:ext cx="1627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Ans. 0 V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66180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43" grpId="0"/>
      <p:bldP spid="39" grpId="0"/>
      <p:bldP spid="4" grpId="0" animBg="1"/>
      <p:bldP spid="5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11-25 at 7.12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80" y="4094025"/>
            <a:ext cx="5448300" cy="25781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698231" y="302319"/>
            <a:ext cx="35725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Lead-Acid Battery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7680" y="2622576"/>
            <a:ext cx="8485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Lead – Acid Battery</a:t>
            </a:r>
            <a:r>
              <a:rPr lang="en-US" sz="2800" dirty="0" smtClean="0"/>
              <a:t>: Electrochemical reaction between the Lead and Lead Dioxide electrodes, and sulfuric acid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87680" y="1191333"/>
            <a:ext cx="8243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How many volts does a car battery produces?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7680" y="1805398"/>
            <a:ext cx="8243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How many </a:t>
            </a:r>
            <a:r>
              <a:rPr lang="en-US" sz="2400" i="1" dirty="0" err="1" smtClean="0"/>
              <a:t>Daniell’s</a:t>
            </a:r>
            <a:r>
              <a:rPr lang="en-US" sz="2400" i="1" dirty="0" smtClean="0"/>
              <a:t> cells do we need for that?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822707" y="3766083"/>
            <a:ext cx="351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Voltage: 2.0 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841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1066" y="302319"/>
            <a:ext cx="34868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Dry Cell Batteries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142" y="2346887"/>
            <a:ext cx="8092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Carbon – Zinc:  1.5 V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87680" y="1191333"/>
            <a:ext cx="8243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Liquid-filled batteries are not practical sometimes. We need a “dry” cell.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58142" y="3103380"/>
            <a:ext cx="8092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Alkaline: 1.35 V (mercury-based) or 1.5 V (silver oxide type)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7680" y="4314011"/>
            <a:ext cx="8092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/>
              <a:t>Question: How are the 9.0 V batteries produced?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21624" y="5071484"/>
            <a:ext cx="722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Ans</a:t>
            </a:r>
            <a:r>
              <a:rPr lang="en-US" sz="2400" dirty="0" smtClean="0"/>
              <a:t>. 6 tiny carbon-zinc or alkaline batteries in series.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872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82924" y="302319"/>
            <a:ext cx="46031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Rechargeable Batteries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680" y="1112163"/>
            <a:ext cx="8243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Nickel - Cadmium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87680" y="4515996"/>
            <a:ext cx="8243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Lithium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01802" y="1702796"/>
            <a:ext cx="72293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Can be recharged many times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Natural Voltage of 1.2 V (Less than the 1.5 V of the previous batteries 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They have “memory”: they loose their efficiency when discharged past the point they are usually discharged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Cadmium is toxic!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01801" y="5090086"/>
            <a:ext cx="756466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Can be recharged many times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Natural Voltage: 2.50 V !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Very light (Li is light) – great for watches, cameras, etc.</a:t>
            </a:r>
          </a:p>
        </p:txBody>
      </p:sp>
    </p:spTree>
    <p:extLst>
      <p:ext uri="{BB962C8B-B14F-4D97-AF65-F5344CB8AC3E}">
        <p14:creationId xmlns:p14="http://schemas.microsoft.com/office/powerpoint/2010/main" val="4173371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67"/>
          <p:cNvSpPr/>
          <p:nvPr/>
        </p:nvSpPr>
        <p:spPr>
          <a:xfrm>
            <a:off x="1454573" y="3213246"/>
            <a:ext cx="6568388" cy="1388213"/>
          </a:xfrm>
          <a:custGeom>
            <a:avLst/>
            <a:gdLst>
              <a:gd name="connsiteX0" fmla="*/ 0 w 6568388"/>
              <a:gd name="connsiteY0" fmla="*/ 1085556 h 1388213"/>
              <a:gd name="connsiteX1" fmla="*/ 2485800 w 6568388"/>
              <a:gd name="connsiteY1" fmla="*/ 1378656 h 1388213"/>
              <a:gd name="connsiteX2" fmla="*/ 6415319 w 6568388"/>
              <a:gd name="connsiteY2" fmla="*/ 770745 h 1388213"/>
              <a:gd name="connsiteX3" fmla="*/ 5829147 w 6568388"/>
              <a:gd name="connsiteY3" fmla="*/ 0 h 138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8388" h="1388213">
                <a:moveTo>
                  <a:pt x="0" y="1085556"/>
                </a:moveTo>
                <a:cubicBezTo>
                  <a:pt x="708290" y="1258340"/>
                  <a:pt x="1416580" y="1431124"/>
                  <a:pt x="2485800" y="1378656"/>
                </a:cubicBezTo>
                <a:cubicBezTo>
                  <a:pt x="3555020" y="1326188"/>
                  <a:pt x="5858095" y="1000521"/>
                  <a:pt x="6415319" y="770745"/>
                </a:cubicBezTo>
                <a:cubicBezTo>
                  <a:pt x="6972544" y="540969"/>
                  <a:pt x="5829147" y="0"/>
                  <a:pt x="5829147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404134" y="3102562"/>
            <a:ext cx="1563123" cy="321303"/>
          </a:xfrm>
          <a:custGeom>
            <a:avLst/>
            <a:gdLst>
              <a:gd name="connsiteX0" fmla="*/ 0 w 1563123"/>
              <a:gd name="connsiteY0" fmla="*/ 321303 h 321303"/>
              <a:gd name="connsiteX1" fmla="*/ 748996 w 1563123"/>
              <a:gd name="connsiteY1" fmla="*/ 28203 h 321303"/>
              <a:gd name="connsiteX2" fmla="*/ 1563123 w 1563123"/>
              <a:gd name="connsiteY2" fmla="*/ 28203 h 32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3123" h="321303">
                <a:moveTo>
                  <a:pt x="0" y="321303"/>
                </a:moveTo>
                <a:cubicBezTo>
                  <a:pt x="244237" y="199178"/>
                  <a:pt x="488475" y="77053"/>
                  <a:pt x="748996" y="28203"/>
                </a:cubicBezTo>
                <a:cubicBezTo>
                  <a:pt x="1009517" y="-20647"/>
                  <a:pt x="1286320" y="3778"/>
                  <a:pt x="1563123" y="2820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12256" y="302319"/>
            <a:ext cx="3144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Electric Current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3833" y="1380249"/>
            <a:ext cx="2710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Electric Current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79929" y="1380249"/>
            <a:ext cx="4565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Amount of positive charges flowing every second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696297" y="2049182"/>
            <a:ext cx="2539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[Ampere] or [A]</a:t>
            </a:r>
            <a:endParaRPr lang="en-US" sz="2800" dirty="0"/>
          </a:p>
        </p:txBody>
      </p:sp>
      <p:sp>
        <p:nvSpPr>
          <p:cNvPr id="2" name="Can 1"/>
          <p:cNvSpPr/>
          <p:nvPr/>
        </p:nvSpPr>
        <p:spPr>
          <a:xfrm rot="5400000">
            <a:off x="4856093" y="990362"/>
            <a:ext cx="506352" cy="4394026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264208" y="2934200"/>
            <a:ext cx="341127" cy="461665"/>
            <a:chOff x="5025876" y="3330432"/>
            <a:chExt cx="341127" cy="461665"/>
          </a:xfrm>
        </p:grpSpPr>
        <p:sp>
          <p:nvSpPr>
            <p:cNvPr id="37" name="Oval 36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25876" y="3330432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85466" y="3395864"/>
            <a:ext cx="577226" cy="933653"/>
            <a:chOff x="924193" y="2969889"/>
            <a:chExt cx="913732" cy="1477945"/>
          </a:xfrm>
        </p:grpSpPr>
        <p:pic>
          <p:nvPicPr>
            <p:cNvPr id="40" name="Picture 39" descr="Screen Shot 2015-02-24 at 12.35.0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195" y="2969889"/>
              <a:ext cx="913730" cy="1477945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924193" y="3754358"/>
              <a:ext cx="913730" cy="43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1.5 V</a:t>
              </a:r>
              <a:endParaRPr lang="en-US" sz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44339" y="3209718"/>
            <a:ext cx="341127" cy="461665"/>
            <a:chOff x="5025876" y="3330432"/>
            <a:chExt cx="341127" cy="461665"/>
          </a:xfrm>
        </p:grpSpPr>
        <p:sp>
          <p:nvSpPr>
            <p:cNvPr id="47" name="Oval 46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025876" y="3330432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71471" y="4168431"/>
            <a:ext cx="365953" cy="461665"/>
            <a:chOff x="5025876" y="3331728"/>
            <a:chExt cx="365953" cy="461665"/>
          </a:xfrm>
        </p:grpSpPr>
        <p:sp>
          <p:nvSpPr>
            <p:cNvPr id="50" name="Oval 49"/>
            <p:cNvSpPr/>
            <p:nvPr/>
          </p:nvSpPr>
          <p:spPr>
            <a:xfrm>
              <a:off x="5025876" y="3441213"/>
              <a:ext cx="293085" cy="29308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50702" y="3331728"/>
              <a:ext cx="341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-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52" name="Right Arrow 51"/>
          <p:cNvSpPr/>
          <p:nvPr/>
        </p:nvSpPr>
        <p:spPr>
          <a:xfrm>
            <a:off x="4092344" y="3613584"/>
            <a:ext cx="1801933" cy="19671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464090" y="3579469"/>
            <a:ext cx="62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FF0000"/>
                  </a:solidFill>
                </a:ln>
                <a:latin typeface="Ayuthaya"/>
              </a:rPr>
              <a:t>I</a:t>
            </a:r>
            <a:endParaRPr lang="en-US" sz="2400" i="1" dirty="0">
              <a:ln>
                <a:solidFill>
                  <a:srgbClr val="FF0000"/>
                </a:solidFill>
              </a:ln>
              <a:latin typeface="Ayuthay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3833" y="4913633"/>
            <a:ext cx="2794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Q. </a:t>
            </a:r>
            <a:r>
              <a:rPr lang="en-US" sz="2400" i="1" dirty="0" smtClean="0"/>
              <a:t>Safe or unsafe?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94277" y="2379141"/>
            <a:ext cx="28501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Note:  Physically, it is the negative charges that move!</a:t>
            </a:r>
            <a:endParaRPr lang="en-US" sz="2000" i="1" dirty="0"/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33090"/>
              </p:ext>
            </p:extLst>
          </p:nvPr>
        </p:nvGraphicFramePr>
        <p:xfrm>
          <a:off x="3879929" y="4908405"/>
          <a:ext cx="4499864" cy="14833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24966"/>
                <a:gridCol w="1124966"/>
                <a:gridCol w="1124966"/>
                <a:gridCol w="11249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(a) Safe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(b)Unsafe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(c) </a:t>
                      </a:r>
                      <a:r>
                        <a:rPr lang="en-US" dirty="0" err="1" smtClean="0"/>
                        <a:t>Uhhh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 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800" i="1" dirty="0" smtClean="0"/>
                        <a:t>µ</a:t>
                      </a:r>
                      <a:r>
                        <a:rPr lang="en-US" baseline="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58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2" grpId="0" animBg="1"/>
      <p:bldP spid="53" grpId="0"/>
      <p:bldP spid="56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23657</TotalTime>
  <Words>1088</Words>
  <Application>Microsoft Macintosh PowerPoint</Application>
  <PresentationFormat>On-screen Show (4:3)</PresentationFormat>
  <Paragraphs>269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Stantcheva</dc:creator>
  <cp:lastModifiedBy>Tatiana Stantcheva</cp:lastModifiedBy>
  <cp:revision>469</cp:revision>
  <dcterms:created xsi:type="dcterms:W3CDTF">2014-12-10T21:20:07Z</dcterms:created>
  <dcterms:modified xsi:type="dcterms:W3CDTF">2016-11-26T00:43:27Z</dcterms:modified>
</cp:coreProperties>
</file>