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varScale="1">
      <p:scale>
        <a:sx n="100" d="100"/>
        <a:sy n="100" d="100"/>
      </p:scale>
      <p:origin x="0" y="-6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405FE-401C-4152-8A9A-4682F2808EB9}" type="datetimeFigureOut">
              <a:rPr lang="en-US" smtClean="0"/>
              <a:t>2/15/2017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AD018-D228-4EB7-9B0A-2C15D41B8D3D}" type="slidenum">
              <a:rPr lang="en-US" smtClean="0"/>
              <a:t>‹#›</a:t>
            </a:fld>
            <a:endParaRPr lang="en-US"/>
          </a:p>
        </p:txBody>
      </p:sp>
    </p:spTree>
    <p:extLst>
      <p:ext uri="{BB962C8B-B14F-4D97-AF65-F5344CB8AC3E}">
        <p14:creationId xmlns:p14="http://schemas.microsoft.com/office/powerpoint/2010/main" val="83224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AC00627-8916-4101-B1E3-3B25AC94F488}" type="slidenum">
              <a:rPr lang="en-US"/>
              <a:pPr/>
              <a:t>2</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774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solidFill>
            <a:srgbClr val="FFFFFF"/>
          </a:solidFill>
          <a:ln/>
        </p:spPr>
      </p:sp>
      <p:sp>
        <p:nvSpPr>
          <p:cNvPr id="1280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defTabSz="914400" eaLnBrk="1" hangingPunct="1"/>
            <a:endParaRPr lang="en-US" smtClean="0"/>
          </a:p>
        </p:txBody>
      </p:sp>
    </p:spTree>
    <p:extLst>
      <p:ext uri="{BB962C8B-B14F-4D97-AF65-F5344CB8AC3E}">
        <p14:creationId xmlns:p14="http://schemas.microsoft.com/office/powerpoint/2010/main" val="290934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26"/>
          <p:cNvSpPr>
            <a:spLocks noGrp="1" noRot="1" noChangeAspect="1" noChangeArrowheads="1" noTextEdit="1"/>
          </p:cNvSpPr>
          <p:nvPr>
            <p:ph type="sldImg"/>
          </p:nvPr>
        </p:nvSpPr>
        <p:spPr>
          <a:ln/>
        </p:spPr>
      </p:sp>
      <p:sp>
        <p:nvSpPr>
          <p:cNvPr id="129027" name="Rectangle 1027"/>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206082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defTabSz="914400" eaLnBrk="1" hangingPunct="1"/>
            <a:endParaRPr lang="en-US" smtClean="0"/>
          </a:p>
        </p:txBody>
      </p:sp>
    </p:spTree>
    <p:extLst>
      <p:ext uri="{BB962C8B-B14F-4D97-AF65-F5344CB8AC3E}">
        <p14:creationId xmlns:p14="http://schemas.microsoft.com/office/powerpoint/2010/main" val="168809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solidFill>
            <a:srgbClr val="FFFFFF"/>
          </a:solidFill>
          <a:ln/>
        </p:spPr>
      </p:sp>
      <p:sp>
        <p:nvSpPr>
          <p:cNvPr id="1310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defTabSz="914400" eaLnBrk="1" hangingPunct="1"/>
            <a:endParaRPr lang="en-US" smtClean="0"/>
          </a:p>
        </p:txBody>
      </p:sp>
    </p:spTree>
    <p:extLst>
      <p:ext uri="{BB962C8B-B14F-4D97-AF65-F5344CB8AC3E}">
        <p14:creationId xmlns:p14="http://schemas.microsoft.com/office/powerpoint/2010/main" val="1697851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solidFill>
            <a:srgbClr val="FFFFFF"/>
          </a:solidFill>
          <a:ln/>
        </p:spPr>
      </p:sp>
      <p:sp>
        <p:nvSpPr>
          <p:cNvPr id="1320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defTabSz="914400" eaLnBrk="1" hangingPunct="1"/>
            <a:endParaRPr lang="en-US" smtClean="0"/>
          </a:p>
        </p:txBody>
      </p:sp>
    </p:spTree>
    <p:extLst>
      <p:ext uri="{BB962C8B-B14F-4D97-AF65-F5344CB8AC3E}">
        <p14:creationId xmlns:p14="http://schemas.microsoft.com/office/powerpoint/2010/main" val="422717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8880086-4ADC-4D0C-8735-0DFFF7F0C98F}" type="slidenum">
              <a:rPr lang="en-US"/>
              <a:pPr/>
              <a:t>3</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97946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6BE1432-0876-441F-8076-623B18D89ADD}" type="slidenum">
              <a:rPr lang="en-US"/>
              <a:pPr/>
              <a:t>4</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8544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26"/>
          <p:cNvSpPr>
            <a:spLocks noGrp="1" noRot="1" noChangeAspect="1" noChangeArrowheads="1" noTextEdit="1"/>
          </p:cNvSpPr>
          <p:nvPr>
            <p:ph type="sldImg"/>
          </p:nvPr>
        </p:nvSpPr>
        <p:spPr>
          <a:ln/>
        </p:spPr>
      </p:sp>
      <p:sp>
        <p:nvSpPr>
          <p:cNvPr id="121859" name="Rectangle 1027"/>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69743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solidFill>
            <a:srgbClr val="FFFFFF"/>
          </a:solidFill>
          <a:ln/>
        </p:spPr>
      </p:sp>
      <p:sp>
        <p:nvSpPr>
          <p:cNvPr id="1228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defTabSz="914400" eaLnBrk="1" hangingPunct="1"/>
            <a:endParaRPr lang="en-US" smtClean="0"/>
          </a:p>
        </p:txBody>
      </p:sp>
    </p:spTree>
    <p:extLst>
      <p:ext uri="{BB962C8B-B14F-4D97-AF65-F5344CB8AC3E}">
        <p14:creationId xmlns:p14="http://schemas.microsoft.com/office/powerpoint/2010/main" val="48637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Rot="1" noChangeAspect="1" noChangeArrowheads="1" noTextEdit="1"/>
          </p:cNvSpPr>
          <p:nvPr>
            <p:ph type="sldImg"/>
          </p:nvPr>
        </p:nvSpPr>
        <p:spPr>
          <a:ln/>
        </p:spPr>
      </p:sp>
      <p:sp>
        <p:nvSpPr>
          <p:cNvPr id="123907" name="Rectangle 1027"/>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83022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solidFill>
            <a:srgbClr val="FFFFFF"/>
          </a:solidFill>
          <a:ln/>
        </p:spPr>
      </p:sp>
      <p:sp>
        <p:nvSpPr>
          <p:cNvPr id="1249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defTabSz="914400" eaLnBrk="1" hangingPunct="1"/>
            <a:endParaRPr lang="en-US" smtClean="0"/>
          </a:p>
        </p:txBody>
      </p:sp>
    </p:spTree>
    <p:extLst>
      <p:ext uri="{BB962C8B-B14F-4D97-AF65-F5344CB8AC3E}">
        <p14:creationId xmlns:p14="http://schemas.microsoft.com/office/powerpoint/2010/main" val="30832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p:cNvSpPr>
            <a:spLocks noGrp="1" noRot="1" noChangeAspect="1" noChangeArrowheads="1" noTextEdit="1"/>
          </p:cNvSpPr>
          <p:nvPr>
            <p:ph type="sldImg"/>
          </p:nvPr>
        </p:nvSpPr>
        <p:spPr>
          <a:ln/>
        </p:spPr>
      </p:sp>
      <p:sp>
        <p:nvSpPr>
          <p:cNvPr id="125955" name="Rectangle 1027"/>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449512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Grp="1" noRot="1" noChangeAspect="1" noChangeArrowheads="1" noTextEdit="1"/>
          </p:cNvSpPr>
          <p:nvPr>
            <p:ph type="sldImg"/>
          </p:nvPr>
        </p:nvSpPr>
        <p:spPr>
          <a:ln/>
        </p:spPr>
      </p:sp>
      <p:sp>
        <p:nvSpPr>
          <p:cNvPr id="126979" name="Rectangle 1027"/>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65929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3B9A00-A79C-49CB-A5D2-D1FD082DD37C}"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7C6ED-8553-4FA3-B917-7416B385AEFA}" type="slidenum">
              <a:rPr lang="en-US" smtClean="0"/>
              <a:t>‹#›</a:t>
            </a:fld>
            <a:endParaRPr lang="en-US"/>
          </a:p>
        </p:txBody>
      </p:sp>
    </p:spTree>
    <p:extLst>
      <p:ext uri="{BB962C8B-B14F-4D97-AF65-F5344CB8AC3E}">
        <p14:creationId xmlns:p14="http://schemas.microsoft.com/office/powerpoint/2010/main" val="289427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B9A00-A79C-49CB-A5D2-D1FD082DD37C}"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7C6ED-8553-4FA3-B917-7416B385AEFA}" type="slidenum">
              <a:rPr lang="en-US" smtClean="0"/>
              <a:t>‹#›</a:t>
            </a:fld>
            <a:endParaRPr lang="en-US"/>
          </a:p>
        </p:txBody>
      </p:sp>
    </p:spTree>
    <p:extLst>
      <p:ext uri="{BB962C8B-B14F-4D97-AF65-F5344CB8AC3E}">
        <p14:creationId xmlns:p14="http://schemas.microsoft.com/office/powerpoint/2010/main" val="259147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B9A00-A79C-49CB-A5D2-D1FD082DD37C}"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7C6ED-8553-4FA3-B917-7416B385AEFA}" type="slidenum">
              <a:rPr lang="en-US" smtClean="0"/>
              <a:t>‹#›</a:t>
            </a:fld>
            <a:endParaRPr lang="en-US"/>
          </a:p>
        </p:txBody>
      </p:sp>
    </p:spTree>
    <p:extLst>
      <p:ext uri="{BB962C8B-B14F-4D97-AF65-F5344CB8AC3E}">
        <p14:creationId xmlns:p14="http://schemas.microsoft.com/office/powerpoint/2010/main" val="346755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B9A00-A79C-49CB-A5D2-D1FD082DD37C}"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7C6ED-8553-4FA3-B917-7416B385AEFA}" type="slidenum">
              <a:rPr lang="en-US" smtClean="0"/>
              <a:t>‹#›</a:t>
            </a:fld>
            <a:endParaRPr lang="en-US"/>
          </a:p>
        </p:txBody>
      </p:sp>
    </p:spTree>
    <p:extLst>
      <p:ext uri="{BB962C8B-B14F-4D97-AF65-F5344CB8AC3E}">
        <p14:creationId xmlns:p14="http://schemas.microsoft.com/office/powerpoint/2010/main" val="230374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B9A00-A79C-49CB-A5D2-D1FD082DD37C}"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7C6ED-8553-4FA3-B917-7416B385AEFA}" type="slidenum">
              <a:rPr lang="en-US" smtClean="0"/>
              <a:t>‹#›</a:t>
            </a:fld>
            <a:endParaRPr lang="en-US"/>
          </a:p>
        </p:txBody>
      </p:sp>
    </p:spTree>
    <p:extLst>
      <p:ext uri="{BB962C8B-B14F-4D97-AF65-F5344CB8AC3E}">
        <p14:creationId xmlns:p14="http://schemas.microsoft.com/office/powerpoint/2010/main" val="195171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3B9A00-A79C-49CB-A5D2-D1FD082DD37C}"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7C6ED-8553-4FA3-B917-7416B385AEFA}" type="slidenum">
              <a:rPr lang="en-US" smtClean="0"/>
              <a:t>‹#›</a:t>
            </a:fld>
            <a:endParaRPr lang="en-US"/>
          </a:p>
        </p:txBody>
      </p:sp>
    </p:spTree>
    <p:extLst>
      <p:ext uri="{BB962C8B-B14F-4D97-AF65-F5344CB8AC3E}">
        <p14:creationId xmlns:p14="http://schemas.microsoft.com/office/powerpoint/2010/main" val="391161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3B9A00-A79C-49CB-A5D2-D1FD082DD37C}"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E7C6ED-8553-4FA3-B917-7416B385AEFA}" type="slidenum">
              <a:rPr lang="en-US" smtClean="0"/>
              <a:t>‹#›</a:t>
            </a:fld>
            <a:endParaRPr lang="en-US"/>
          </a:p>
        </p:txBody>
      </p:sp>
    </p:spTree>
    <p:extLst>
      <p:ext uri="{BB962C8B-B14F-4D97-AF65-F5344CB8AC3E}">
        <p14:creationId xmlns:p14="http://schemas.microsoft.com/office/powerpoint/2010/main" val="130482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3B9A00-A79C-49CB-A5D2-D1FD082DD37C}"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E7C6ED-8553-4FA3-B917-7416B385AEFA}" type="slidenum">
              <a:rPr lang="en-US" smtClean="0"/>
              <a:t>‹#›</a:t>
            </a:fld>
            <a:endParaRPr lang="en-US"/>
          </a:p>
        </p:txBody>
      </p:sp>
    </p:spTree>
    <p:extLst>
      <p:ext uri="{BB962C8B-B14F-4D97-AF65-F5344CB8AC3E}">
        <p14:creationId xmlns:p14="http://schemas.microsoft.com/office/powerpoint/2010/main" val="383824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B9A00-A79C-49CB-A5D2-D1FD082DD37C}"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E7C6ED-8553-4FA3-B917-7416B385AEFA}" type="slidenum">
              <a:rPr lang="en-US" smtClean="0"/>
              <a:t>‹#›</a:t>
            </a:fld>
            <a:endParaRPr lang="en-US"/>
          </a:p>
        </p:txBody>
      </p:sp>
    </p:spTree>
    <p:extLst>
      <p:ext uri="{BB962C8B-B14F-4D97-AF65-F5344CB8AC3E}">
        <p14:creationId xmlns:p14="http://schemas.microsoft.com/office/powerpoint/2010/main" val="340767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B9A00-A79C-49CB-A5D2-D1FD082DD37C}"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7C6ED-8553-4FA3-B917-7416B385AEFA}" type="slidenum">
              <a:rPr lang="en-US" smtClean="0"/>
              <a:t>‹#›</a:t>
            </a:fld>
            <a:endParaRPr lang="en-US"/>
          </a:p>
        </p:txBody>
      </p:sp>
    </p:spTree>
    <p:extLst>
      <p:ext uri="{BB962C8B-B14F-4D97-AF65-F5344CB8AC3E}">
        <p14:creationId xmlns:p14="http://schemas.microsoft.com/office/powerpoint/2010/main" val="95618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B9A00-A79C-49CB-A5D2-D1FD082DD37C}"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7C6ED-8553-4FA3-B917-7416B385AEFA}" type="slidenum">
              <a:rPr lang="en-US" smtClean="0"/>
              <a:t>‹#›</a:t>
            </a:fld>
            <a:endParaRPr lang="en-US"/>
          </a:p>
        </p:txBody>
      </p:sp>
    </p:spTree>
    <p:extLst>
      <p:ext uri="{BB962C8B-B14F-4D97-AF65-F5344CB8AC3E}">
        <p14:creationId xmlns:p14="http://schemas.microsoft.com/office/powerpoint/2010/main" val="40834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B9A00-A79C-49CB-A5D2-D1FD082DD37C}" type="datetimeFigureOut">
              <a:rPr lang="en-US" smtClean="0"/>
              <a:t>2/15/2017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7C6ED-8553-4FA3-B917-7416B385AEFA}" type="slidenum">
              <a:rPr lang="en-US" smtClean="0"/>
              <a:t>‹#›</a:t>
            </a:fld>
            <a:endParaRPr lang="en-US"/>
          </a:p>
        </p:txBody>
      </p:sp>
    </p:spTree>
    <p:extLst>
      <p:ext uri="{BB962C8B-B14F-4D97-AF65-F5344CB8AC3E}">
        <p14:creationId xmlns:p14="http://schemas.microsoft.com/office/powerpoint/2010/main" val="2068984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apflix_rmp.m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Thermodynamically favorable membrane conformation</a:t>
            </a:r>
            <a:endParaRPr lang="en-US" dirty="0"/>
          </a:p>
        </p:txBody>
      </p:sp>
      <p:sp>
        <p:nvSpPr>
          <p:cNvPr id="3" name="Subtitle 2"/>
          <p:cNvSpPr>
            <a:spLocks noGrp="1"/>
          </p:cNvSpPr>
          <p:nvPr>
            <p:ph type="subTitle" idx="1"/>
          </p:nvPr>
        </p:nvSpPr>
        <p:spPr/>
        <p:txBody>
          <a:bodyPr/>
          <a:lstStyle/>
          <a:p>
            <a:r>
              <a:rPr lang="en-US" dirty="0" smtClean="0"/>
              <a:t>“Head” regions of phospholipids are hydrophilic, so love water.  “Tail” regions are hydrophobic, so fear water and “hide” from it.  In other words, cells membranes form in water because they HAVE to!</a:t>
            </a:r>
            <a:endParaRPr lang="en-US" dirty="0"/>
          </a:p>
        </p:txBody>
      </p:sp>
    </p:spTree>
    <p:extLst>
      <p:ext uri="{BB962C8B-B14F-4D97-AF65-F5344CB8AC3E}">
        <p14:creationId xmlns:p14="http://schemas.microsoft.com/office/powerpoint/2010/main" val="135493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a:t>© 2013 Pearson Education, Inc.</a:t>
            </a:r>
          </a:p>
        </p:txBody>
      </p:sp>
      <p:sp>
        <p:nvSpPr>
          <p:cNvPr id="58371" name="Rectangle 4"/>
          <p:cNvSpPr>
            <a:spLocks noGrp="1" noChangeArrowheads="1"/>
          </p:cNvSpPr>
          <p:nvPr>
            <p:ph type="title"/>
          </p:nvPr>
        </p:nvSpPr>
        <p:spPr>
          <a:xfrm>
            <a:off x="1524000" y="0"/>
            <a:ext cx="9144000" cy="1066800"/>
          </a:xfrm>
        </p:spPr>
        <p:txBody>
          <a:bodyPr>
            <a:normAutofit fontScale="90000"/>
          </a:bodyPr>
          <a:lstStyle/>
          <a:p>
            <a:pPr eaLnBrk="1" hangingPunct="1"/>
            <a:r>
              <a:rPr lang="en-US" smtClean="0"/>
              <a:t>Membrane Potential Changes</a:t>
            </a:r>
            <a:br>
              <a:rPr lang="en-US" smtClean="0"/>
            </a:br>
            <a:r>
              <a:rPr lang="en-US" smtClean="0"/>
              <a:t> Used as Communication Signals</a:t>
            </a:r>
          </a:p>
        </p:txBody>
      </p:sp>
      <p:sp>
        <p:nvSpPr>
          <p:cNvPr id="58372" name="Rectangle 5"/>
          <p:cNvSpPr>
            <a:spLocks noGrp="1" noChangeArrowheads="1"/>
          </p:cNvSpPr>
          <p:nvPr>
            <p:ph type="body" idx="1"/>
          </p:nvPr>
        </p:nvSpPr>
        <p:spPr/>
        <p:txBody>
          <a:bodyPr/>
          <a:lstStyle/>
          <a:p>
            <a:pPr eaLnBrk="1" hangingPunct="1"/>
            <a:r>
              <a:rPr lang="en-US"/>
              <a:t>Membrane potential changes when</a:t>
            </a:r>
          </a:p>
          <a:p>
            <a:pPr lvl="1" eaLnBrk="1" hangingPunct="1"/>
            <a:r>
              <a:rPr lang="en-US"/>
              <a:t>Concentrations of ions across membrane change</a:t>
            </a:r>
          </a:p>
          <a:p>
            <a:pPr lvl="1" eaLnBrk="1" hangingPunct="1"/>
            <a:r>
              <a:rPr lang="en-US"/>
              <a:t>Membrane permeability to ions changes</a:t>
            </a:r>
          </a:p>
          <a:p>
            <a:pPr eaLnBrk="1" hangingPunct="1"/>
            <a:r>
              <a:rPr lang="en-US"/>
              <a:t>Changes produce two types signals</a:t>
            </a:r>
          </a:p>
          <a:p>
            <a:pPr lvl="1" eaLnBrk="1" hangingPunct="1"/>
            <a:r>
              <a:rPr lang="en-US"/>
              <a:t>Graded potentials</a:t>
            </a:r>
          </a:p>
          <a:p>
            <a:pPr lvl="2" eaLnBrk="1" hangingPunct="1"/>
            <a:r>
              <a:rPr lang="en-US"/>
              <a:t>Incoming signals operating over short distances</a:t>
            </a:r>
          </a:p>
          <a:p>
            <a:pPr lvl="1" eaLnBrk="1" hangingPunct="1"/>
            <a:r>
              <a:rPr lang="en-US"/>
              <a:t>Action potentials</a:t>
            </a:r>
          </a:p>
          <a:p>
            <a:pPr lvl="2" eaLnBrk="1" hangingPunct="1"/>
            <a:r>
              <a:rPr lang="en-US"/>
              <a:t>Long-distance signals of axons</a:t>
            </a:r>
          </a:p>
          <a:p>
            <a:pPr eaLnBrk="1" hangingPunct="1"/>
            <a:r>
              <a:rPr lang="en-US"/>
              <a:t>Changes in membrane potential used as signals to receive, integrate, and send information</a:t>
            </a:r>
          </a:p>
        </p:txBody>
      </p:sp>
    </p:spTree>
    <p:extLst>
      <p:ext uri="{BB962C8B-B14F-4D97-AF65-F5344CB8AC3E}">
        <p14:creationId xmlns:p14="http://schemas.microsoft.com/office/powerpoint/2010/main" val="4166571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a:t>© 2013 Pearson Education, Inc.</a:t>
            </a:r>
          </a:p>
        </p:txBody>
      </p:sp>
      <p:sp>
        <p:nvSpPr>
          <p:cNvPr id="59395" name="Rectangle 6"/>
          <p:cNvSpPr>
            <a:spLocks noGrp="1" noChangeArrowheads="1"/>
          </p:cNvSpPr>
          <p:nvPr>
            <p:ph type="title"/>
          </p:nvPr>
        </p:nvSpPr>
        <p:spPr/>
        <p:txBody>
          <a:bodyPr/>
          <a:lstStyle/>
          <a:p>
            <a:pPr eaLnBrk="1" hangingPunct="1"/>
            <a:r>
              <a:rPr lang="en-US" smtClean="0"/>
              <a:t>Changes in Membrane Potential</a:t>
            </a:r>
          </a:p>
        </p:txBody>
      </p:sp>
      <p:sp>
        <p:nvSpPr>
          <p:cNvPr id="59396" name="Rectangle 7"/>
          <p:cNvSpPr>
            <a:spLocks noGrp="1" noChangeArrowheads="1"/>
          </p:cNvSpPr>
          <p:nvPr>
            <p:ph type="body" idx="1"/>
          </p:nvPr>
        </p:nvSpPr>
        <p:spPr/>
        <p:txBody>
          <a:bodyPr/>
          <a:lstStyle/>
          <a:p>
            <a:pPr eaLnBrk="1" hangingPunct="1"/>
            <a:r>
              <a:rPr lang="en-US" smtClean="0"/>
              <a:t>Terms describing membrane potential changes </a:t>
            </a:r>
            <a:r>
              <a:rPr lang="en-US" i="1" smtClean="0"/>
              <a:t>relative to</a:t>
            </a:r>
            <a:r>
              <a:rPr lang="en-US" smtClean="0"/>
              <a:t> resting membrane potential</a:t>
            </a:r>
          </a:p>
          <a:p>
            <a:pPr eaLnBrk="1" hangingPunct="1"/>
            <a:r>
              <a:rPr lang="en-US" b="1" smtClean="0"/>
              <a:t>Depolarization</a:t>
            </a:r>
            <a:endParaRPr lang="en-US" smtClean="0"/>
          </a:p>
          <a:p>
            <a:pPr lvl="1" eaLnBrk="1" hangingPunct="1"/>
            <a:r>
              <a:rPr lang="en-US" smtClean="0"/>
              <a:t>Decrease in membrane potential (toward zero and above)</a:t>
            </a:r>
          </a:p>
          <a:p>
            <a:pPr lvl="1" eaLnBrk="1" hangingPunct="1"/>
            <a:r>
              <a:rPr lang="en-US" smtClean="0"/>
              <a:t>Inside of membrane becomes less negative than resting membrane potential</a:t>
            </a:r>
          </a:p>
          <a:p>
            <a:pPr lvl="1" eaLnBrk="1" hangingPunct="1"/>
            <a:r>
              <a:rPr lang="en-US" smtClean="0"/>
              <a:t>Increases probability of producing a nerve impulse</a:t>
            </a:r>
          </a:p>
        </p:txBody>
      </p:sp>
    </p:spTree>
    <p:extLst>
      <p:ext uri="{BB962C8B-B14F-4D97-AF65-F5344CB8AC3E}">
        <p14:creationId xmlns:p14="http://schemas.microsoft.com/office/powerpoint/2010/main" val="2938261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1"/>
          <p:cNvSpPr>
            <a:spLocks noGrp="1"/>
          </p:cNvSpPr>
          <p:nvPr>
            <p:ph type="ftr" sz="quarter" idx="10"/>
          </p:nvPr>
        </p:nvSpPr>
        <p:spPr/>
        <p:txBody>
          <a:bodyPr/>
          <a:lstStyle/>
          <a:p>
            <a:pPr>
              <a:defRPr/>
            </a:pPr>
            <a:r>
              <a:rPr lang="en-GB"/>
              <a:t>© 2013 Pearson Education, Inc.</a:t>
            </a:r>
          </a:p>
        </p:txBody>
      </p:sp>
      <p:sp>
        <p:nvSpPr>
          <p:cNvPr id="60419" name="Rectangle 2"/>
          <p:cNvSpPr>
            <a:spLocks noGrp="1" noChangeArrowheads="1"/>
          </p:cNvSpPr>
          <p:nvPr>
            <p:ph type="title" idx="4294967295"/>
          </p:nvPr>
        </p:nvSpPr>
        <p:spPr>
          <a:xfrm>
            <a:off x="1524000" y="0"/>
            <a:ext cx="9144000" cy="274638"/>
          </a:xfrm>
        </p:spPr>
        <p:txBody>
          <a:bodyPr/>
          <a:lstStyle/>
          <a:p>
            <a:pPr eaLnBrk="1" hangingPunct="1"/>
            <a:r>
              <a:rPr lang="en-US" sz="1200"/>
              <a:t>Figure 11.9a  Depolarization and hyperpolarization of the membrane.</a:t>
            </a:r>
            <a:endParaRPr lang="en-US" sz="1000"/>
          </a:p>
        </p:txBody>
      </p:sp>
      <p:pic>
        <p:nvPicPr>
          <p:cNvPr id="60420" name="Picture 3" descr="figure_11_09a_unlabeled"/>
          <p:cNvPicPr>
            <a:picLocks noChangeAspect="1" noChangeArrowheads="1"/>
          </p:cNvPicPr>
          <p:nvPr/>
        </p:nvPicPr>
        <p:blipFill>
          <a:blip r:embed="rId3">
            <a:extLst>
              <a:ext uri="{28A0092B-C50C-407E-A947-70E740481C1C}">
                <a14:useLocalDpi xmlns:a14="http://schemas.microsoft.com/office/drawing/2010/main" val="0"/>
              </a:ext>
            </a:extLst>
          </a:blip>
          <a:srcRect b="3398"/>
          <a:stretch>
            <a:fillRect/>
          </a:stretch>
        </p:blipFill>
        <p:spPr bwMode="auto">
          <a:xfrm>
            <a:off x="1797050" y="461964"/>
            <a:ext cx="85979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4"/>
          <p:cNvSpPr>
            <a:spLocks noChangeArrowheads="1"/>
          </p:cNvSpPr>
          <p:nvPr/>
        </p:nvSpPr>
        <p:spPr bwMode="auto">
          <a:xfrm>
            <a:off x="6735763" y="611188"/>
            <a:ext cx="20177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Depolarizing stimulus</a:t>
            </a:r>
          </a:p>
        </p:txBody>
      </p:sp>
      <p:sp>
        <p:nvSpPr>
          <p:cNvPr id="60422" name="Rectangle 5"/>
          <p:cNvSpPr>
            <a:spLocks noChangeArrowheads="1"/>
          </p:cNvSpPr>
          <p:nvPr/>
        </p:nvSpPr>
        <p:spPr bwMode="auto">
          <a:xfrm>
            <a:off x="6518275" y="1747839"/>
            <a:ext cx="856004"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pPr>
            <a:r>
              <a:rPr lang="en-US" sz="1600" b="1"/>
              <a:t>Inside</a:t>
            </a:r>
          </a:p>
          <a:p>
            <a:pPr eaLnBrk="0" hangingPunct="0">
              <a:lnSpc>
                <a:spcPct val="90000"/>
              </a:lnSpc>
            </a:pPr>
            <a:r>
              <a:rPr lang="en-US" sz="1600" b="1"/>
              <a:t>positive</a:t>
            </a:r>
          </a:p>
        </p:txBody>
      </p:sp>
      <p:sp>
        <p:nvSpPr>
          <p:cNvPr id="60423" name="Rectangle 6"/>
          <p:cNvSpPr>
            <a:spLocks noChangeArrowheads="1"/>
          </p:cNvSpPr>
          <p:nvPr/>
        </p:nvSpPr>
        <p:spPr bwMode="auto">
          <a:xfrm>
            <a:off x="6515100" y="2519364"/>
            <a:ext cx="909864"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pPr>
            <a:r>
              <a:rPr lang="en-US" sz="1600" b="1"/>
              <a:t>Inside</a:t>
            </a:r>
          </a:p>
          <a:p>
            <a:pPr eaLnBrk="0" hangingPunct="0">
              <a:lnSpc>
                <a:spcPct val="90000"/>
              </a:lnSpc>
            </a:pPr>
            <a:r>
              <a:rPr lang="en-US" sz="1600" b="1"/>
              <a:t>negative</a:t>
            </a:r>
          </a:p>
        </p:txBody>
      </p:sp>
      <p:sp>
        <p:nvSpPr>
          <p:cNvPr id="60424" name="Rectangle 7"/>
          <p:cNvSpPr>
            <a:spLocks noChangeArrowheads="1"/>
          </p:cNvSpPr>
          <p:nvPr/>
        </p:nvSpPr>
        <p:spPr bwMode="auto">
          <a:xfrm>
            <a:off x="8448676" y="3090863"/>
            <a:ext cx="14320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t>Depolarization</a:t>
            </a:r>
          </a:p>
        </p:txBody>
      </p:sp>
      <p:sp>
        <p:nvSpPr>
          <p:cNvPr id="60425" name="Rectangle 8"/>
          <p:cNvSpPr>
            <a:spLocks noChangeArrowheads="1"/>
          </p:cNvSpPr>
          <p:nvPr/>
        </p:nvSpPr>
        <p:spPr bwMode="auto">
          <a:xfrm>
            <a:off x="7077075" y="4027489"/>
            <a:ext cx="956096"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pPr>
            <a:r>
              <a:rPr lang="en-US" sz="1600" b="1"/>
              <a:t>Resting</a:t>
            </a:r>
          </a:p>
          <a:p>
            <a:pPr eaLnBrk="0" hangingPunct="0">
              <a:lnSpc>
                <a:spcPct val="90000"/>
              </a:lnSpc>
            </a:pPr>
            <a:r>
              <a:rPr lang="en-US" sz="1600" b="1"/>
              <a:t>potential</a:t>
            </a:r>
          </a:p>
        </p:txBody>
      </p:sp>
      <p:sp>
        <p:nvSpPr>
          <p:cNvPr id="60426" name="Rectangle 9"/>
          <p:cNvSpPr>
            <a:spLocks noChangeArrowheads="1"/>
          </p:cNvSpPr>
          <p:nvPr/>
        </p:nvSpPr>
        <p:spPr bwMode="auto">
          <a:xfrm rot="-5400000">
            <a:off x="3952082" y="2883695"/>
            <a:ext cx="37195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latin typeface="Arial Black" pitchFamily="28" charset="0"/>
              </a:rPr>
              <a:t>Membrane potential (voltage, mV)</a:t>
            </a:r>
          </a:p>
        </p:txBody>
      </p:sp>
      <p:sp>
        <p:nvSpPr>
          <p:cNvPr id="60427" name="Rectangle 10"/>
          <p:cNvSpPr>
            <a:spLocks noChangeArrowheads="1"/>
          </p:cNvSpPr>
          <p:nvPr/>
        </p:nvSpPr>
        <p:spPr bwMode="auto">
          <a:xfrm>
            <a:off x="5969000" y="5484813"/>
            <a:ext cx="4047134"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pPr>
            <a:r>
              <a:rPr lang="en-US" sz="1600">
                <a:latin typeface="Arial Black" pitchFamily="28" charset="0"/>
              </a:rPr>
              <a:t>Depolarization:</a:t>
            </a:r>
            <a:r>
              <a:rPr lang="en-US" sz="1600"/>
              <a:t> </a:t>
            </a:r>
            <a:r>
              <a:rPr lang="en-US" sz="1600" b="1"/>
              <a:t>The membrane potential</a:t>
            </a:r>
          </a:p>
          <a:p>
            <a:pPr eaLnBrk="0" hangingPunct="0">
              <a:lnSpc>
                <a:spcPct val="90000"/>
              </a:lnSpc>
            </a:pPr>
            <a:r>
              <a:rPr lang="en-US" sz="1600" b="1"/>
              <a:t>moves toward 0 mV, the inside becoming less</a:t>
            </a:r>
          </a:p>
          <a:p>
            <a:pPr eaLnBrk="0" hangingPunct="0">
              <a:lnSpc>
                <a:spcPct val="90000"/>
              </a:lnSpc>
            </a:pPr>
            <a:r>
              <a:rPr lang="en-US" sz="1600" b="1"/>
              <a:t>negative (more positive).</a:t>
            </a:r>
            <a:endParaRPr lang="en-US" sz="1600"/>
          </a:p>
        </p:txBody>
      </p:sp>
      <p:sp>
        <p:nvSpPr>
          <p:cNvPr id="60428" name="Rectangle 11"/>
          <p:cNvSpPr>
            <a:spLocks noChangeArrowheads="1"/>
          </p:cNvSpPr>
          <p:nvPr/>
        </p:nvSpPr>
        <p:spPr bwMode="auto">
          <a:xfrm>
            <a:off x="7793038" y="5078414"/>
            <a:ext cx="123303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500">
                <a:latin typeface="Arial Black" pitchFamily="28" charset="0"/>
              </a:rPr>
              <a:t>Time (ms)</a:t>
            </a:r>
          </a:p>
        </p:txBody>
      </p:sp>
      <p:sp>
        <p:nvSpPr>
          <p:cNvPr id="60429" name="Rectangle 12"/>
          <p:cNvSpPr>
            <a:spLocks noChangeArrowheads="1"/>
          </p:cNvSpPr>
          <p:nvPr/>
        </p:nvSpPr>
        <p:spPr bwMode="auto">
          <a:xfrm>
            <a:off x="5964239" y="1100138"/>
            <a:ext cx="4956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t>+50</a:t>
            </a:r>
          </a:p>
        </p:txBody>
      </p:sp>
      <p:sp>
        <p:nvSpPr>
          <p:cNvPr id="60430" name="Rectangle 13"/>
          <p:cNvSpPr>
            <a:spLocks noChangeArrowheads="1"/>
          </p:cNvSpPr>
          <p:nvPr/>
        </p:nvSpPr>
        <p:spPr bwMode="auto">
          <a:xfrm>
            <a:off x="6191251" y="2189163"/>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t>0</a:t>
            </a:r>
          </a:p>
        </p:txBody>
      </p:sp>
      <p:sp>
        <p:nvSpPr>
          <p:cNvPr id="60431" name="Rectangle 14"/>
          <p:cNvSpPr>
            <a:spLocks noChangeArrowheads="1"/>
          </p:cNvSpPr>
          <p:nvPr/>
        </p:nvSpPr>
        <p:spPr bwMode="auto">
          <a:xfrm>
            <a:off x="5957889" y="3184525"/>
            <a:ext cx="4956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t>–50</a:t>
            </a:r>
          </a:p>
        </p:txBody>
      </p:sp>
      <p:sp>
        <p:nvSpPr>
          <p:cNvPr id="60432" name="Rectangle 15"/>
          <p:cNvSpPr>
            <a:spLocks noChangeArrowheads="1"/>
          </p:cNvSpPr>
          <p:nvPr/>
        </p:nvSpPr>
        <p:spPr bwMode="auto">
          <a:xfrm>
            <a:off x="5962651" y="3802063"/>
            <a:ext cx="4956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t>–70</a:t>
            </a:r>
          </a:p>
        </p:txBody>
      </p:sp>
      <p:sp>
        <p:nvSpPr>
          <p:cNvPr id="60433" name="Rectangle 16"/>
          <p:cNvSpPr>
            <a:spLocks noChangeArrowheads="1"/>
          </p:cNvSpPr>
          <p:nvPr/>
        </p:nvSpPr>
        <p:spPr bwMode="auto">
          <a:xfrm>
            <a:off x="5853113" y="4641850"/>
            <a:ext cx="5998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t>–100</a:t>
            </a:r>
          </a:p>
        </p:txBody>
      </p:sp>
      <p:sp>
        <p:nvSpPr>
          <p:cNvPr id="60434" name="Rectangle 17"/>
          <p:cNvSpPr>
            <a:spLocks noChangeArrowheads="1"/>
          </p:cNvSpPr>
          <p:nvPr/>
        </p:nvSpPr>
        <p:spPr bwMode="auto">
          <a:xfrm>
            <a:off x="6799263" y="48514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t>0</a:t>
            </a:r>
          </a:p>
        </p:txBody>
      </p:sp>
      <p:sp>
        <p:nvSpPr>
          <p:cNvPr id="60435" name="Rectangle 18"/>
          <p:cNvSpPr>
            <a:spLocks noChangeArrowheads="1"/>
          </p:cNvSpPr>
          <p:nvPr/>
        </p:nvSpPr>
        <p:spPr bwMode="auto">
          <a:xfrm>
            <a:off x="7254876" y="4851400"/>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t>1</a:t>
            </a:r>
          </a:p>
        </p:txBody>
      </p:sp>
      <p:sp>
        <p:nvSpPr>
          <p:cNvPr id="60436" name="Rectangle 19"/>
          <p:cNvSpPr>
            <a:spLocks noChangeArrowheads="1"/>
          </p:cNvSpPr>
          <p:nvPr/>
        </p:nvSpPr>
        <p:spPr bwMode="auto">
          <a:xfrm>
            <a:off x="7691438" y="48514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t>2</a:t>
            </a:r>
          </a:p>
        </p:txBody>
      </p:sp>
      <p:sp>
        <p:nvSpPr>
          <p:cNvPr id="60437" name="Rectangle 20"/>
          <p:cNvSpPr>
            <a:spLocks noChangeArrowheads="1"/>
          </p:cNvSpPr>
          <p:nvPr/>
        </p:nvSpPr>
        <p:spPr bwMode="auto">
          <a:xfrm>
            <a:off x="8134351" y="4851400"/>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t>3</a:t>
            </a:r>
          </a:p>
        </p:txBody>
      </p:sp>
      <p:sp>
        <p:nvSpPr>
          <p:cNvPr id="60438" name="Rectangle 21"/>
          <p:cNvSpPr>
            <a:spLocks noChangeArrowheads="1"/>
          </p:cNvSpPr>
          <p:nvPr/>
        </p:nvSpPr>
        <p:spPr bwMode="auto">
          <a:xfrm>
            <a:off x="8569326" y="4851400"/>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t>4</a:t>
            </a:r>
          </a:p>
        </p:txBody>
      </p:sp>
      <p:sp>
        <p:nvSpPr>
          <p:cNvPr id="60439" name="Rectangle 22"/>
          <p:cNvSpPr>
            <a:spLocks noChangeArrowheads="1"/>
          </p:cNvSpPr>
          <p:nvPr/>
        </p:nvSpPr>
        <p:spPr bwMode="auto">
          <a:xfrm>
            <a:off x="9031288" y="48514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t>5</a:t>
            </a:r>
          </a:p>
        </p:txBody>
      </p:sp>
      <p:sp>
        <p:nvSpPr>
          <p:cNvPr id="60440" name="Rectangle 23"/>
          <p:cNvSpPr>
            <a:spLocks noChangeArrowheads="1"/>
          </p:cNvSpPr>
          <p:nvPr/>
        </p:nvSpPr>
        <p:spPr bwMode="auto">
          <a:xfrm>
            <a:off x="9463088" y="48514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t>6</a:t>
            </a:r>
          </a:p>
        </p:txBody>
      </p:sp>
      <p:sp>
        <p:nvSpPr>
          <p:cNvPr id="60441" name="Rectangle 24"/>
          <p:cNvSpPr>
            <a:spLocks noChangeArrowheads="1"/>
          </p:cNvSpPr>
          <p:nvPr/>
        </p:nvSpPr>
        <p:spPr bwMode="auto">
          <a:xfrm>
            <a:off x="9901238" y="48593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t>7</a:t>
            </a:r>
          </a:p>
        </p:txBody>
      </p:sp>
      <p:sp>
        <p:nvSpPr>
          <p:cNvPr id="60442" name="Freeform 25"/>
          <p:cNvSpPr>
            <a:spLocks/>
          </p:cNvSpPr>
          <p:nvPr/>
        </p:nvSpPr>
        <p:spPr bwMode="auto">
          <a:xfrm>
            <a:off x="7459663" y="3640138"/>
            <a:ext cx="1028700" cy="163512"/>
          </a:xfrm>
          <a:custGeom>
            <a:avLst/>
            <a:gdLst>
              <a:gd name="T0" fmla="*/ 1028700 w 648"/>
              <a:gd name="T1" fmla="*/ 161925 h 103"/>
              <a:gd name="T2" fmla="*/ 1023938 w 648"/>
              <a:gd name="T3" fmla="*/ 0 h 103"/>
              <a:gd name="T4" fmla="*/ 3175 w 648"/>
              <a:gd name="T5" fmla="*/ 9525 h 103"/>
              <a:gd name="T6" fmla="*/ 0 w 648"/>
              <a:gd name="T7" fmla="*/ 163512 h 1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8" h="103">
                <a:moveTo>
                  <a:pt x="648" y="102"/>
                </a:moveTo>
                <a:lnTo>
                  <a:pt x="645" y="0"/>
                </a:lnTo>
                <a:lnTo>
                  <a:pt x="2" y="6"/>
                </a:lnTo>
                <a:lnTo>
                  <a:pt x="0" y="103"/>
                </a:lnTo>
              </a:path>
            </a:pathLst>
          </a:custGeom>
          <a:noFill/>
          <a:ln w="127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3" name="Freeform 26"/>
          <p:cNvSpPr>
            <a:spLocks/>
          </p:cNvSpPr>
          <p:nvPr/>
        </p:nvSpPr>
        <p:spPr bwMode="auto">
          <a:xfrm>
            <a:off x="7980364" y="3263900"/>
            <a:ext cx="523875" cy="381000"/>
          </a:xfrm>
          <a:custGeom>
            <a:avLst/>
            <a:gdLst>
              <a:gd name="T0" fmla="*/ 0 w 330"/>
              <a:gd name="T1" fmla="*/ 381000 h 240"/>
              <a:gd name="T2" fmla="*/ 422275 w 330"/>
              <a:gd name="T3" fmla="*/ 4763 h 240"/>
              <a:gd name="T4" fmla="*/ 523875 w 330"/>
              <a:gd name="T5" fmla="*/ 0 h 240"/>
              <a:gd name="T6" fmla="*/ 0 60000 65536"/>
              <a:gd name="T7" fmla="*/ 0 60000 65536"/>
              <a:gd name="T8" fmla="*/ 0 60000 65536"/>
            </a:gdLst>
            <a:ahLst/>
            <a:cxnLst>
              <a:cxn ang="T6">
                <a:pos x="T0" y="T1"/>
              </a:cxn>
              <a:cxn ang="T7">
                <a:pos x="T2" y="T3"/>
              </a:cxn>
              <a:cxn ang="T8">
                <a:pos x="T4" y="T5"/>
              </a:cxn>
            </a:cxnLst>
            <a:rect l="0" t="0" r="r" b="b"/>
            <a:pathLst>
              <a:path w="330" h="240">
                <a:moveTo>
                  <a:pt x="0" y="240"/>
                </a:moveTo>
                <a:lnTo>
                  <a:pt x="266" y="3"/>
                </a:lnTo>
                <a:lnTo>
                  <a:pt x="330" y="0"/>
                </a:lnTo>
              </a:path>
            </a:pathLst>
          </a:custGeom>
          <a:noFill/>
          <a:ln w="127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4" name="Freeform 27"/>
          <p:cNvSpPr>
            <a:spLocks/>
          </p:cNvSpPr>
          <p:nvPr/>
        </p:nvSpPr>
        <p:spPr bwMode="auto">
          <a:xfrm>
            <a:off x="6637338" y="3979864"/>
            <a:ext cx="495300" cy="206375"/>
          </a:xfrm>
          <a:custGeom>
            <a:avLst/>
            <a:gdLst>
              <a:gd name="T0" fmla="*/ 0 w 312"/>
              <a:gd name="T1" fmla="*/ 0 h 130"/>
              <a:gd name="T2" fmla="*/ 254000 w 312"/>
              <a:gd name="T3" fmla="*/ 206375 h 130"/>
              <a:gd name="T4" fmla="*/ 495300 w 312"/>
              <a:gd name="T5" fmla="*/ 203200 h 130"/>
              <a:gd name="T6" fmla="*/ 0 60000 65536"/>
              <a:gd name="T7" fmla="*/ 0 60000 65536"/>
              <a:gd name="T8" fmla="*/ 0 60000 65536"/>
            </a:gdLst>
            <a:ahLst/>
            <a:cxnLst>
              <a:cxn ang="T6">
                <a:pos x="T0" y="T1"/>
              </a:cxn>
              <a:cxn ang="T7">
                <a:pos x="T2" y="T3"/>
              </a:cxn>
              <a:cxn ang="T8">
                <a:pos x="T4" y="T5"/>
              </a:cxn>
            </a:cxnLst>
            <a:rect l="0" t="0" r="r" b="b"/>
            <a:pathLst>
              <a:path w="312" h="130">
                <a:moveTo>
                  <a:pt x="0" y="0"/>
                </a:moveTo>
                <a:lnTo>
                  <a:pt x="160" y="130"/>
                </a:lnTo>
                <a:lnTo>
                  <a:pt x="312" y="128"/>
                </a:lnTo>
              </a:path>
            </a:pathLst>
          </a:custGeom>
          <a:noFill/>
          <a:ln w="127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5" name="Freeform 28"/>
          <p:cNvSpPr>
            <a:spLocks/>
          </p:cNvSpPr>
          <p:nvPr/>
        </p:nvSpPr>
        <p:spPr bwMode="auto">
          <a:xfrm>
            <a:off x="7462839" y="1046164"/>
            <a:ext cx="771525" cy="155575"/>
          </a:xfrm>
          <a:custGeom>
            <a:avLst/>
            <a:gdLst>
              <a:gd name="T0" fmla="*/ 4763 w 486"/>
              <a:gd name="T1" fmla="*/ 153988 h 98"/>
              <a:gd name="T2" fmla="*/ 0 w 486"/>
              <a:gd name="T3" fmla="*/ 3175 h 98"/>
              <a:gd name="T4" fmla="*/ 771525 w 486"/>
              <a:gd name="T5" fmla="*/ 0 h 98"/>
              <a:gd name="T6" fmla="*/ 766763 w 486"/>
              <a:gd name="T7" fmla="*/ 15557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6" h="98">
                <a:moveTo>
                  <a:pt x="3" y="97"/>
                </a:moveTo>
                <a:lnTo>
                  <a:pt x="0" y="2"/>
                </a:lnTo>
                <a:lnTo>
                  <a:pt x="486" y="0"/>
                </a:lnTo>
                <a:lnTo>
                  <a:pt x="483" y="98"/>
                </a:lnTo>
              </a:path>
            </a:pathLst>
          </a:custGeom>
          <a:noFill/>
          <a:ln w="127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6" name="Line 29"/>
          <p:cNvSpPr>
            <a:spLocks noChangeShapeType="1"/>
          </p:cNvSpPr>
          <p:nvPr/>
        </p:nvSpPr>
        <p:spPr bwMode="auto">
          <a:xfrm flipV="1">
            <a:off x="7843838" y="906464"/>
            <a:ext cx="0" cy="147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74940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a:t>© 2013 Pearson Education, Inc.</a:t>
            </a:r>
          </a:p>
        </p:txBody>
      </p:sp>
      <p:sp>
        <p:nvSpPr>
          <p:cNvPr id="61443" name="Rectangle 6"/>
          <p:cNvSpPr>
            <a:spLocks noGrp="1" noChangeArrowheads="1"/>
          </p:cNvSpPr>
          <p:nvPr>
            <p:ph type="title"/>
          </p:nvPr>
        </p:nvSpPr>
        <p:spPr/>
        <p:txBody>
          <a:bodyPr/>
          <a:lstStyle/>
          <a:p>
            <a:pPr eaLnBrk="1" hangingPunct="1"/>
            <a:r>
              <a:rPr lang="en-US" smtClean="0"/>
              <a:t>Changes in Membrane Potential</a:t>
            </a:r>
          </a:p>
        </p:txBody>
      </p:sp>
      <p:sp>
        <p:nvSpPr>
          <p:cNvPr id="61444" name="Rectangle 7"/>
          <p:cNvSpPr>
            <a:spLocks noGrp="1" noChangeArrowheads="1"/>
          </p:cNvSpPr>
          <p:nvPr>
            <p:ph type="body" idx="1"/>
          </p:nvPr>
        </p:nvSpPr>
        <p:spPr/>
        <p:txBody>
          <a:bodyPr/>
          <a:lstStyle/>
          <a:p>
            <a:pPr eaLnBrk="1" hangingPunct="1"/>
            <a:r>
              <a:rPr lang="en-US" smtClean="0"/>
              <a:t>Terms describing membrane potential changes </a:t>
            </a:r>
            <a:r>
              <a:rPr lang="en-US" i="1" smtClean="0"/>
              <a:t>relative</a:t>
            </a:r>
            <a:r>
              <a:rPr lang="en-US" smtClean="0"/>
              <a:t> </a:t>
            </a:r>
            <a:r>
              <a:rPr lang="en-US" i="1" smtClean="0"/>
              <a:t>to</a:t>
            </a:r>
            <a:r>
              <a:rPr lang="en-US" smtClean="0"/>
              <a:t> resting membrane potential</a:t>
            </a:r>
          </a:p>
          <a:p>
            <a:pPr eaLnBrk="1" hangingPunct="1"/>
            <a:r>
              <a:rPr lang="en-US" b="1" smtClean="0"/>
              <a:t>Hyperpolarization</a:t>
            </a:r>
            <a:endParaRPr lang="en-US" smtClean="0"/>
          </a:p>
          <a:p>
            <a:pPr lvl="1" eaLnBrk="1" hangingPunct="1"/>
            <a:r>
              <a:rPr lang="en-US" smtClean="0"/>
              <a:t>An increase in membrane potential (away from zero) </a:t>
            </a:r>
          </a:p>
          <a:p>
            <a:pPr lvl="1" eaLnBrk="1" hangingPunct="1"/>
            <a:r>
              <a:rPr lang="en-US" smtClean="0"/>
              <a:t>Inside of cell more negative than resting membrane potential)</a:t>
            </a:r>
          </a:p>
          <a:p>
            <a:pPr lvl="1" eaLnBrk="1" hangingPunct="1"/>
            <a:r>
              <a:rPr lang="en-US" smtClean="0"/>
              <a:t>Reduces probability of producing a nerve impulse</a:t>
            </a:r>
          </a:p>
        </p:txBody>
      </p:sp>
    </p:spTree>
    <p:extLst>
      <p:ext uri="{BB962C8B-B14F-4D97-AF65-F5344CB8AC3E}">
        <p14:creationId xmlns:p14="http://schemas.microsoft.com/office/powerpoint/2010/main" val="2042367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1"/>
          <p:cNvSpPr>
            <a:spLocks noGrp="1"/>
          </p:cNvSpPr>
          <p:nvPr>
            <p:ph type="ftr" sz="quarter" idx="10"/>
          </p:nvPr>
        </p:nvSpPr>
        <p:spPr/>
        <p:txBody>
          <a:bodyPr/>
          <a:lstStyle/>
          <a:p>
            <a:pPr>
              <a:defRPr/>
            </a:pPr>
            <a:r>
              <a:rPr lang="en-GB"/>
              <a:t>© 2013 Pearson Education, Inc.</a:t>
            </a:r>
          </a:p>
        </p:txBody>
      </p:sp>
      <p:sp>
        <p:nvSpPr>
          <p:cNvPr id="62467" name="Rectangle 2"/>
          <p:cNvSpPr>
            <a:spLocks noGrp="1" noChangeArrowheads="1"/>
          </p:cNvSpPr>
          <p:nvPr>
            <p:ph type="title" idx="4294967295"/>
          </p:nvPr>
        </p:nvSpPr>
        <p:spPr>
          <a:xfrm>
            <a:off x="1524000" y="0"/>
            <a:ext cx="9144000" cy="274638"/>
          </a:xfrm>
        </p:spPr>
        <p:txBody>
          <a:bodyPr/>
          <a:lstStyle/>
          <a:p>
            <a:pPr eaLnBrk="1" hangingPunct="1"/>
            <a:r>
              <a:rPr lang="en-US" sz="1200"/>
              <a:t>Figure 11.9b  Depolarization and hyperpolarization of the membrane.</a:t>
            </a:r>
            <a:endParaRPr lang="en-US" sz="1000"/>
          </a:p>
        </p:txBody>
      </p:sp>
      <p:pic>
        <p:nvPicPr>
          <p:cNvPr id="62468" name="Picture 3" descr="figure_11_09b_unlabeled"/>
          <p:cNvPicPr>
            <a:picLocks noChangeAspect="1" noChangeArrowheads="1"/>
          </p:cNvPicPr>
          <p:nvPr/>
        </p:nvPicPr>
        <p:blipFill>
          <a:blip r:embed="rId3">
            <a:extLst>
              <a:ext uri="{28A0092B-C50C-407E-A947-70E740481C1C}">
                <a14:useLocalDpi xmlns:a14="http://schemas.microsoft.com/office/drawing/2010/main" val="0"/>
              </a:ext>
            </a:extLst>
          </a:blip>
          <a:srcRect b="3307"/>
          <a:stretch>
            <a:fillRect/>
          </a:stretch>
        </p:blipFill>
        <p:spPr bwMode="auto">
          <a:xfrm>
            <a:off x="1797050" y="763589"/>
            <a:ext cx="85979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4"/>
          <p:cNvSpPr>
            <a:spLocks noChangeArrowheads="1"/>
          </p:cNvSpPr>
          <p:nvPr/>
        </p:nvSpPr>
        <p:spPr bwMode="auto">
          <a:xfrm>
            <a:off x="6764339" y="903289"/>
            <a:ext cx="216379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b="1"/>
              <a:t>Hyperpolarizing stimulus</a:t>
            </a:r>
          </a:p>
        </p:txBody>
      </p:sp>
      <p:sp>
        <p:nvSpPr>
          <p:cNvPr id="62470" name="Rectangle 5"/>
          <p:cNvSpPr>
            <a:spLocks noChangeArrowheads="1"/>
          </p:cNvSpPr>
          <p:nvPr/>
        </p:nvSpPr>
        <p:spPr bwMode="auto">
          <a:xfrm rot="-5400000">
            <a:off x="4182270" y="3020220"/>
            <a:ext cx="37195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latin typeface="Arial Black" pitchFamily="28" charset="0"/>
              </a:rPr>
              <a:t>Membrane potential (voltage, mV)</a:t>
            </a:r>
          </a:p>
        </p:txBody>
      </p:sp>
      <p:sp>
        <p:nvSpPr>
          <p:cNvPr id="62471" name="Rectangle 6"/>
          <p:cNvSpPr>
            <a:spLocks noChangeArrowheads="1"/>
          </p:cNvSpPr>
          <p:nvPr/>
        </p:nvSpPr>
        <p:spPr bwMode="auto">
          <a:xfrm>
            <a:off x="7753350" y="5064126"/>
            <a:ext cx="123303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500">
                <a:latin typeface="Arial Black" pitchFamily="28" charset="0"/>
              </a:rPr>
              <a:t>Time (ms)</a:t>
            </a:r>
          </a:p>
        </p:txBody>
      </p:sp>
      <p:sp>
        <p:nvSpPr>
          <p:cNvPr id="62472" name="Rectangle 7"/>
          <p:cNvSpPr>
            <a:spLocks noChangeArrowheads="1"/>
          </p:cNvSpPr>
          <p:nvPr/>
        </p:nvSpPr>
        <p:spPr bwMode="auto">
          <a:xfrm>
            <a:off x="6189663" y="1362076"/>
            <a:ext cx="47641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500" b="1"/>
              <a:t>+50</a:t>
            </a:r>
          </a:p>
        </p:txBody>
      </p:sp>
      <p:sp>
        <p:nvSpPr>
          <p:cNvPr id="62473" name="Rectangle 8"/>
          <p:cNvSpPr>
            <a:spLocks noChangeArrowheads="1"/>
          </p:cNvSpPr>
          <p:nvPr/>
        </p:nvSpPr>
        <p:spPr bwMode="auto">
          <a:xfrm>
            <a:off x="6421438" y="2366964"/>
            <a:ext cx="29051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500" b="1"/>
              <a:t>0</a:t>
            </a:r>
          </a:p>
        </p:txBody>
      </p:sp>
      <p:sp>
        <p:nvSpPr>
          <p:cNvPr id="62474" name="Rectangle 9"/>
          <p:cNvSpPr>
            <a:spLocks noChangeArrowheads="1"/>
          </p:cNvSpPr>
          <p:nvPr/>
        </p:nvSpPr>
        <p:spPr bwMode="auto">
          <a:xfrm>
            <a:off x="6208713" y="3300414"/>
            <a:ext cx="47641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500" b="1"/>
              <a:t>–50</a:t>
            </a:r>
          </a:p>
        </p:txBody>
      </p:sp>
      <p:sp>
        <p:nvSpPr>
          <p:cNvPr id="62475" name="Rectangle 10"/>
          <p:cNvSpPr>
            <a:spLocks noChangeArrowheads="1"/>
          </p:cNvSpPr>
          <p:nvPr/>
        </p:nvSpPr>
        <p:spPr bwMode="auto">
          <a:xfrm>
            <a:off x="6199188" y="3871914"/>
            <a:ext cx="47641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500" b="1"/>
              <a:t>–70</a:t>
            </a:r>
          </a:p>
        </p:txBody>
      </p:sp>
      <p:sp>
        <p:nvSpPr>
          <p:cNvPr id="62476" name="Rectangle 11"/>
          <p:cNvSpPr>
            <a:spLocks noChangeArrowheads="1"/>
          </p:cNvSpPr>
          <p:nvPr/>
        </p:nvSpPr>
        <p:spPr bwMode="auto">
          <a:xfrm>
            <a:off x="6091238" y="4648201"/>
            <a:ext cx="57419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500" b="1"/>
              <a:t>–100</a:t>
            </a:r>
          </a:p>
        </p:txBody>
      </p:sp>
      <p:sp>
        <p:nvSpPr>
          <p:cNvPr id="62477" name="Rectangle 12"/>
          <p:cNvSpPr>
            <a:spLocks noChangeArrowheads="1"/>
          </p:cNvSpPr>
          <p:nvPr/>
        </p:nvSpPr>
        <p:spPr bwMode="auto">
          <a:xfrm>
            <a:off x="6977063" y="4848226"/>
            <a:ext cx="29051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500" b="1"/>
              <a:t>0</a:t>
            </a:r>
          </a:p>
        </p:txBody>
      </p:sp>
      <p:sp>
        <p:nvSpPr>
          <p:cNvPr id="62478" name="Rectangle 13"/>
          <p:cNvSpPr>
            <a:spLocks noChangeArrowheads="1"/>
          </p:cNvSpPr>
          <p:nvPr/>
        </p:nvSpPr>
        <p:spPr bwMode="auto">
          <a:xfrm>
            <a:off x="7380288" y="4848226"/>
            <a:ext cx="29051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500" b="1"/>
              <a:t>1</a:t>
            </a:r>
          </a:p>
        </p:txBody>
      </p:sp>
      <p:sp>
        <p:nvSpPr>
          <p:cNvPr id="62479" name="Rectangle 14"/>
          <p:cNvSpPr>
            <a:spLocks noChangeArrowheads="1"/>
          </p:cNvSpPr>
          <p:nvPr/>
        </p:nvSpPr>
        <p:spPr bwMode="auto">
          <a:xfrm>
            <a:off x="7813676" y="4848226"/>
            <a:ext cx="2905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500" b="1"/>
              <a:t>2</a:t>
            </a:r>
          </a:p>
        </p:txBody>
      </p:sp>
      <p:sp>
        <p:nvSpPr>
          <p:cNvPr id="62480" name="Rectangle 15"/>
          <p:cNvSpPr>
            <a:spLocks noChangeArrowheads="1"/>
          </p:cNvSpPr>
          <p:nvPr/>
        </p:nvSpPr>
        <p:spPr bwMode="auto">
          <a:xfrm>
            <a:off x="8216901" y="4848226"/>
            <a:ext cx="2905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500" b="1"/>
              <a:t>3</a:t>
            </a:r>
          </a:p>
        </p:txBody>
      </p:sp>
      <p:sp>
        <p:nvSpPr>
          <p:cNvPr id="62481" name="Rectangle 16"/>
          <p:cNvSpPr>
            <a:spLocks noChangeArrowheads="1"/>
          </p:cNvSpPr>
          <p:nvPr/>
        </p:nvSpPr>
        <p:spPr bwMode="auto">
          <a:xfrm>
            <a:off x="8618538" y="4848226"/>
            <a:ext cx="29051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500" b="1"/>
              <a:t>4</a:t>
            </a:r>
          </a:p>
        </p:txBody>
      </p:sp>
      <p:sp>
        <p:nvSpPr>
          <p:cNvPr id="62482" name="Rectangle 17"/>
          <p:cNvSpPr>
            <a:spLocks noChangeArrowheads="1"/>
          </p:cNvSpPr>
          <p:nvPr/>
        </p:nvSpPr>
        <p:spPr bwMode="auto">
          <a:xfrm>
            <a:off x="9047163" y="4848226"/>
            <a:ext cx="29051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500" b="1"/>
              <a:t>5</a:t>
            </a:r>
          </a:p>
        </p:txBody>
      </p:sp>
      <p:sp>
        <p:nvSpPr>
          <p:cNvPr id="62483" name="Rectangle 18"/>
          <p:cNvSpPr>
            <a:spLocks noChangeArrowheads="1"/>
          </p:cNvSpPr>
          <p:nvPr/>
        </p:nvSpPr>
        <p:spPr bwMode="auto">
          <a:xfrm>
            <a:off x="9480551" y="4840289"/>
            <a:ext cx="2905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500" b="1"/>
              <a:t>6</a:t>
            </a:r>
          </a:p>
        </p:txBody>
      </p:sp>
      <p:sp>
        <p:nvSpPr>
          <p:cNvPr id="62484" name="Rectangle 19"/>
          <p:cNvSpPr>
            <a:spLocks noChangeArrowheads="1"/>
          </p:cNvSpPr>
          <p:nvPr/>
        </p:nvSpPr>
        <p:spPr bwMode="auto">
          <a:xfrm>
            <a:off x="9880601" y="4854576"/>
            <a:ext cx="2905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500" b="1"/>
              <a:t>7</a:t>
            </a:r>
          </a:p>
        </p:txBody>
      </p:sp>
      <p:sp>
        <p:nvSpPr>
          <p:cNvPr id="62485" name="Rectangle 20"/>
          <p:cNvSpPr>
            <a:spLocks noChangeArrowheads="1"/>
          </p:cNvSpPr>
          <p:nvPr/>
        </p:nvSpPr>
        <p:spPr bwMode="auto">
          <a:xfrm>
            <a:off x="6178550" y="5414963"/>
            <a:ext cx="412927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500">
                <a:latin typeface="Arial Black" pitchFamily="28" charset="0"/>
              </a:rPr>
              <a:t>Hyperpolarization:</a:t>
            </a:r>
            <a:r>
              <a:rPr lang="en-US" sz="1500"/>
              <a:t> </a:t>
            </a:r>
            <a:r>
              <a:rPr lang="en-US" sz="1500" b="1"/>
              <a:t>The membrane potential</a:t>
            </a:r>
          </a:p>
          <a:p>
            <a:pPr eaLnBrk="0" hangingPunct="0"/>
            <a:r>
              <a:rPr lang="en-US" sz="1500" b="1"/>
              <a:t>increases, the inside becoming more negative.</a:t>
            </a:r>
          </a:p>
        </p:txBody>
      </p:sp>
      <p:sp>
        <p:nvSpPr>
          <p:cNvPr id="62486" name="Rectangle 21"/>
          <p:cNvSpPr>
            <a:spLocks noChangeArrowheads="1"/>
          </p:cNvSpPr>
          <p:nvPr/>
        </p:nvSpPr>
        <p:spPr bwMode="auto">
          <a:xfrm>
            <a:off x="7105650" y="3338514"/>
            <a:ext cx="90826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pPr>
            <a:r>
              <a:rPr lang="en-US" sz="1500" b="1"/>
              <a:t>Resting</a:t>
            </a:r>
          </a:p>
          <a:p>
            <a:pPr eaLnBrk="0" hangingPunct="0">
              <a:lnSpc>
                <a:spcPct val="90000"/>
              </a:lnSpc>
            </a:pPr>
            <a:r>
              <a:rPr lang="en-US" sz="1500" b="1"/>
              <a:t>potential</a:t>
            </a:r>
          </a:p>
        </p:txBody>
      </p:sp>
      <p:sp>
        <p:nvSpPr>
          <p:cNvPr id="62487" name="Rectangle 22"/>
          <p:cNvSpPr>
            <a:spLocks noChangeArrowheads="1"/>
          </p:cNvSpPr>
          <p:nvPr/>
        </p:nvSpPr>
        <p:spPr bwMode="auto">
          <a:xfrm>
            <a:off x="8662988" y="4265614"/>
            <a:ext cx="113582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pPr>
            <a:r>
              <a:rPr lang="en-US" sz="1500" b="1"/>
              <a:t>Hyper-</a:t>
            </a:r>
          </a:p>
          <a:p>
            <a:pPr eaLnBrk="0" hangingPunct="0">
              <a:lnSpc>
                <a:spcPct val="90000"/>
              </a:lnSpc>
            </a:pPr>
            <a:r>
              <a:rPr lang="en-US" sz="1500" b="1"/>
              <a:t>polarization</a:t>
            </a:r>
          </a:p>
        </p:txBody>
      </p:sp>
      <p:sp>
        <p:nvSpPr>
          <p:cNvPr id="62488" name="Freeform 23"/>
          <p:cNvSpPr>
            <a:spLocks/>
          </p:cNvSpPr>
          <p:nvPr/>
        </p:nvSpPr>
        <p:spPr bwMode="auto">
          <a:xfrm>
            <a:off x="6765926" y="3484563"/>
            <a:ext cx="398463" cy="520700"/>
          </a:xfrm>
          <a:custGeom>
            <a:avLst/>
            <a:gdLst>
              <a:gd name="T0" fmla="*/ 398463 w 251"/>
              <a:gd name="T1" fmla="*/ 7938 h 328"/>
              <a:gd name="T2" fmla="*/ 252413 w 251"/>
              <a:gd name="T3" fmla="*/ 0 h 328"/>
              <a:gd name="T4" fmla="*/ 0 w 251"/>
              <a:gd name="T5" fmla="*/ 520700 h 328"/>
              <a:gd name="T6" fmla="*/ 0 60000 65536"/>
              <a:gd name="T7" fmla="*/ 0 60000 65536"/>
              <a:gd name="T8" fmla="*/ 0 60000 65536"/>
            </a:gdLst>
            <a:ahLst/>
            <a:cxnLst>
              <a:cxn ang="T6">
                <a:pos x="T0" y="T1"/>
              </a:cxn>
              <a:cxn ang="T7">
                <a:pos x="T2" y="T3"/>
              </a:cxn>
              <a:cxn ang="T8">
                <a:pos x="T4" y="T5"/>
              </a:cxn>
            </a:cxnLst>
            <a:rect l="0" t="0" r="r" b="b"/>
            <a:pathLst>
              <a:path w="251" h="328">
                <a:moveTo>
                  <a:pt x="251" y="5"/>
                </a:moveTo>
                <a:lnTo>
                  <a:pt x="159" y="0"/>
                </a:lnTo>
                <a:lnTo>
                  <a:pt x="0" y="328"/>
                </a:lnTo>
              </a:path>
            </a:pathLst>
          </a:custGeom>
          <a:noFill/>
          <a:ln w="127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9" name="Freeform 24"/>
          <p:cNvSpPr>
            <a:spLocks/>
          </p:cNvSpPr>
          <p:nvPr/>
        </p:nvSpPr>
        <p:spPr bwMode="auto">
          <a:xfrm>
            <a:off x="7602538" y="4157663"/>
            <a:ext cx="931862" cy="139700"/>
          </a:xfrm>
          <a:custGeom>
            <a:avLst/>
            <a:gdLst>
              <a:gd name="T0" fmla="*/ 4762 w 587"/>
              <a:gd name="T1" fmla="*/ 0 h 88"/>
              <a:gd name="T2" fmla="*/ 0 w 587"/>
              <a:gd name="T3" fmla="*/ 134938 h 88"/>
              <a:gd name="T4" fmla="*/ 931862 w 587"/>
              <a:gd name="T5" fmla="*/ 139700 h 88"/>
              <a:gd name="T6" fmla="*/ 927100 w 587"/>
              <a:gd name="T7" fmla="*/ 15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7" h="88">
                <a:moveTo>
                  <a:pt x="3" y="0"/>
                </a:moveTo>
                <a:lnTo>
                  <a:pt x="0" y="85"/>
                </a:lnTo>
                <a:lnTo>
                  <a:pt x="587" y="88"/>
                </a:lnTo>
                <a:lnTo>
                  <a:pt x="584" y="1"/>
                </a:lnTo>
              </a:path>
            </a:pathLst>
          </a:custGeom>
          <a:noFill/>
          <a:ln w="127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0" name="Freeform 25"/>
          <p:cNvSpPr>
            <a:spLocks/>
          </p:cNvSpPr>
          <p:nvPr/>
        </p:nvSpPr>
        <p:spPr bwMode="auto">
          <a:xfrm>
            <a:off x="8107363" y="4292601"/>
            <a:ext cx="609600" cy="119063"/>
          </a:xfrm>
          <a:custGeom>
            <a:avLst/>
            <a:gdLst>
              <a:gd name="T0" fmla="*/ 0 w 384"/>
              <a:gd name="T1" fmla="*/ 0 h 75"/>
              <a:gd name="T2" fmla="*/ 503238 w 384"/>
              <a:gd name="T3" fmla="*/ 119063 h 75"/>
              <a:gd name="T4" fmla="*/ 609600 w 384"/>
              <a:gd name="T5" fmla="*/ 119063 h 75"/>
              <a:gd name="T6" fmla="*/ 0 60000 65536"/>
              <a:gd name="T7" fmla="*/ 0 60000 65536"/>
              <a:gd name="T8" fmla="*/ 0 60000 65536"/>
            </a:gdLst>
            <a:ahLst/>
            <a:cxnLst>
              <a:cxn ang="T6">
                <a:pos x="T0" y="T1"/>
              </a:cxn>
              <a:cxn ang="T7">
                <a:pos x="T2" y="T3"/>
              </a:cxn>
              <a:cxn ang="T8">
                <a:pos x="T4" y="T5"/>
              </a:cxn>
            </a:cxnLst>
            <a:rect l="0" t="0" r="r" b="b"/>
            <a:pathLst>
              <a:path w="384" h="75">
                <a:moveTo>
                  <a:pt x="0" y="0"/>
                </a:moveTo>
                <a:lnTo>
                  <a:pt x="317" y="75"/>
                </a:lnTo>
                <a:lnTo>
                  <a:pt x="384" y="75"/>
                </a:lnTo>
              </a:path>
            </a:pathLst>
          </a:custGeom>
          <a:noFill/>
          <a:ln w="127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1" name="Freeform 26"/>
          <p:cNvSpPr>
            <a:spLocks/>
          </p:cNvSpPr>
          <p:nvPr/>
        </p:nvSpPr>
        <p:spPr bwMode="auto">
          <a:xfrm>
            <a:off x="7589839" y="1316038"/>
            <a:ext cx="733425" cy="144462"/>
          </a:xfrm>
          <a:custGeom>
            <a:avLst/>
            <a:gdLst>
              <a:gd name="T0" fmla="*/ 0 w 462"/>
              <a:gd name="T1" fmla="*/ 144462 h 91"/>
              <a:gd name="T2" fmla="*/ 4763 w 462"/>
              <a:gd name="T3" fmla="*/ 0 h 91"/>
              <a:gd name="T4" fmla="*/ 733425 w 462"/>
              <a:gd name="T5" fmla="*/ 0 h 91"/>
              <a:gd name="T6" fmla="*/ 733425 w 462"/>
              <a:gd name="T7" fmla="*/ 138112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2" h="91">
                <a:moveTo>
                  <a:pt x="0" y="91"/>
                </a:moveTo>
                <a:lnTo>
                  <a:pt x="3" y="0"/>
                </a:lnTo>
                <a:lnTo>
                  <a:pt x="462" y="0"/>
                </a:lnTo>
                <a:lnTo>
                  <a:pt x="462" y="87"/>
                </a:lnTo>
              </a:path>
            </a:pathLst>
          </a:custGeom>
          <a:noFill/>
          <a:ln w="127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2" name="Line 27"/>
          <p:cNvSpPr>
            <a:spLocks noChangeShapeType="1"/>
          </p:cNvSpPr>
          <p:nvPr/>
        </p:nvSpPr>
        <p:spPr bwMode="auto">
          <a:xfrm flipV="1">
            <a:off x="7958138" y="1173164"/>
            <a:ext cx="0" cy="147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88502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ooter Placeholder 1"/>
          <p:cNvSpPr>
            <a:spLocks noGrp="1"/>
          </p:cNvSpPr>
          <p:nvPr>
            <p:ph type="ftr" sz="quarter" idx="10"/>
          </p:nvPr>
        </p:nvSpPr>
        <p:spPr/>
        <p:txBody>
          <a:bodyPr/>
          <a:lstStyle/>
          <a:p>
            <a:pPr>
              <a:defRPr/>
            </a:pPr>
            <a:r>
              <a:rPr lang="en-GB"/>
              <a:t>© 2013 Pearson Education, Inc.</a:t>
            </a:r>
          </a:p>
        </p:txBody>
      </p:sp>
      <p:sp>
        <p:nvSpPr>
          <p:cNvPr id="63491" name="Rectangle 3"/>
          <p:cNvSpPr>
            <a:spLocks noGrp="1" noChangeArrowheads="1"/>
          </p:cNvSpPr>
          <p:nvPr>
            <p:ph type="title" idx="4294967295"/>
          </p:nvPr>
        </p:nvSpPr>
        <p:spPr>
          <a:xfrm>
            <a:off x="1524000" y="0"/>
            <a:ext cx="9144000" cy="457200"/>
          </a:xfrm>
        </p:spPr>
        <p:txBody>
          <a:bodyPr/>
          <a:lstStyle/>
          <a:p>
            <a:pPr eaLnBrk="1" hangingPunct="1"/>
            <a:r>
              <a:rPr lang="en-US" sz="1200"/>
              <a:t>Figure 11.11  The action potential (AP) is a brief change in membrane potential in a “patch” of membrane that is depolarized by local currents. </a:t>
            </a:r>
            <a:endParaRPr lang="en-US" sz="1000"/>
          </a:p>
        </p:txBody>
      </p:sp>
      <p:pic>
        <p:nvPicPr>
          <p:cNvPr id="63492" name="Picture 36" descr="figure_11_11_0_unlabeled"/>
          <p:cNvPicPr>
            <a:picLocks noChangeAspect="1" noChangeArrowheads="1"/>
          </p:cNvPicPr>
          <p:nvPr/>
        </p:nvPicPr>
        <p:blipFill>
          <a:blip r:embed="rId3">
            <a:extLst>
              <a:ext uri="{28A0092B-C50C-407E-A947-70E740481C1C}">
                <a14:useLocalDpi xmlns:a14="http://schemas.microsoft.com/office/drawing/2010/main" val="0"/>
              </a:ext>
            </a:extLst>
          </a:blip>
          <a:srcRect b="3723"/>
          <a:stretch>
            <a:fillRect/>
          </a:stretch>
        </p:blipFill>
        <p:spPr bwMode="auto">
          <a:xfrm>
            <a:off x="1797050" y="935039"/>
            <a:ext cx="859790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37"/>
          <p:cNvSpPr>
            <a:spLocks noChangeArrowheads="1"/>
          </p:cNvSpPr>
          <p:nvPr/>
        </p:nvSpPr>
        <p:spPr bwMode="auto">
          <a:xfrm>
            <a:off x="1768476" y="927101"/>
            <a:ext cx="10255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latin typeface="Arial Black" pitchFamily="28" charset="0"/>
              </a:rPr>
              <a:t>The big picture</a:t>
            </a:r>
          </a:p>
        </p:txBody>
      </p:sp>
      <p:sp>
        <p:nvSpPr>
          <p:cNvPr id="63494" name="Rectangle 38"/>
          <p:cNvSpPr>
            <a:spLocks noChangeArrowheads="1"/>
          </p:cNvSpPr>
          <p:nvPr/>
        </p:nvSpPr>
        <p:spPr bwMode="auto">
          <a:xfrm>
            <a:off x="1889125" y="1179513"/>
            <a:ext cx="9286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solidFill>
                  <a:srgbClr val="0074A6"/>
                </a:solidFill>
                <a:latin typeface="Arial Black" pitchFamily="28" charset="0"/>
              </a:rPr>
              <a:t>Resting state</a:t>
            </a:r>
          </a:p>
        </p:txBody>
      </p:sp>
      <p:sp>
        <p:nvSpPr>
          <p:cNvPr id="63495" name="Oval 39"/>
          <p:cNvSpPr>
            <a:spLocks noChangeAspect="1" noChangeArrowheads="1"/>
          </p:cNvSpPr>
          <p:nvPr/>
        </p:nvSpPr>
        <p:spPr bwMode="auto">
          <a:xfrm>
            <a:off x="1858963" y="1244601"/>
            <a:ext cx="100012" cy="100013"/>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600">
                <a:solidFill>
                  <a:srgbClr val="0074A6"/>
                </a:solidFill>
                <a:latin typeface="Arial Black" pitchFamily="28" charset="0"/>
              </a:rPr>
              <a:t>1</a:t>
            </a:r>
            <a:endParaRPr lang="en-US" sz="2400"/>
          </a:p>
        </p:txBody>
      </p:sp>
      <p:sp>
        <p:nvSpPr>
          <p:cNvPr id="63496" name="Oval 40"/>
          <p:cNvSpPr>
            <a:spLocks noChangeAspect="1" noChangeArrowheads="1"/>
          </p:cNvSpPr>
          <p:nvPr/>
        </p:nvSpPr>
        <p:spPr bwMode="auto">
          <a:xfrm>
            <a:off x="2940051" y="1246188"/>
            <a:ext cx="100013" cy="100012"/>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600">
                <a:solidFill>
                  <a:srgbClr val="0074A6"/>
                </a:solidFill>
                <a:latin typeface="Arial Black" pitchFamily="28" charset="0"/>
              </a:rPr>
              <a:t>2</a:t>
            </a:r>
            <a:endParaRPr lang="en-US" sz="2400"/>
          </a:p>
        </p:txBody>
      </p:sp>
      <p:sp>
        <p:nvSpPr>
          <p:cNvPr id="63497" name="Line 41"/>
          <p:cNvSpPr>
            <a:spLocks noChangeShapeType="1"/>
          </p:cNvSpPr>
          <p:nvPr/>
        </p:nvSpPr>
        <p:spPr bwMode="auto">
          <a:xfrm>
            <a:off x="1870075" y="1371600"/>
            <a:ext cx="876300" cy="0"/>
          </a:xfrm>
          <a:prstGeom prst="line">
            <a:avLst/>
          </a:prstGeom>
          <a:noFill/>
          <a:ln w="12700">
            <a:solidFill>
              <a:srgbClr val="007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8" name="Rectangle 42"/>
          <p:cNvSpPr>
            <a:spLocks noChangeArrowheads="1"/>
          </p:cNvSpPr>
          <p:nvPr/>
        </p:nvSpPr>
        <p:spPr bwMode="auto">
          <a:xfrm>
            <a:off x="2981326" y="1184275"/>
            <a:ext cx="99578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solidFill>
                  <a:srgbClr val="0074A6"/>
                </a:solidFill>
                <a:latin typeface="Arial Black" pitchFamily="28" charset="0"/>
              </a:rPr>
              <a:t>Depolarization</a:t>
            </a:r>
          </a:p>
        </p:txBody>
      </p:sp>
      <p:sp>
        <p:nvSpPr>
          <p:cNvPr id="63499" name="Rectangle 43"/>
          <p:cNvSpPr>
            <a:spLocks noChangeArrowheads="1"/>
          </p:cNvSpPr>
          <p:nvPr/>
        </p:nvSpPr>
        <p:spPr bwMode="auto">
          <a:xfrm rot="-5400000">
            <a:off x="1349394" y="2088585"/>
            <a:ext cx="160492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latin typeface="Arial Black" pitchFamily="28" charset="0"/>
              </a:rPr>
              <a:t>Membrane potential (mV)</a:t>
            </a:r>
          </a:p>
        </p:txBody>
      </p:sp>
      <p:sp>
        <p:nvSpPr>
          <p:cNvPr id="63500" name="Rectangle 44"/>
          <p:cNvSpPr>
            <a:spLocks noChangeArrowheads="1"/>
          </p:cNvSpPr>
          <p:nvPr/>
        </p:nvSpPr>
        <p:spPr bwMode="auto">
          <a:xfrm>
            <a:off x="2127250" y="1703388"/>
            <a:ext cx="33855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b="1"/>
              <a:t>+30</a:t>
            </a:r>
          </a:p>
        </p:txBody>
      </p:sp>
      <p:sp>
        <p:nvSpPr>
          <p:cNvPr id="63501" name="Rectangle 45"/>
          <p:cNvSpPr>
            <a:spLocks noChangeArrowheads="1"/>
          </p:cNvSpPr>
          <p:nvPr/>
        </p:nvSpPr>
        <p:spPr bwMode="auto">
          <a:xfrm>
            <a:off x="2209800" y="2014538"/>
            <a:ext cx="241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b="1"/>
              <a:t>0</a:t>
            </a:r>
          </a:p>
        </p:txBody>
      </p:sp>
      <p:sp>
        <p:nvSpPr>
          <p:cNvPr id="63502" name="Rectangle 46"/>
          <p:cNvSpPr>
            <a:spLocks noChangeArrowheads="1"/>
          </p:cNvSpPr>
          <p:nvPr/>
        </p:nvSpPr>
        <p:spPr bwMode="auto">
          <a:xfrm>
            <a:off x="2120900" y="2614613"/>
            <a:ext cx="33855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b="1"/>
              <a:t>–55</a:t>
            </a:r>
          </a:p>
        </p:txBody>
      </p:sp>
      <p:sp>
        <p:nvSpPr>
          <p:cNvPr id="63503" name="Rectangle 47"/>
          <p:cNvSpPr>
            <a:spLocks noChangeArrowheads="1"/>
          </p:cNvSpPr>
          <p:nvPr/>
        </p:nvSpPr>
        <p:spPr bwMode="auto">
          <a:xfrm>
            <a:off x="2127250" y="2781300"/>
            <a:ext cx="33855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b="1"/>
              <a:t>–70</a:t>
            </a:r>
          </a:p>
        </p:txBody>
      </p:sp>
      <p:sp>
        <p:nvSpPr>
          <p:cNvPr id="63504" name="Rectangle 48"/>
          <p:cNvSpPr>
            <a:spLocks noChangeArrowheads="1"/>
          </p:cNvSpPr>
          <p:nvPr/>
        </p:nvSpPr>
        <p:spPr bwMode="auto">
          <a:xfrm>
            <a:off x="3152775" y="2165350"/>
            <a:ext cx="681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latin typeface="Arial Black" pitchFamily="28" charset="0"/>
              </a:rPr>
              <a:t>Action</a:t>
            </a:r>
          </a:p>
          <a:p>
            <a:pPr eaLnBrk="0" hangingPunct="0"/>
            <a:r>
              <a:rPr lang="en-US" sz="800">
                <a:latin typeface="Arial Black" pitchFamily="28" charset="0"/>
              </a:rPr>
              <a:t>potential</a:t>
            </a:r>
          </a:p>
        </p:txBody>
      </p:sp>
      <p:sp>
        <p:nvSpPr>
          <p:cNvPr id="63505" name="Oval 49"/>
          <p:cNvSpPr>
            <a:spLocks noChangeAspect="1" noChangeArrowheads="1"/>
          </p:cNvSpPr>
          <p:nvPr/>
        </p:nvSpPr>
        <p:spPr bwMode="auto">
          <a:xfrm>
            <a:off x="2836864" y="2243139"/>
            <a:ext cx="109537" cy="109537"/>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700">
                <a:solidFill>
                  <a:srgbClr val="0074A6"/>
                </a:solidFill>
                <a:latin typeface="Arial Black" pitchFamily="28" charset="0"/>
              </a:rPr>
              <a:t>2</a:t>
            </a:r>
            <a:endParaRPr lang="en-US" sz="2400"/>
          </a:p>
        </p:txBody>
      </p:sp>
      <p:sp>
        <p:nvSpPr>
          <p:cNvPr id="63506" name="Oval 50"/>
          <p:cNvSpPr>
            <a:spLocks noChangeAspect="1" noChangeArrowheads="1"/>
          </p:cNvSpPr>
          <p:nvPr/>
        </p:nvSpPr>
        <p:spPr bwMode="auto">
          <a:xfrm>
            <a:off x="2974975" y="1920875"/>
            <a:ext cx="109538" cy="109538"/>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700">
                <a:solidFill>
                  <a:srgbClr val="0074A6"/>
                </a:solidFill>
                <a:latin typeface="Arial Black" pitchFamily="28" charset="0"/>
              </a:rPr>
              <a:t>3</a:t>
            </a:r>
            <a:endParaRPr lang="en-US" sz="2400"/>
          </a:p>
        </p:txBody>
      </p:sp>
      <p:sp>
        <p:nvSpPr>
          <p:cNvPr id="63507" name="Oval 51"/>
          <p:cNvSpPr>
            <a:spLocks noChangeAspect="1" noChangeArrowheads="1"/>
          </p:cNvSpPr>
          <p:nvPr/>
        </p:nvSpPr>
        <p:spPr bwMode="auto">
          <a:xfrm>
            <a:off x="3492500" y="2928939"/>
            <a:ext cx="109538" cy="109537"/>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700">
                <a:solidFill>
                  <a:srgbClr val="0074A6"/>
                </a:solidFill>
                <a:latin typeface="Arial Black" pitchFamily="28" charset="0"/>
              </a:rPr>
              <a:t>4</a:t>
            </a:r>
            <a:endParaRPr lang="en-US" sz="2400"/>
          </a:p>
        </p:txBody>
      </p:sp>
      <p:sp>
        <p:nvSpPr>
          <p:cNvPr id="63508" name="Oval 52"/>
          <p:cNvSpPr>
            <a:spLocks noChangeAspect="1" noChangeArrowheads="1"/>
          </p:cNvSpPr>
          <p:nvPr/>
        </p:nvSpPr>
        <p:spPr bwMode="auto">
          <a:xfrm>
            <a:off x="4313239" y="2841625"/>
            <a:ext cx="109537" cy="109538"/>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700">
                <a:solidFill>
                  <a:srgbClr val="0074A6"/>
                </a:solidFill>
                <a:latin typeface="Arial Black" pitchFamily="28" charset="0"/>
              </a:rPr>
              <a:t>1</a:t>
            </a:r>
            <a:endParaRPr lang="en-US" sz="2400"/>
          </a:p>
        </p:txBody>
      </p:sp>
      <p:sp>
        <p:nvSpPr>
          <p:cNvPr id="63509" name="Oval 53"/>
          <p:cNvSpPr>
            <a:spLocks noChangeAspect="1" noChangeArrowheads="1"/>
          </p:cNvSpPr>
          <p:nvPr/>
        </p:nvSpPr>
        <p:spPr bwMode="auto">
          <a:xfrm>
            <a:off x="2524125" y="2840039"/>
            <a:ext cx="109538" cy="109537"/>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700">
                <a:solidFill>
                  <a:srgbClr val="0074A6"/>
                </a:solidFill>
                <a:latin typeface="Arial Black" pitchFamily="28" charset="0"/>
              </a:rPr>
              <a:t>1</a:t>
            </a:r>
            <a:endParaRPr lang="en-US" sz="2400"/>
          </a:p>
        </p:txBody>
      </p:sp>
      <p:sp>
        <p:nvSpPr>
          <p:cNvPr id="63510" name="Rectangle 54"/>
          <p:cNvSpPr>
            <a:spLocks noChangeArrowheads="1"/>
          </p:cNvSpPr>
          <p:nvPr/>
        </p:nvSpPr>
        <p:spPr bwMode="auto">
          <a:xfrm>
            <a:off x="2466976" y="3074988"/>
            <a:ext cx="20288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800" b="1"/>
              <a:t>0            1            2            3            4</a:t>
            </a:r>
          </a:p>
        </p:txBody>
      </p:sp>
      <p:sp>
        <p:nvSpPr>
          <p:cNvPr id="63511" name="Rectangle 55"/>
          <p:cNvSpPr>
            <a:spLocks noChangeArrowheads="1"/>
          </p:cNvSpPr>
          <p:nvPr/>
        </p:nvSpPr>
        <p:spPr bwMode="auto">
          <a:xfrm>
            <a:off x="3825875" y="2579688"/>
            <a:ext cx="60946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b="1"/>
              <a:t>Threshold</a:t>
            </a:r>
          </a:p>
        </p:txBody>
      </p:sp>
      <p:sp>
        <p:nvSpPr>
          <p:cNvPr id="63512" name="Rectangle 56"/>
          <p:cNvSpPr>
            <a:spLocks noChangeArrowheads="1"/>
          </p:cNvSpPr>
          <p:nvPr/>
        </p:nvSpPr>
        <p:spPr bwMode="auto">
          <a:xfrm>
            <a:off x="3060700" y="3159126"/>
            <a:ext cx="736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latin typeface="Arial Black" pitchFamily="28" charset="0"/>
              </a:rPr>
              <a:t>Time (ms)</a:t>
            </a:r>
          </a:p>
        </p:txBody>
      </p:sp>
      <p:sp>
        <p:nvSpPr>
          <p:cNvPr id="63513" name="Rectangle 57"/>
          <p:cNvSpPr>
            <a:spLocks noChangeArrowheads="1"/>
          </p:cNvSpPr>
          <p:nvPr/>
        </p:nvSpPr>
        <p:spPr bwMode="auto">
          <a:xfrm>
            <a:off x="4652964" y="1887538"/>
            <a:ext cx="99578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solidFill>
                  <a:srgbClr val="0074A6"/>
                </a:solidFill>
                <a:latin typeface="Arial Black" pitchFamily="28" charset="0"/>
              </a:rPr>
              <a:t>Repolarization</a:t>
            </a:r>
          </a:p>
        </p:txBody>
      </p:sp>
      <p:sp>
        <p:nvSpPr>
          <p:cNvPr id="63514" name="Rectangle 58"/>
          <p:cNvSpPr>
            <a:spLocks noChangeArrowheads="1"/>
          </p:cNvSpPr>
          <p:nvPr/>
        </p:nvSpPr>
        <p:spPr bwMode="auto">
          <a:xfrm>
            <a:off x="4657726" y="2251076"/>
            <a:ext cx="11668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solidFill>
                  <a:srgbClr val="0074A6"/>
                </a:solidFill>
                <a:latin typeface="Arial Black" pitchFamily="28" charset="0"/>
              </a:rPr>
              <a:t>Hyperpolarization</a:t>
            </a:r>
          </a:p>
        </p:txBody>
      </p:sp>
      <p:sp>
        <p:nvSpPr>
          <p:cNvPr id="63515" name="Oval 59"/>
          <p:cNvSpPr>
            <a:spLocks noChangeAspect="1" noChangeArrowheads="1"/>
          </p:cNvSpPr>
          <p:nvPr/>
        </p:nvSpPr>
        <p:spPr bwMode="auto">
          <a:xfrm>
            <a:off x="4629150" y="1938339"/>
            <a:ext cx="109538" cy="109537"/>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700">
                <a:solidFill>
                  <a:srgbClr val="0074A6"/>
                </a:solidFill>
                <a:latin typeface="Arial Black" pitchFamily="28" charset="0"/>
              </a:rPr>
              <a:t>3</a:t>
            </a:r>
            <a:endParaRPr lang="en-US" sz="2400"/>
          </a:p>
        </p:txBody>
      </p:sp>
      <p:sp>
        <p:nvSpPr>
          <p:cNvPr id="63516" name="Oval 60"/>
          <p:cNvSpPr>
            <a:spLocks noChangeAspect="1" noChangeArrowheads="1"/>
          </p:cNvSpPr>
          <p:nvPr/>
        </p:nvSpPr>
        <p:spPr bwMode="auto">
          <a:xfrm>
            <a:off x="4621214" y="2306639"/>
            <a:ext cx="109537" cy="109537"/>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700">
                <a:solidFill>
                  <a:srgbClr val="0074A6"/>
                </a:solidFill>
                <a:latin typeface="Arial Black" pitchFamily="28" charset="0"/>
              </a:rPr>
              <a:t>4</a:t>
            </a:r>
            <a:endParaRPr lang="en-US" sz="2400"/>
          </a:p>
        </p:txBody>
      </p:sp>
      <p:sp>
        <p:nvSpPr>
          <p:cNvPr id="63517" name="Rectangle 61"/>
          <p:cNvSpPr>
            <a:spLocks noChangeArrowheads="1"/>
          </p:cNvSpPr>
          <p:nvPr/>
        </p:nvSpPr>
        <p:spPr bwMode="auto">
          <a:xfrm>
            <a:off x="1770064" y="3451225"/>
            <a:ext cx="29161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latin typeface="Arial Black" pitchFamily="28" charset="0"/>
              </a:rPr>
              <a:t>The AP is caused by permeability changes in the</a:t>
            </a:r>
          </a:p>
          <a:p>
            <a:pPr eaLnBrk="0" hangingPunct="0"/>
            <a:r>
              <a:rPr lang="en-US" sz="800">
                <a:latin typeface="Arial Black" pitchFamily="28" charset="0"/>
              </a:rPr>
              <a:t>plasma membrane:</a:t>
            </a:r>
          </a:p>
        </p:txBody>
      </p:sp>
      <p:sp>
        <p:nvSpPr>
          <p:cNvPr id="63518" name="Rectangle 62"/>
          <p:cNvSpPr>
            <a:spLocks noChangeArrowheads="1"/>
          </p:cNvSpPr>
          <p:nvPr/>
        </p:nvSpPr>
        <p:spPr bwMode="auto">
          <a:xfrm rot="-5400000">
            <a:off x="1330345" y="4484122"/>
            <a:ext cx="160492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latin typeface="Arial Black" pitchFamily="28" charset="0"/>
              </a:rPr>
              <a:t>Membrane potential (mV)</a:t>
            </a:r>
          </a:p>
        </p:txBody>
      </p:sp>
      <p:sp>
        <p:nvSpPr>
          <p:cNvPr id="63519" name="Rectangle 63"/>
          <p:cNvSpPr>
            <a:spLocks noChangeArrowheads="1"/>
          </p:cNvSpPr>
          <p:nvPr/>
        </p:nvSpPr>
        <p:spPr bwMode="auto">
          <a:xfrm>
            <a:off x="2117725" y="5148263"/>
            <a:ext cx="33855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b="1"/>
              <a:t>–70</a:t>
            </a:r>
          </a:p>
        </p:txBody>
      </p:sp>
      <p:sp>
        <p:nvSpPr>
          <p:cNvPr id="63520" name="Rectangle 64"/>
          <p:cNvSpPr>
            <a:spLocks noChangeArrowheads="1"/>
          </p:cNvSpPr>
          <p:nvPr/>
        </p:nvSpPr>
        <p:spPr bwMode="auto">
          <a:xfrm>
            <a:off x="2114550" y="4979988"/>
            <a:ext cx="33855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b="1"/>
              <a:t>–55</a:t>
            </a:r>
          </a:p>
        </p:txBody>
      </p:sp>
      <p:sp>
        <p:nvSpPr>
          <p:cNvPr id="63521" name="Rectangle 65"/>
          <p:cNvSpPr>
            <a:spLocks noChangeArrowheads="1"/>
          </p:cNvSpPr>
          <p:nvPr/>
        </p:nvSpPr>
        <p:spPr bwMode="auto">
          <a:xfrm>
            <a:off x="2116138" y="4070350"/>
            <a:ext cx="33855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b="1"/>
              <a:t>+30</a:t>
            </a:r>
          </a:p>
        </p:txBody>
      </p:sp>
      <p:sp>
        <p:nvSpPr>
          <p:cNvPr id="63522" name="Rectangle 66"/>
          <p:cNvSpPr>
            <a:spLocks noChangeArrowheads="1"/>
          </p:cNvSpPr>
          <p:nvPr/>
        </p:nvSpPr>
        <p:spPr bwMode="auto">
          <a:xfrm>
            <a:off x="2200275" y="4386263"/>
            <a:ext cx="241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b="1"/>
              <a:t>0</a:t>
            </a:r>
          </a:p>
        </p:txBody>
      </p:sp>
      <p:sp>
        <p:nvSpPr>
          <p:cNvPr id="63523" name="Rectangle 67"/>
          <p:cNvSpPr>
            <a:spLocks noChangeArrowheads="1"/>
          </p:cNvSpPr>
          <p:nvPr/>
        </p:nvSpPr>
        <p:spPr bwMode="auto">
          <a:xfrm>
            <a:off x="3057525" y="5551488"/>
            <a:ext cx="7366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latin typeface="Arial Black" pitchFamily="28" charset="0"/>
              </a:rPr>
              <a:t>Time (ms)</a:t>
            </a:r>
          </a:p>
        </p:txBody>
      </p:sp>
      <p:sp>
        <p:nvSpPr>
          <p:cNvPr id="63524" name="Rectangle 68"/>
          <p:cNvSpPr>
            <a:spLocks noChangeArrowheads="1"/>
          </p:cNvSpPr>
          <p:nvPr/>
        </p:nvSpPr>
        <p:spPr bwMode="auto">
          <a:xfrm>
            <a:off x="3097214" y="4229100"/>
            <a:ext cx="6810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pPr>
            <a:r>
              <a:rPr lang="en-US" sz="800">
                <a:latin typeface="Arial Black" pitchFamily="28" charset="0"/>
              </a:rPr>
              <a:t>Action</a:t>
            </a:r>
          </a:p>
          <a:p>
            <a:pPr eaLnBrk="0" hangingPunct="0">
              <a:lnSpc>
                <a:spcPct val="90000"/>
              </a:lnSpc>
            </a:pPr>
            <a:r>
              <a:rPr lang="en-US" sz="800">
                <a:latin typeface="Arial Black" pitchFamily="28" charset="0"/>
              </a:rPr>
              <a:t>potential</a:t>
            </a:r>
          </a:p>
        </p:txBody>
      </p:sp>
      <p:sp>
        <p:nvSpPr>
          <p:cNvPr id="63525" name="Rectangle 69"/>
          <p:cNvSpPr>
            <a:spLocks noChangeArrowheads="1"/>
          </p:cNvSpPr>
          <p:nvPr/>
        </p:nvSpPr>
        <p:spPr bwMode="auto">
          <a:xfrm>
            <a:off x="3089275" y="4535488"/>
            <a:ext cx="87788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pPr>
            <a:r>
              <a:rPr lang="en-US" sz="800">
                <a:latin typeface="Arial Black" pitchFamily="28" charset="0"/>
              </a:rPr>
              <a:t>Na</a:t>
            </a:r>
            <a:r>
              <a:rPr lang="en-US" sz="800" baseline="30000">
                <a:latin typeface="Arial Black" pitchFamily="28" charset="0"/>
              </a:rPr>
              <a:t>+</a:t>
            </a:r>
            <a:endParaRPr lang="en-US" sz="800">
              <a:latin typeface="Arial Black" pitchFamily="28" charset="0"/>
            </a:endParaRPr>
          </a:p>
          <a:p>
            <a:pPr eaLnBrk="0" hangingPunct="0">
              <a:lnSpc>
                <a:spcPct val="90000"/>
              </a:lnSpc>
            </a:pPr>
            <a:r>
              <a:rPr lang="en-US" sz="800">
                <a:latin typeface="Arial Black" pitchFamily="28" charset="0"/>
              </a:rPr>
              <a:t>permeability</a:t>
            </a:r>
          </a:p>
        </p:txBody>
      </p:sp>
      <p:sp>
        <p:nvSpPr>
          <p:cNvPr id="63526" name="Rectangle 70"/>
          <p:cNvSpPr>
            <a:spLocks noChangeArrowheads="1"/>
          </p:cNvSpPr>
          <p:nvPr/>
        </p:nvSpPr>
        <p:spPr bwMode="auto">
          <a:xfrm>
            <a:off x="3397251" y="4776788"/>
            <a:ext cx="104868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latin typeface="Arial Black" pitchFamily="28" charset="0"/>
              </a:rPr>
              <a:t>K</a:t>
            </a:r>
            <a:r>
              <a:rPr lang="en-US" sz="800" baseline="30000">
                <a:latin typeface="Arial Black" pitchFamily="28" charset="0"/>
              </a:rPr>
              <a:t>+</a:t>
            </a:r>
            <a:r>
              <a:rPr lang="en-US" sz="800">
                <a:latin typeface="Arial Black" pitchFamily="28" charset="0"/>
              </a:rPr>
              <a:t> permeability</a:t>
            </a:r>
          </a:p>
        </p:txBody>
      </p:sp>
      <p:sp>
        <p:nvSpPr>
          <p:cNvPr id="63527" name="Rectangle 71"/>
          <p:cNvSpPr>
            <a:spLocks noChangeArrowheads="1"/>
          </p:cNvSpPr>
          <p:nvPr/>
        </p:nvSpPr>
        <p:spPr bwMode="auto">
          <a:xfrm rot="-5400000">
            <a:off x="3942584" y="4523974"/>
            <a:ext cx="1274708" cy="32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95000"/>
              </a:lnSpc>
            </a:pPr>
            <a:r>
              <a:rPr lang="en-US" sz="800">
                <a:latin typeface="Arial Black" pitchFamily="28" charset="0"/>
              </a:rPr>
              <a:t>Relative membrane</a:t>
            </a:r>
          </a:p>
          <a:p>
            <a:pPr algn="ctr" eaLnBrk="0" hangingPunct="0">
              <a:lnSpc>
                <a:spcPct val="95000"/>
              </a:lnSpc>
            </a:pPr>
            <a:r>
              <a:rPr lang="en-US" sz="800">
                <a:latin typeface="Arial Black" pitchFamily="28" charset="0"/>
              </a:rPr>
              <a:t>permeability</a:t>
            </a:r>
          </a:p>
        </p:txBody>
      </p:sp>
      <p:sp>
        <p:nvSpPr>
          <p:cNvPr id="63528" name="Rectangle 72"/>
          <p:cNvSpPr>
            <a:spLocks noChangeArrowheads="1"/>
          </p:cNvSpPr>
          <p:nvPr/>
        </p:nvSpPr>
        <p:spPr bwMode="auto">
          <a:xfrm>
            <a:off x="2460626" y="5440363"/>
            <a:ext cx="20288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800" b="1"/>
              <a:t>0            1            2            3            4</a:t>
            </a:r>
          </a:p>
        </p:txBody>
      </p:sp>
      <p:sp>
        <p:nvSpPr>
          <p:cNvPr id="63529" name="Oval 73"/>
          <p:cNvSpPr>
            <a:spLocks noChangeAspect="1" noChangeArrowheads="1"/>
          </p:cNvSpPr>
          <p:nvPr/>
        </p:nvSpPr>
        <p:spPr bwMode="auto">
          <a:xfrm>
            <a:off x="3489325" y="5300664"/>
            <a:ext cx="109538" cy="109537"/>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700">
                <a:solidFill>
                  <a:srgbClr val="0074A6"/>
                </a:solidFill>
                <a:latin typeface="Arial Black" pitchFamily="28" charset="0"/>
              </a:rPr>
              <a:t>4</a:t>
            </a:r>
            <a:endParaRPr lang="en-US" sz="2400"/>
          </a:p>
        </p:txBody>
      </p:sp>
      <p:sp>
        <p:nvSpPr>
          <p:cNvPr id="63530" name="Oval 74"/>
          <p:cNvSpPr>
            <a:spLocks noChangeAspect="1" noChangeArrowheads="1"/>
          </p:cNvSpPr>
          <p:nvPr/>
        </p:nvSpPr>
        <p:spPr bwMode="auto">
          <a:xfrm>
            <a:off x="4303714" y="5213350"/>
            <a:ext cx="109537" cy="109538"/>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700">
                <a:solidFill>
                  <a:srgbClr val="0074A6"/>
                </a:solidFill>
                <a:latin typeface="Arial Black" pitchFamily="28" charset="0"/>
              </a:rPr>
              <a:t>1</a:t>
            </a:r>
            <a:endParaRPr lang="en-US" sz="2400"/>
          </a:p>
        </p:txBody>
      </p:sp>
      <p:sp>
        <p:nvSpPr>
          <p:cNvPr id="63531" name="Oval 75"/>
          <p:cNvSpPr>
            <a:spLocks noChangeAspect="1" noChangeArrowheads="1"/>
          </p:cNvSpPr>
          <p:nvPr/>
        </p:nvSpPr>
        <p:spPr bwMode="auto">
          <a:xfrm>
            <a:off x="2520950" y="5200650"/>
            <a:ext cx="109538" cy="109538"/>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700">
                <a:solidFill>
                  <a:srgbClr val="0074A6"/>
                </a:solidFill>
                <a:latin typeface="Arial Black" pitchFamily="28" charset="0"/>
              </a:rPr>
              <a:t>1</a:t>
            </a:r>
            <a:endParaRPr lang="en-US" sz="2400"/>
          </a:p>
        </p:txBody>
      </p:sp>
      <p:sp>
        <p:nvSpPr>
          <p:cNvPr id="63532" name="Oval 76"/>
          <p:cNvSpPr>
            <a:spLocks noChangeAspect="1" noChangeArrowheads="1"/>
          </p:cNvSpPr>
          <p:nvPr/>
        </p:nvSpPr>
        <p:spPr bwMode="auto">
          <a:xfrm>
            <a:off x="2824164" y="4610100"/>
            <a:ext cx="109537" cy="109538"/>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700">
                <a:solidFill>
                  <a:srgbClr val="0074A6"/>
                </a:solidFill>
                <a:latin typeface="Arial Black" pitchFamily="28" charset="0"/>
              </a:rPr>
              <a:t>2</a:t>
            </a:r>
            <a:endParaRPr lang="en-US" sz="2400"/>
          </a:p>
        </p:txBody>
      </p:sp>
      <p:sp>
        <p:nvSpPr>
          <p:cNvPr id="63533" name="Oval 77"/>
          <p:cNvSpPr>
            <a:spLocks noChangeAspect="1" noChangeArrowheads="1"/>
          </p:cNvSpPr>
          <p:nvPr/>
        </p:nvSpPr>
        <p:spPr bwMode="auto">
          <a:xfrm>
            <a:off x="2970214" y="4298950"/>
            <a:ext cx="109537" cy="109538"/>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700">
                <a:solidFill>
                  <a:srgbClr val="0074A6"/>
                </a:solidFill>
                <a:latin typeface="Arial Black" pitchFamily="28" charset="0"/>
              </a:rPr>
              <a:t>3</a:t>
            </a:r>
            <a:endParaRPr lang="en-US" sz="2400"/>
          </a:p>
        </p:txBody>
      </p:sp>
      <p:sp>
        <p:nvSpPr>
          <p:cNvPr id="63534" name="Rectangle 78"/>
          <p:cNvSpPr>
            <a:spLocks noChangeArrowheads="1"/>
          </p:cNvSpPr>
          <p:nvPr/>
        </p:nvSpPr>
        <p:spPr bwMode="auto">
          <a:xfrm>
            <a:off x="5848350" y="1320801"/>
            <a:ext cx="449162"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5000"/>
              </a:lnSpc>
            </a:pPr>
            <a:r>
              <a:rPr lang="en-US" sz="600" b="1" i="1"/>
              <a:t>Outside </a:t>
            </a:r>
          </a:p>
          <a:p>
            <a:pPr eaLnBrk="0" hangingPunct="0">
              <a:lnSpc>
                <a:spcPct val="85000"/>
              </a:lnSpc>
            </a:pPr>
            <a:r>
              <a:rPr lang="en-US" sz="600" b="1" i="1"/>
              <a:t>cell</a:t>
            </a:r>
          </a:p>
        </p:txBody>
      </p:sp>
      <p:sp>
        <p:nvSpPr>
          <p:cNvPr id="63535" name="Rectangle 79"/>
          <p:cNvSpPr>
            <a:spLocks noChangeArrowheads="1"/>
          </p:cNvSpPr>
          <p:nvPr/>
        </p:nvSpPr>
        <p:spPr bwMode="auto">
          <a:xfrm>
            <a:off x="5835650" y="1965326"/>
            <a:ext cx="391454"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5000"/>
              </a:lnSpc>
            </a:pPr>
            <a:r>
              <a:rPr lang="en-US" sz="600" b="1" i="1"/>
              <a:t>Inside </a:t>
            </a:r>
          </a:p>
          <a:p>
            <a:pPr eaLnBrk="0" hangingPunct="0">
              <a:lnSpc>
                <a:spcPct val="85000"/>
              </a:lnSpc>
            </a:pPr>
            <a:r>
              <a:rPr lang="en-US" sz="600" b="1" i="1"/>
              <a:t>cell</a:t>
            </a:r>
          </a:p>
        </p:txBody>
      </p:sp>
      <p:sp>
        <p:nvSpPr>
          <p:cNvPr id="63536" name="Rectangle 80"/>
          <p:cNvSpPr>
            <a:spLocks noChangeArrowheads="1"/>
          </p:cNvSpPr>
          <p:nvPr/>
        </p:nvSpPr>
        <p:spPr bwMode="auto">
          <a:xfrm>
            <a:off x="6067426" y="1989139"/>
            <a:ext cx="514885"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5000"/>
              </a:lnSpc>
            </a:pPr>
            <a:r>
              <a:rPr lang="en-US" sz="600" b="1"/>
              <a:t>Activation</a:t>
            </a:r>
          </a:p>
          <a:p>
            <a:pPr eaLnBrk="0" hangingPunct="0">
              <a:lnSpc>
                <a:spcPct val="85000"/>
              </a:lnSpc>
            </a:pPr>
            <a:r>
              <a:rPr lang="en-US" sz="600" b="1"/>
              <a:t>gate</a:t>
            </a:r>
          </a:p>
        </p:txBody>
      </p:sp>
      <p:sp>
        <p:nvSpPr>
          <p:cNvPr id="63537" name="Rectangle 81"/>
          <p:cNvSpPr>
            <a:spLocks noChangeArrowheads="1"/>
          </p:cNvSpPr>
          <p:nvPr/>
        </p:nvSpPr>
        <p:spPr bwMode="auto">
          <a:xfrm>
            <a:off x="7512051" y="1960564"/>
            <a:ext cx="569387"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5000"/>
              </a:lnSpc>
            </a:pPr>
            <a:r>
              <a:rPr lang="en-US" sz="600" b="1"/>
              <a:t>Inactivation</a:t>
            </a:r>
          </a:p>
          <a:p>
            <a:pPr eaLnBrk="0" hangingPunct="0">
              <a:lnSpc>
                <a:spcPct val="85000"/>
              </a:lnSpc>
            </a:pPr>
            <a:r>
              <a:rPr lang="en-US" sz="600" b="1"/>
              <a:t>gate</a:t>
            </a:r>
          </a:p>
        </p:txBody>
      </p:sp>
      <p:sp>
        <p:nvSpPr>
          <p:cNvPr id="63538" name="Rectangle 82"/>
          <p:cNvSpPr>
            <a:spLocks noChangeArrowheads="1"/>
          </p:cNvSpPr>
          <p:nvPr/>
        </p:nvSpPr>
        <p:spPr bwMode="auto">
          <a:xfrm>
            <a:off x="5837238" y="2179638"/>
            <a:ext cx="468312"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600">
                <a:latin typeface="Arial Black" pitchFamily="28" charset="0"/>
              </a:rPr>
              <a:t>Closed</a:t>
            </a:r>
          </a:p>
        </p:txBody>
      </p:sp>
      <p:sp>
        <p:nvSpPr>
          <p:cNvPr id="63539" name="Rectangle 83"/>
          <p:cNvSpPr>
            <a:spLocks noChangeArrowheads="1"/>
          </p:cNvSpPr>
          <p:nvPr/>
        </p:nvSpPr>
        <p:spPr bwMode="auto">
          <a:xfrm>
            <a:off x="6592888" y="2179638"/>
            <a:ext cx="5016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600">
                <a:latin typeface="Arial Black" pitchFamily="28" charset="0"/>
              </a:rPr>
              <a:t>Opened</a:t>
            </a:r>
          </a:p>
        </p:txBody>
      </p:sp>
      <p:sp>
        <p:nvSpPr>
          <p:cNvPr id="63540" name="Rectangle 84"/>
          <p:cNvSpPr>
            <a:spLocks noChangeArrowheads="1"/>
          </p:cNvSpPr>
          <p:nvPr/>
        </p:nvSpPr>
        <p:spPr bwMode="auto">
          <a:xfrm>
            <a:off x="7346951" y="2179638"/>
            <a:ext cx="65881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600">
                <a:latin typeface="Arial Black" pitchFamily="28" charset="0"/>
              </a:rPr>
              <a:t>Inactivated</a:t>
            </a:r>
          </a:p>
        </p:txBody>
      </p:sp>
      <p:sp>
        <p:nvSpPr>
          <p:cNvPr id="63541" name="Rectangle 85"/>
          <p:cNvSpPr>
            <a:spLocks noChangeArrowheads="1"/>
          </p:cNvSpPr>
          <p:nvPr/>
        </p:nvSpPr>
        <p:spPr bwMode="auto">
          <a:xfrm>
            <a:off x="5832475" y="2443163"/>
            <a:ext cx="8334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latin typeface="Arial Black" pitchFamily="28" charset="0"/>
              </a:rPr>
              <a:t>The events </a:t>
            </a:r>
          </a:p>
        </p:txBody>
      </p:sp>
      <p:sp>
        <p:nvSpPr>
          <p:cNvPr id="63542" name="Rectangle 86"/>
          <p:cNvSpPr>
            <a:spLocks noChangeArrowheads="1"/>
          </p:cNvSpPr>
          <p:nvPr/>
        </p:nvSpPr>
        <p:spPr bwMode="auto">
          <a:xfrm>
            <a:off x="5832475" y="931864"/>
            <a:ext cx="954088"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700">
                <a:latin typeface="Arial Black" pitchFamily="28" charset="0"/>
              </a:rPr>
              <a:t>The key players</a:t>
            </a:r>
          </a:p>
        </p:txBody>
      </p:sp>
      <p:sp>
        <p:nvSpPr>
          <p:cNvPr id="63543" name="Rectangle 87"/>
          <p:cNvSpPr>
            <a:spLocks noChangeArrowheads="1"/>
          </p:cNvSpPr>
          <p:nvPr/>
        </p:nvSpPr>
        <p:spPr bwMode="auto">
          <a:xfrm>
            <a:off x="5840414" y="1066800"/>
            <a:ext cx="133508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600">
                <a:latin typeface="Arial Black" pitchFamily="28" charset="0"/>
              </a:rPr>
              <a:t>Voltage-gated Na</a:t>
            </a:r>
            <a:r>
              <a:rPr lang="en-US" sz="600" baseline="30000">
                <a:latin typeface="Arial Black" pitchFamily="28" charset="0"/>
              </a:rPr>
              <a:t>+ </a:t>
            </a:r>
            <a:r>
              <a:rPr lang="en-US" sz="600">
                <a:latin typeface="Arial Black" pitchFamily="28" charset="0"/>
              </a:rPr>
              <a:t>channels</a:t>
            </a:r>
          </a:p>
        </p:txBody>
      </p:sp>
      <p:sp>
        <p:nvSpPr>
          <p:cNvPr id="63544" name="Rectangle 88"/>
          <p:cNvSpPr>
            <a:spLocks noChangeArrowheads="1"/>
          </p:cNvSpPr>
          <p:nvPr/>
        </p:nvSpPr>
        <p:spPr bwMode="auto">
          <a:xfrm>
            <a:off x="8856664" y="2190751"/>
            <a:ext cx="420687"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500">
                <a:latin typeface="Arial Black" pitchFamily="28" charset="0"/>
              </a:rPr>
              <a:t>Closed</a:t>
            </a:r>
          </a:p>
        </p:txBody>
      </p:sp>
      <p:sp>
        <p:nvSpPr>
          <p:cNvPr id="63545" name="Rectangle 89"/>
          <p:cNvSpPr>
            <a:spLocks noChangeArrowheads="1"/>
          </p:cNvSpPr>
          <p:nvPr/>
        </p:nvSpPr>
        <p:spPr bwMode="auto">
          <a:xfrm>
            <a:off x="9607550" y="2192339"/>
            <a:ext cx="45397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500">
                <a:latin typeface="Arial Black" pitchFamily="28" charset="0"/>
              </a:rPr>
              <a:t>Opened</a:t>
            </a:r>
          </a:p>
        </p:txBody>
      </p:sp>
      <p:sp>
        <p:nvSpPr>
          <p:cNvPr id="63546" name="Rectangle 90"/>
          <p:cNvSpPr>
            <a:spLocks noChangeArrowheads="1"/>
          </p:cNvSpPr>
          <p:nvPr/>
        </p:nvSpPr>
        <p:spPr bwMode="auto">
          <a:xfrm>
            <a:off x="8867775" y="1325563"/>
            <a:ext cx="449162"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0000"/>
              </a:lnSpc>
            </a:pPr>
            <a:r>
              <a:rPr lang="en-US" sz="600" b="1" i="1"/>
              <a:t>Outside </a:t>
            </a:r>
          </a:p>
          <a:p>
            <a:pPr eaLnBrk="0" hangingPunct="0">
              <a:lnSpc>
                <a:spcPct val="80000"/>
              </a:lnSpc>
            </a:pPr>
            <a:r>
              <a:rPr lang="en-US" sz="600" b="1" i="1"/>
              <a:t>cell</a:t>
            </a:r>
          </a:p>
        </p:txBody>
      </p:sp>
      <p:sp>
        <p:nvSpPr>
          <p:cNvPr id="63547" name="Rectangle 91"/>
          <p:cNvSpPr>
            <a:spLocks noChangeArrowheads="1"/>
          </p:cNvSpPr>
          <p:nvPr/>
        </p:nvSpPr>
        <p:spPr bwMode="auto">
          <a:xfrm>
            <a:off x="8861425" y="1943100"/>
            <a:ext cx="391454"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pPr>
            <a:r>
              <a:rPr lang="en-US" sz="600" b="1" i="1"/>
              <a:t>Inside </a:t>
            </a:r>
          </a:p>
          <a:p>
            <a:pPr eaLnBrk="0" hangingPunct="0">
              <a:lnSpc>
                <a:spcPct val="90000"/>
              </a:lnSpc>
            </a:pPr>
            <a:r>
              <a:rPr lang="en-US" sz="600" b="1" i="1"/>
              <a:t>cell</a:t>
            </a:r>
          </a:p>
        </p:txBody>
      </p:sp>
      <p:sp>
        <p:nvSpPr>
          <p:cNvPr id="63548" name="Rectangle 92"/>
          <p:cNvSpPr>
            <a:spLocks noChangeArrowheads="1"/>
          </p:cNvSpPr>
          <p:nvPr/>
        </p:nvSpPr>
        <p:spPr bwMode="auto">
          <a:xfrm>
            <a:off x="8855076" y="1068388"/>
            <a:ext cx="129381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600">
                <a:latin typeface="Arial Black" pitchFamily="28" charset="0"/>
              </a:rPr>
              <a:t>Voltage-gated K</a:t>
            </a:r>
            <a:r>
              <a:rPr lang="en-US" sz="600" baseline="30000">
                <a:latin typeface="Arial Black" pitchFamily="28" charset="0"/>
              </a:rPr>
              <a:t>+</a:t>
            </a:r>
            <a:r>
              <a:rPr lang="en-US" sz="600">
                <a:latin typeface="Arial Black" pitchFamily="28" charset="0"/>
              </a:rPr>
              <a:t> channels</a:t>
            </a:r>
          </a:p>
        </p:txBody>
      </p:sp>
      <p:sp>
        <p:nvSpPr>
          <p:cNvPr id="63549" name="Rectangle 93"/>
          <p:cNvSpPr>
            <a:spLocks noChangeArrowheads="1"/>
          </p:cNvSpPr>
          <p:nvPr/>
        </p:nvSpPr>
        <p:spPr bwMode="auto">
          <a:xfrm>
            <a:off x="7332663" y="2730501"/>
            <a:ext cx="437940"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5000"/>
              </a:lnSpc>
            </a:pPr>
            <a:r>
              <a:rPr lang="en-US" sz="600" b="1"/>
              <a:t>Sodium</a:t>
            </a:r>
          </a:p>
          <a:p>
            <a:pPr eaLnBrk="0" hangingPunct="0">
              <a:lnSpc>
                <a:spcPct val="85000"/>
              </a:lnSpc>
            </a:pPr>
            <a:r>
              <a:rPr lang="en-US" sz="600" b="1"/>
              <a:t>channel</a:t>
            </a:r>
          </a:p>
        </p:txBody>
      </p:sp>
      <p:sp>
        <p:nvSpPr>
          <p:cNvPr id="63550" name="Rectangle 94"/>
          <p:cNvSpPr>
            <a:spLocks noChangeArrowheads="1"/>
          </p:cNvSpPr>
          <p:nvPr/>
        </p:nvSpPr>
        <p:spPr bwMode="auto">
          <a:xfrm>
            <a:off x="7891464" y="2643189"/>
            <a:ext cx="518091"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5000"/>
              </a:lnSpc>
            </a:pPr>
            <a:r>
              <a:rPr lang="en-US" sz="600" b="1"/>
              <a:t>Potassium</a:t>
            </a:r>
          </a:p>
          <a:p>
            <a:pPr eaLnBrk="0" hangingPunct="0">
              <a:lnSpc>
                <a:spcPct val="85000"/>
              </a:lnSpc>
            </a:pPr>
            <a:r>
              <a:rPr lang="en-US" sz="600" b="1"/>
              <a:t>channel</a:t>
            </a:r>
          </a:p>
        </p:txBody>
      </p:sp>
      <p:sp>
        <p:nvSpPr>
          <p:cNvPr id="63551" name="Rectangle 95"/>
          <p:cNvSpPr>
            <a:spLocks noChangeArrowheads="1"/>
          </p:cNvSpPr>
          <p:nvPr/>
        </p:nvSpPr>
        <p:spPr bwMode="auto">
          <a:xfrm>
            <a:off x="7826376" y="3270251"/>
            <a:ext cx="514885"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5000"/>
              </a:lnSpc>
            </a:pPr>
            <a:r>
              <a:rPr lang="en-US" sz="600" b="1"/>
              <a:t>Activation</a:t>
            </a:r>
          </a:p>
          <a:p>
            <a:pPr eaLnBrk="0" hangingPunct="0">
              <a:lnSpc>
                <a:spcPct val="85000"/>
              </a:lnSpc>
            </a:pPr>
            <a:r>
              <a:rPr lang="en-US" sz="600" b="1"/>
              <a:t>gates</a:t>
            </a:r>
          </a:p>
        </p:txBody>
      </p:sp>
      <p:sp>
        <p:nvSpPr>
          <p:cNvPr id="63552" name="Rectangle 96"/>
          <p:cNvSpPr>
            <a:spLocks noChangeArrowheads="1"/>
          </p:cNvSpPr>
          <p:nvPr/>
        </p:nvSpPr>
        <p:spPr bwMode="auto">
          <a:xfrm>
            <a:off x="7489826" y="3430588"/>
            <a:ext cx="569387"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0000"/>
              </a:lnSpc>
            </a:pPr>
            <a:r>
              <a:rPr lang="en-US" sz="600" b="1"/>
              <a:t>Inactivation</a:t>
            </a:r>
          </a:p>
          <a:p>
            <a:pPr eaLnBrk="0" hangingPunct="0">
              <a:lnSpc>
                <a:spcPct val="80000"/>
              </a:lnSpc>
            </a:pPr>
            <a:r>
              <a:rPr lang="en-US" sz="600" b="1"/>
              <a:t>gate</a:t>
            </a:r>
          </a:p>
        </p:txBody>
      </p:sp>
      <p:sp>
        <p:nvSpPr>
          <p:cNvPr id="63553" name="Rectangle 97"/>
          <p:cNvSpPr>
            <a:spLocks noChangeArrowheads="1"/>
          </p:cNvSpPr>
          <p:nvPr/>
        </p:nvSpPr>
        <p:spPr bwMode="auto">
          <a:xfrm>
            <a:off x="7480301" y="3632200"/>
            <a:ext cx="836613"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700">
                <a:solidFill>
                  <a:srgbClr val="0074A6"/>
                </a:solidFill>
                <a:latin typeface="Arial Black" pitchFamily="28" charset="0"/>
              </a:rPr>
              <a:t>Resting state</a:t>
            </a:r>
          </a:p>
        </p:txBody>
      </p:sp>
      <p:sp>
        <p:nvSpPr>
          <p:cNvPr id="63554" name="Rectangle 98"/>
          <p:cNvSpPr>
            <a:spLocks noChangeArrowheads="1"/>
          </p:cNvSpPr>
          <p:nvPr/>
        </p:nvSpPr>
        <p:spPr bwMode="auto">
          <a:xfrm>
            <a:off x="8975726" y="4572000"/>
            <a:ext cx="885825"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700">
                <a:solidFill>
                  <a:srgbClr val="0074A6"/>
                </a:solidFill>
                <a:latin typeface="Arial Black" pitchFamily="28" charset="0"/>
              </a:rPr>
              <a:t>Depolarization</a:t>
            </a:r>
          </a:p>
        </p:txBody>
      </p:sp>
      <p:sp>
        <p:nvSpPr>
          <p:cNvPr id="63555" name="Rectangle 99"/>
          <p:cNvSpPr>
            <a:spLocks noChangeArrowheads="1"/>
          </p:cNvSpPr>
          <p:nvPr/>
        </p:nvSpPr>
        <p:spPr bwMode="auto">
          <a:xfrm>
            <a:off x="7454901" y="5565775"/>
            <a:ext cx="885825"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700">
                <a:solidFill>
                  <a:srgbClr val="0074A6"/>
                </a:solidFill>
                <a:latin typeface="Arial Black" pitchFamily="28" charset="0"/>
              </a:rPr>
              <a:t>Repolarization</a:t>
            </a:r>
          </a:p>
        </p:txBody>
      </p:sp>
      <p:sp>
        <p:nvSpPr>
          <p:cNvPr id="63556" name="Rectangle 100"/>
          <p:cNvSpPr>
            <a:spLocks noChangeArrowheads="1"/>
          </p:cNvSpPr>
          <p:nvPr/>
        </p:nvSpPr>
        <p:spPr bwMode="auto">
          <a:xfrm>
            <a:off x="5948364" y="4572000"/>
            <a:ext cx="1042987"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700">
                <a:solidFill>
                  <a:srgbClr val="0074A6"/>
                </a:solidFill>
                <a:latin typeface="Arial Black" pitchFamily="28" charset="0"/>
              </a:rPr>
              <a:t>Hyperpolarization</a:t>
            </a:r>
          </a:p>
        </p:txBody>
      </p:sp>
      <p:sp>
        <p:nvSpPr>
          <p:cNvPr id="63557" name="Oval 101"/>
          <p:cNvSpPr>
            <a:spLocks noChangeAspect="1" noChangeArrowheads="1"/>
          </p:cNvSpPr>
          <p:nvPr/>
        </p:nvSpPr>
        <p:spPr bwMode="auto">
          <a:xfrm>
            <a:off x="7469188" y="3692525"/>
            <a:ext cx="82550" cy="82550"/>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600">
                <a:solidFill>
                  <a:srgbClr val="0074A6"/>
                </a:solidFill>
                <a:latin typeface="Arial Black" pitchFamily="28" charset="0"/>
              </a:rPr>
              <a:t>1</a:t>
            </a:r>
            <a:endParaRPr lang="en-US" sz="2400"/>
          </a:p>
        </p:txBody>
      </p:sp>
      <p:sp>
        <p:nvSpPr>
          <p:cNvPr id="63558" name="Oval 102"/>
          <p:cNvSpPr>
            <a:spLocks noChangeAspect="1" noChangeArrowheads="1"/>
          </p:cNvSpPr>
          <p:nvPr/>
        </p:nvSpPr>
        <p:spPr bwMode="auto">
          <a:xfrm>
            <a:off x="5943600" y="4625975"/>
            <a:ext cx="82550" cy="82550"/>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600">
                <a:solidFill>
                  <a:srgbClr val="0074A6"/>
                </a:solidFill>
                <a:latin typeface="Arial Black" pitchFamily="28" charset="0"/>
              </a:rPr>
              <a:t>4</a:t>
            </a:r>
            <a:endParaRPr lang="en-US" sz="2400"/>
          </a:p>
        </p:txBody>
      </p:sp>
      <p:sp>
        <p:nvSpPr>
          <p:cNvPr id="63559" name="Oval 103"/>
          <p:cNvSpPr>
            <a:spLocks noChangeAspect="1" noChangeArrowheads="1"/>
          </p:cNvSpPr>
          <p:nvPr/>
        </p:nvSpPr>
        <p:spPr bwMode="auto">
          <a:xfrm>
            <a:off x="7442200" y="5622925"/>
            <a:ext cx="82550" cy="82550"/>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600">
                <a:solidFill>
                  <a:srgbClr val="0074A6"/>
                </a:solidFill>
                <a:latin typeface="Arial Black" pitchFamily="28" charset="0"/>
              </a:rPr>
              <a:t>3</a:t>
            </a:r>
            <a:endParaRPr lang="en-US" sz="2400"/>
          </a:p>
        </p:txBody>
      </p:sp>
      <p:sp>
        <p:nvSpPr>
          <p:cNvPr id="63560" name="Oval 104"/>
          <p:cNvSpPr>
            <a:spLocks noChangeAspect="1" noChangeArrowheads="1"/>
          </p:cNvSpPr>
          <p:nvPr/>
        </p:nvSpPr>
        <p:spPr bwMode="auto">
          <a:xfrm>
            <a:off x="8956675" y="4632325"/>
            <a:ext cx="82550" cy="82550"/>
          </a:xfrm>
          <a:prstGeom prst="ellipse">
            <a:avLst/>
          </a:prstGeom>
          <a:solidFill>
            <a:schemeClr val="bg1"/>
          </a:solidFill>
          <a:ln w="9525">
            <a:solidFill>
              <a:srgbClr val="0074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600">
                <a:solidFill>
                  <a:srgbClr val="0074A6"/>
                </a:solidFill>
                <a:latin typeface="Arial Black" pitchFamily="28" charset="0"/>
              </a:rPr>
              <a:t>2</a:t>
            </a:r>
            <a:endParaRPr lang="en-US" sz="2400"/>
          </a:p>
        </p:txBody>
      </p:sp>
      <p:sp>
        <p:nvSpPr>
          <p:cNvPr id="63561" name="Freeform 105"/>
          <p:cNvSpPr>
            <a:spLocks/>
          </p:cNvSpPr>
          <p:nvPr/>
        </p:nvSpPr>
        <p:spPr bwMode="auto">
          <a:xfrm>
            <a:off x="3575050" y="2352675"/>
            <a:ext cx="977900" cy="590550"/>
          </a:xfrm>
          <a:custGeom>
            <a:avLst/>
            <a:gdLst>
              <a:gd name="T0" fmla="*/ 0 w 616"/>
              <a:gd name="T1" fmla="*/ 590550 h 372"/>
              <a:gd name="T2" fmla="*/ 460375 w 616"/>
              <a:gd name="T3" fmla="*/ 0 h 372"/>
              <a:gd name="T4" fmla="*/ 977900 w 616"/>
              <a:gd name="T5" fmla="*/ 1588 h 372"/>
              <a:gd name="T6" fmla="*/ 0 60000 65536"/>
              <a:gd name="T7" fmla="*/ 0 60000 65536"/>
              <a:gd name="T8" fmla="*/ 0 60000 65536"/>
            </a:gdLst>
            <a:ahLst/>
            <a:cxnLst>
              <a:cxn ang="T6">
                <a:pos x="T0" y="T1"/>
              </a:cxn>
              <a:cxn ang="T7">
                <a:pos x="T2" y="T3"/>
              </a:cxn>
              <a:cxn ang="T8">
                <a:pos x="T4" y="T5"/>
              </a:cxn>
            </a:cxnLst>
            <a:rect l="0" t="0" r="r" b="b"/>
            <a:pathLst>
              <a:path w="616" h="372">
                <a:moveTo>
                  <a:pt x="0" y="372"/>
                </a:moveTo>
                <a:lnTo>
                  <a:pt x="290" y="0"/>
                </a:lnTo>
                <a:lnTo>
                  <a:pt x="616" y="1"/>
                </a:lnTo>
              </a:path>
            </a:pathLst>
          </a:custGeom>
          <a:noFill/>
          <a:ln w="12700">
            <a:solidFill>
              <a:srgbClr val="0074A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62" name="Freeform 106"/>
          <p:cNvSpPr>
            <a:spLocks/>
          </p:cNvSpPr>
          <p:nvPr/>
        </p:nvSpPr>
        <p:spPr bwMode="auto">
          <a:xfrm>
            <a:off x="4559300" y="2247900"/>
            <a:ext cx="1588" cy="228600"/>
          </a:xfrm>
          <a:custGeom>
            <a:avLst/>
            <a:gdLst>
              <a:gd name="T0" fmla="*/ 0 w 1"/>
              <a:gd name="T1" fmla="*/ 0 h 144"/>
              <a:gd name="T2" fmla="*/ 0 w 1"/>
              <a:gd name="T3" fmla="*/ 228600 h 144"/>
              <a:gd name="T4" fmla="*/ 0 60000 65536"/>
              <a:gd name="T5" fmla="*/ 0 60000 65536"/>
            </a:gdLst>
            <a:ahLst/>
            <a:cxnLst>
              <a:cxn ang="T4">
                <a:pos x="T0" y="T1"/>
              </a:cxn>
              <a:cxn ang="T5">
                <a:pos x="T2" y="T3"/>
              </a:cxn>
            </a:cxnLst>
            <a:rect l="0" t="0" r="r" b="b"/>
            <a:pathLst>
              <a:path w="1" h="144">
                <a:moveTo>
                  <a:pt x="0" y="0"/>
                </a:moveTo>
                <a:lnTo>
                  <a:pt x="0" y="144"/>
                </a:lnTo>
              </a:path>
            </a:pathLst>
          </a:custGeom>
          <a:noFill/>
          <a:ln w="12700">
            <a:solidFill>
              <a:srgbClr val="0074A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63" name="Freeform 107"/>
          <p:cNvSpPr>
            <a:spLocks/>
          </p:cNvSpPr>
          <p:nvPr/>
        </p:nvSpPr>
        <p:spPr bwMode="auto">
          <a:xfrm>
            <a:off x="3101975" y="2286000"/>
            <a:ext cx="127000" cy="82550"/>
          </a:xfrm>
          <a:custGeom>
            <a:avLst/>
            <a:gdLst>
              <a:gd name="T0" fmla="*/ 0 w 80"/>
              <a:gd name="T1" fmla="*/ 82550 h 52"/>
              <a:gd name="T2" fmla="*/ 88900 w 80"/>
              <a:gd name="T3" fmla="*/ 3175 h 52"/>
              <a:gd name="T4" fmla="*/ 127000 w 80"/>
              <a:gd name="T5" fmla="*/ 0 h 52"/>
              <a:gd name="T6" fmla="*/ 0 60000 65536"/>
              <a:gd name="T7" fmla="*/ 0 60000 65536"/>
              <a:gd name="T8" fmla="*/ 0 60000 65536"/>
            </a:gdLst>
            <a:ahLst/>
            <a:cxnLst>
              <a:cxn ang="T6">
                <a:pos x="T0" y="T1"/>
              </a:cxn>
              <a:cxn ang="T7">
                <a:pos x="T2" y="T3"/>
              </a:cxn>
              <a:cxn ang="T8">
                <a:pos x="T4" y="T5"/>
              </a:cxn>
            </a:cxnLst>
            <a:rect l="0" t="0" r="r" b="b"/>
            <a:pathLst>
              <a:path w="80" h="52">
                <a:moveTo>
                  <a:pt x="0" y="52"/>
                </a:moveTo>
                <a:lnTo>
                  <a:pt x="56" y="2"/>
                </a:lnTo>
                <a:lnTo>
                  <a:pt x="8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64" name="Line 108"/>
          <p:cNvSpPr>
            <a:spLocks noChangeShapeType="1"/>
          </p:cNvSpPr>
          <p:nvPr/>
        </p:nvSpPr>
        <p:spPr bwMode="auto">
          <a:xfrm flipV="1">
            <a:off x="2590800" y="1374775"/>
            <a:ext cx="0" cy="1473200"/>
          </a:xfrm>
          <a:prstGeom prst="line">
            <a:avLst/>
          </a:prstGeom>
          <a:noFill/>
          <a:ln w="12700">
            <a:solidFill>
              <a:srgbClr val="007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65" name="Freeform 109"/>
          <p:cNvSpPr>
            <a:spLocks/>
          </p:cNvSpPr>
          <p:nvPr/>
        </p:nvSpPr>
        <p:spPr bwMode="auto">
          <a:xfrm>
            <a:off x="2882900" y="1371600"/>
            <a:ext cx="990600" cy="876300"/>
          </a:xfrm>
          <a:custGeom>
            <a:avLst/>
            <a:gdLst>
              <a:gd name="T0" fmla="*/ 0 w 624"/>
              <a:gd name="T1" fmla="*/ 876300 h 552"/>
              <a:gd name="T2" fmla="*/ 60325 w 624"/>
              <a:gd name="T3" fmla="*/ 0 h 552"/>
              <a:gd name="T4" fmla="*/ 990600 w 624"/>
              <a:gd name="T5" fmla="*/ 3175 h 552"/>
              <a:gd name="T6" fmla="*/ 0 60000 65536"/>
              <a:gd name="T7" fmla="*/ 0 60000 65536"/>
              <a:gd name="T8" fmla="*/ 0 60000 65536"/>
            </a:gdLst>
            <a:ahLst/>
            <a:cxnLst>
              <a:cxn ang="T6">
                <a:pos x="T0" y="T1"/>
              </a:cxn>
              <a:cxn ang="T7">
                <a:pos x="T2" y="T3"/>
              </a:cxn>
              <a:cxn ang="T8">
                <a:pos x="T4" y="T5"/>
              </a:cxn>
            </a:cxnLst>
            <a:rect l="0" t="0" r="r" b="b"/>
            <a:pathLst>
              <a:path w="624" h="552">
                <a:moveTo>
                  <a:pt x="0" y="552"/>
                </a:moveTo>
                <a:lnTo>
                  <a:pt x="38" y="0"/>
                </a:lnTo>
                <a:lnTo>
                  <a:pt x="624" y="2"/>
                </a:lnTo>
              </a:path>
            </a:pathLst>
          </a:custGeom>
          <a:noFill/>
          <a:ln w="12700">
            <a:solidFill>
              <a:srgbClr val="0074A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66" name="Freeform 110"/>
          <p:cNvSpPr>
            <a:spLocks/>
          </p:cNvSpPr>
          <p:nvPr/>
        </p:nvSpPr>
        <p:spPr bwMode="auto">
          <a:xfrm>
            <a:off x="3079751" y="1978025"/>
            <a:ext cx="1476375" cy="6350"/>
          </a:xfrm>
          <a:custGeom>
            <a:avLst/>
            <a:gdLst>
              <a:gd name="T0" fmla="*/ 0 w 930"/>
              <a:gd name="T1" fmla="*/ 6350 h 4"/>
              <a:gd name="T2" fmla="*/ 1476375 w 930"/>
              <a:gd name="T3" fmla="*/ 0 h 4"/>
              <a:gd name="T4" fmla="*/ 0 60000 65536"/>
              <a:gd name="T5" fmla="*/ 0 60000 65536"/>
            </a:gdLst>
            <a:ahLst/>
            <a:cxnLst>
              <a:cxn ang="T4">
                <a:pos x="T0" y="T1"/>
              </a:cxn>
              <a:cxn ang="T5">
                <a:pos x="T2" y="T3"/>
              </a:cxn>
            </a:cxnLst>
            <a:rect l="0" t="0" r="r" b="b"/>
            <a:pathLst>
              <a:path w="930" h="4">
                <a:moveTo>
                  <a:pt x="0" y="4"/>
                </a:moveTo>
                <a:lnTo>
                  <a:pt x="930" y="0"/>
                </a:lnTo>
              </a:path>
            </a:pathLst>
          </a:custGeom>
          <a:noFill/>
          <a:ln w="12700">
            <a:solidFill>
              <a:srgbClr val="0074A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67" name="Freeform 111"/>
          <p:cNvSpPr>
            <a:spLocks/>
          </p:cNvSpPr>
          <p:nvPr/>
        </p:nvSpPr>
        <p:spPr bwMode="auto">
          <a:xfrm>
            <a:off x="4557714" y="1857376"/>
            <a:ext cx="1587" cy="244475"/>
          </a:xfrm>
          <a:custGeom>
            <a:avLst/>
            <a:gdLst>
              <a:gd name="T0" fmla="*/ 1587 w 1"/>
              <a:gd name="T1" fmla="*/ 0 h 154"/>
              <a:gd name="T2" fmla="*/ 0 w 1"/>
              <a:gd name="T3" fmla="*/ 244475 h 154"/>
              <a:gd name="T4" fmla="*/ 0 60000 65536"/>
              <a:gd name="T5" fmla="*/ 0 60000 65536"/>
            </a:gdLst>
            <a:ahLst/>
            <a:cxnLst>
              <a:cxn ang="T4">
                <a:pos x="T0" y="T1"/>
              </a:cxn>
              <a:cxn ang="T5">
                <a:pos x="T2" y="T3"/>
              </a:cxn>
            </a:cxnLst>
            <a:rect l="0" t="0" r="r" b="b"/>
            <a:pathLst>
              <a:path w="1" h="154">
                <a:moveTo>
                  <a:pt x="1" y="0"/>
                </a:moveTo>
                <a:lnTo>
                  <a:pt x="0" y="154"/>
                </a:lnTo>
              </a:path>
            </a:pathLst>
          </a:custGeom>
          <a:noFill/>
          <a:ln w="12700">
            <a:solidFill>
              <a:srgbClr val="0074A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68" name="Freeform 112"/>
          <p:cNvSpPr>
            <a:spLocks/>
          </p:cNvSpPr>
          <p:nvPr/>
        </p:nvSpPr>
        <p:spPr bwMode="auto">
          <a:xfrm>
            <a:off x="3270250" y="4892675"/>
            <a:ext cx="196850" cy="114300"/>
          </a:xfrm>
          <a:custGeom>
            <a:avLst/>
            <a:gdLst>
              <a:gd name="T0" fmla="*/ 0 w 124"/>
              <a:gd name="T1" fmla="*/ 114300 h 72"/>
              <a:gd name="T2" fmla="*/ 139700 w 124"/>
              <a:gd name="T3" fmla="*/ 0 h 72"/>
              <a:gd name="T4" fmla="*/ 196850 w 124"/>
              <a:gd name="T5" fmla="*/ 3175 h 72"/>
              <a:gd name="T6" fmla="*/ 0 60000 65536"/>
              <a:gd name="T7" fmla="*/ 0 60000 65536"/>
              <a:gd name="T8" fmla="*/ 0 60000 65536"/>
            </a:gdLst>
            <a:ahLst/>
            <a:cxnLst>
              <a:cxn ang="T6">
                <a:pos x="T0" y="T1"/>
              </a:cxn>
              <a:cxn ang="T7">
                <a:pos x="T2" y="T3"/>
              </a:cxn>
              <a:cxn ang="T8">
                <a:pos x="T4" y="T5"/>
              </a:cxn>
            </a:cxnLst>
            <a:rect l="0" t="0" r="r" b="b"/>
            <a:pathLst>
              <a:path w="124" h="72">
                <a:moveTo>
                  <a:pt x="0" y="72"/>
                </a:moveTo>
                <a:lnTo>
                  <a:pt x="88" y="0"/>
                </a:lnTo>
                <a:lnTo>
                  <a:pt x="124" y="2"/>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69" name="Freeform 113"/>
          <p:cNvSpPr>
            <a:spLocks/>
          </p:cNvSpPr>
          <p:nvPr/>
        </p:nvSpPr>
        <p:spPr bwMode="auto">
          <a:xfrm>
            <a:off x="2968626" y="4645026"/>
            <a:ext cx="187325" cy="168275"/>
          </a:xfrm>
          <a:custGeom>
            <a:avLst/>
            <a:gdLst>
              <a:gd name="T0" fmla="*/ 0 w 118"/>
              <a:gd name="T1" fmla="*/ 168275 h 106"/>
              <a:gd name="T2" fmla="*/ 114300 w 118"/>
              <a:gd name="T3" fmla="*/ 3175 h 106"/>
              <a:gd name="T4" fmla="*/ 187325 w 118"/>
              <a:gd name="T5" fmla="*/ 0 h 106"/>
              <a:gd name="T6" fmla="*/ 0 60000 65536"/>
              <a:gd name="T7" fmla="*/ 0 60000 65536"/>
              <a:gd name="T8" fmla="*/ 0 60000 65536"/>
            </a:gdLst>
            <a:ahLst/>
            <a:cxnLst>
              <a:cxn ang="T6">
                <a:pos x="T0" y="T1"/>
              </a:cxn>
              <a:cxn ang="T7">
                <a:pos x="T2" y="T3"/>
              </a:cxn>
              <a:cxn ang="T8">
                <a:pos x="T4" y="T5"/>
              </a:cxn>
            </a:cxnLst>
            <a:rect l="0" t="0" r="r" b="b"/>
            <a:pathLst>
              <a:path w="118" h="106">
                <a:moveTo>
                  <a:pt x="0" y="106"/>
                </a:moveTo>
                <a:lnTo>
                  <a:pt x="72" y="2"/>
                </a:lnTo>
                <a:lnTo>
                  <a:pt x="118"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70" name="Freeform 114"/>
          <p:cNvSpPr>
            <a:spLocks/>
          </p:cNvSpPr>
          <p:nvPr/>
        </p:nvSpPr>
        <p:spPr bwMode="auto">
          <a:xfrm>
            <a:off x="3044826" y="4330701"/>
            <a:ext cx="130175" cy="168275"/>
          </a:xfrm>
          <a:custGeom>
            <a:avLst/>
            <a:gdLst>
              <a:gd name="T0" fmla="*/ 0 w 82"/>
              <a:gd name="T1" fmla="*/ 168275 h 106"/>
              <a:gd name="T2" fmla="*/ 92075 w 82"/>
              <a:gd name="T3" fmla="*/ 0 h 106"/>
              <a:gd name="T4" fmla="*/ 130175 w 82"/>
              <a:gd name="T5" fmla="*/ 6350 h 106"/>
              <a:gd name="T6" fmla="*/ 0 60000 65536"/>
              <a:gd name="T7" fmla="*/ 0 60000 65536"/>
              <a:gd name="T8" fmla="*/ 0 60000 65536"/>
            </a:gdLst>
            <a:ahLst/>
            <a:cxnLst>
              <a:cxn ang="T6">
                <a:pos x="T0" y="T1"/>
              </a:cxn>
              <a:cxn ang="T7">
                <a:pos x="T2" y="T3"/>
              </a:cxn>
              <a:cxn ang="T8">
                <a:pos x="T4" y="T5"/>
              </a:cxn>
            </a:cxnLst>
            <a:rect l="0" t="0" r="r" b="b"/>
            <a:pathLst>
              <a:path w="82" h="106">
                <a:moveTo>
                  <a:pt x="0" y="106"/>
                </a:moveTo>
                <a:lnTo>
                  <a:pt x="58" y="0"/>
                </a:lnTo>
                <a:lnTo>
                  <a:pt x="82" y="4"/>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71" name="Line 115"/>
          <p:cNvSpPr>
            <a:spLocks noChangeShapeType="1"/>
          </p:cNvSpPr>
          <p:nvPr/>
        </p:nvSpPr>
        <p:spPr bwMode="auto">
          <a:xfrm>
            <a:off x="6419850" y="187642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72" name="Freeform 116"/>
          <p:cNvSpPr>
            <a:spLocks/>
          </p:cNvSpPr>
          <p:nvPr/>
        </p:nvSpPr>
        <p:spPr bwMode="auto">
          <a:xfrm>
            <a:off x="7735889" y="1924051"/>
            <a:ext cx="1587" cy="73025"/>
          </a:xfrm>
          <a:custGeom>
            <a:avLst/>
            <a:gdLst>
              <a:gd name="T0" fmla="*/ 1587 w 1"/>
              <a:gd name="T1" fmla="*/ 0 h 46"/>
              <a:gd name="T2" fmla="*/ 0 w 1"/>
              <a:gd name="T3" fmla="*/ 73025 h 46"/>
              <a:gd name="T4" fmla="*/ 0 60000 65536"/>
              <a:gd name="T5" fmla="*/ 0 60000 65536"/>
            </a:gdLst>
            <a:ahLst/>
            <a:cxnLst>
              <a:cxn ang="T4">
                <a:pos x="T0" y="T1"/>
              </a:cxn>
              <a:cxn ang="T5">
                <a:pos x="T2" y="T3"/>
              </a:cxn>
            </a:cxnLst>
            <a:rect l="0" t="0" r="r" b="b"/>
            <a:pathLst>
              <a:path w="1" h="46">
                <a:moveTo>
                  <a:pt x="1" y="0"/>
                </a:moveTo>
                <a:lnTo>
                  <a:pt x="0" y="4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73" name="Freeform 117"/>
          <p:cNvSpPr>
            <a:spLocks/>
          </p:cNvSpPr>
          <p:nvPr/>
        </p:nvSpPr>
        <p:spPr bwMode="auto">
          <a:xfrm>
            <a:off x="8147051" y="2847975"/>
            <a:ext cx="206375" cy="196850"/>
          </a:xfrm>
          <a:custGeom>
            <a:avLst/>
            <a:gdLst>
              <a:gd name="T0" fmla="*/ 0 w 130"/>
              <a:gd name="T1" fmla="*/ 0 h 124"/>
              <a:gd name="T2" fmla="*/ 0 w 130"/>
              <a:gd name="T3" fmla="*/ 74613 h 124"/>
              <a:gd name="T4" fmla="*/ 206375 w 130"/>
              <a:gd name="T5" fmla="*/ 196850 h 124"/>
              <a:gd name="T6" fmla="*/ 0 60000 65536"/>
              <a:gd name="T7" fmla="*/ 0 60000 65536"/>
              <a:gd name="T8" fmla="*/ 0 60000 65536"/>
            </a:gdLst>
            <a:ahLst/>
            <a:cxnLst>
              <a:cxn ang="T6">
                <a:pos x="T0" y="T1"/>
              </a:cxn>
              <a:cxn ang="T7">
                <a:pos x="T2" y="T3"/>
              </a:cxn>
              <a:cxn ang="T8">
                <a:pos x="T4" y="T5"/>
              </a:cxn>
            </a:cxnLst>
            <a:rect l="0" t="0" r="r" b="b"/>
            <a:pathLst>
              <a:path w="130" h="124">
                <a:moveTo>
                  <a:pt x="0" y="0"/>
                </a:moveTo>
                <a:lnTo>
                  <a:pt x="0" y="47"/>
                </a:lnTo>
                <a:lnTo>
                  <a:pt x="130" y="124"/>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74" name="Freeform 118"/>
          <p:cNvSpPr>
            <a:spLocks/>
          </p:cNvSpPr>
          <p:nvPr/>
        </p:nvSpPr>
        <p:spPr bwMode="auto">
          <a:xfrm>
            <a:off x="7543800" y="2940050"/>
            <a:ext cx="127000" cy="114300"/>
          </a:xfrm>
          <a:custGeom>
            <a:avLst/>
            <a:gdLst>
              <a:gd name="T0" fmla="*/ 0 w 80"/>
              <a:gd name="T1" fmla="*/ 0 h 72"/>
              <a:gd name="T2" fmla="*/ 0 w 80"/>
              <a:gd name="T3" fmla="*/ 74613 h 72"/>
              <a:gd name="T4" fmla="*/ 127000 w 80"/>
              <a:gd name="T5" fmla="*/ 114300 h 72"/>
              <a:gd name="T6" fmla="*/ 0 60000 65536"/>
              <a:gd name="T7" fmla="*/ 0 60000 65536"/>
              <a:gd name="T8" fmla="*/ 0 60000 65536"/>
            </a:gdLst>
            <a:ahLst/>
            <a:cxnLst>
              <a:cxn ang="T6">
                <a:pos x="T0" y="T1"/>
              </a:cxn>
              <a:cxn ang="T7">
                <a:pos x="T2" y="T3"/>
              </a:cxn>
              <a:cxn ang="T8">
                <a:pos x="T4" y="T5"/>
              </a:cxn>
            </a:cxnLst>
            <a:rect l="0" t="0" r="r" b="b"/>
            <a:pathLst>
              <a:path w="80" h="72">
                <a:moveTo>
                  <a:pt x="0" y="0"/>
                </a:moveTo>
                <a:lnTo>
                  <a:pt x="0" y="47"/>
                </a:lnTo>
                <a:lnTo>
                  <a:pt x="80" y="72"/>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75" name="Freeform 119"/>
          <p:cNvSpPr>
            <a:spLocks/>
          </p:cNvSpPr>
          <p:nvPr/>
        </p:nvSpPr>
        <p:spPr bwMode="auto">
          <a:xfrm>
            <a:off x="8007351" y="3228976"/>
            <a:ext cx="187325" cy="60325"/>
          </a:xfrm>
          <a:custGeom>
            <a:avLst/>
            <a:gdLst>
              <a:gd name="T0" fmla="*/ 0 w 118"/>
              <a:gd name="T1" fmla="*/ 0 h 38"/>
              <a:gd name="T2" fmla="*/ 101600 w 118"/>
              <a:gd name="T3" fmla="*/ 60325 h 38"/>
              <a:gd name="T4" fmla="*/ 187325 w 118"/>
              <a:gd name="T5" fmla="*/ 6350 h 38"/>
              <a:gd name="T6" fmla="*/ 0 60000 65536"/>
              <a:gd name="T7" fmla="*/ 0 60000 65536"/>
              <a:gd name="T8" fmla="*/ 0 60000 65536"/>
            </a:gdLst>
            <a:ahLst/>
            <a:cxnLst>
              <a:cxn ang="T6">
                <a:pos x="T0" y="T1"/>
              </a:cxn>
              <a:cxn ang="T7">
                <a:pos x="T2" y="T3"/>
              </a:cxn>
              <a:cxn ang="T8">
                <a:pos x="T4" y="T5"/>
              </a:cxn>
            </a:cxnLst>
            <a:rect l="0" t="0" r="r" b="b"/>
            <a:pathLst>
              <a:path w="118" h="38">
                <a:moveTo>
                  <a:pt x="0" y="0"/>
                </a:moveTo>
                <a:lnTo>
                  <a:pt x="64" y="38"/>
                </a:lnTo>
                <a:lnTo>
                  <a:pt x="118" y="4"/>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76" name="Freeform 120"/>
          <p:cNvSpPr>
            <a:spLocks/>
          </p:cNvSpPr>
          <p:nvPr/>
        </p:nvSpPr>
        <p:spPr bwMode="auto">
          <a:xfrm>
            <a:off x="8105775" y="3292476"/>
            <a:ext cx="1588" cy="28575"/>
          </a:xfrm>
          <a:custGeom>
            <a:avLst/>
            <a:gdLst>
              <a:gd name="T0" fmla="*/ 0 w 1"/>
              <a:gd name="T1" fmla="*/ 0 h 18"/>
              <a:gd name="T2" fmla="*/ 0 w 1"/>
              <a:gd name="T3" fmla="*/ 28575 h 18"/>
              <a:gd name="T4" fmla="*/ 0 60000 65536"/>
              <a:gd name="T5" fmla="*/ 0 60000 65536"/>
            </a:gdLst>
            <a:ahLst/>
            <a:cxnLst>
              <a:cxn ang="T4">
                <a:pos x="T0" y="T1"/>
              </a:cxn>
              <a:cxn ang="T5">
                <a:pos x="T2" y="T3"/>
              </a:cxn>
            </a:cxnLst>
            <a:rect l="0" t="0" r="r" b="b"/>
            <a:pathLst>
              <a:path w="1" h="18">
                <a:moveTo>
                  <a:pt x="0" y="0"/>
                </a:moveTo>
                <a:lnTo>
                  <a:pt x="0" y="1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77" name="Line 121"/>
          <p:cNvSpPr>
            <a:spLocks noChangeShapeType="1"/>
          </p:cNvSpPr>
          <p:nvPr/>
        </p:nvSpPr>
        <p:spPr bwMode="auto">
          <a:xfrm>
            <a:off x="7727950" y="3346451"/>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52495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1"/>
          <p:cNvSpPr>
            <a:spLocks noGrp="1"/>
          </p:cNvSpPr>
          <p:nvPr>
            <p:ph type="ftr" sz="quarter" idx="10"/>
          </p:nvPr>
        </p:nvSpPr>
        <p:spPr/>
        <p:txBody>
          <a:bodyPr/>
          <a:lstStyle/>
          <a:p>
            <a:pPr>
              <a:defRPr/>
            </a:pPr>
            <a:r>
              <a:rPr lang="en-GB"/>
              <a:t>© 2013 Pearson Education, Inc.</a:t>
            </a:r>
          </a:p>
        </p:txBody>
      </p:sp>
      <p:pic>
        <p:nvPicPr>
          <p:cNvPr id="64515" name="Picture 2" descr="figure_11_14_unlabeled"/>
          <p:cNvPicPr>
            <a:picLocks noChangeAspect="1" noChangeArrowheads="1"/>
          </p:cNvPicPr>
          <p:nvPr/>
        </p:nvPicPr>
        <p:blipFill>
          <a:blip r:embed="rId3">
            <a:extLst>
              <a:ext uri="{28A0092B-C50C-407E-A947-70E740481C1C}">
                <a14:useLocalDpi xmlns:a14="http://schemas.microsoft.com/office/drawing/2010/main" val="0"/>
              </a:ext>
            </a:extLst>
          </a:blip>
          <a:srcRect b="8543"/>
          <a:stretch>
            <a:fillRect/>
          </a:stretch>
        </p:blipFill>
        <p:spPr bwMode="auto">
          <a:xfrm>
            <a:off x="2238376" y="285751"/>
            <a:ext cx="7713663"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3"/>
          <p:cNvSpPr>
            <a:spLocks noGrp="1" noChangeArrowheads="1"/>
          </p:cNvSpPr>
          <p:nvPr>
            <p:ph type="title" idx="4294967295"/>
          </p:nvPr>
        </p:nvSpPr>
        <p:spPr>
          <a:xfrm>
            <a:off x="1524000" y="0"/>
            <a:ext cx="9144000" cy="274638"/>
          </a:xfrm>
        </p:spPr>
        <p:txBody>
          <a:bodyPr/>
          <a:lstStyle/>
          <a:p>
            <a:pPr eaLnBrk="1" hangingPunct="1"/>
            <a:r>
              <a:rPr lang="en-US" sz="1200"/>
              <a:t>Figure 11.14  Absolute and relative refractory periods in an AP.</a:t>
            </a:r>
            <a:endParaRPr lang="en-US" sz="1000"/>
          </a:p>
        </p:txBody>
      </p:sp>
      <p:sp>
        <p:nvSpPr>
          <p:cNvPr id="64517" name="Rectangle 4"/>
          <p:cNvSpPr>
            <a:spLocks noChangeArrowheads="1"/>
          </p:cNvSpPr>
          <p:nvPr/>
        </p:nvSpPr>
        <p:spPr bwMode="auto">
          <a:xfrm>
            <a:off x="2195514" y="279401"/>
            <a:ext cx="2784545" cy="61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pPr>
            <a:r>
              <a:rPr lang="en-US" sz="1900">
                <a:latin typeface="Arial Black" pitchFamily="28" charset="0"/>
              </a:rPr>
              <a:t>Absolute refractory</a:t>
            </a:r>
          </a:p>
          <a:p>
            <a:pPr eaLnBrk="0" hangingPunct="0">
              <a:lnSpc>
                <a:spcPct val="90000"/>
              </a:lnSpc>
            </a:pPr>
            <a:r>
              <a:rPr lang="en-US" sz="1900">
                <a:latin typeface="Arial Black" pitchFamily="28" charset="0"/>
              </a:rPr>
              <a:t>period</a:t>
            </a:r>
          </a:p>
        </p:txBody>
      </p:sp>
      <p:sp>
        <p:nvSpPr>
          <p:cNvPr id="64518" name="Rectangle 5"/>
          <p:cNvSpPr>
            <a:spLocks noChangeArrowheads="1"/>
          </p:cNvSpPr>
          <p:nvPr/>
        </p:nvSpPr>
        <p:spPr bwMode="auto">
          <a:xfrm>
            <a:off x="2463801" y="1711326"/>
            <a:ext cx="553357"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900" b="1"/>
              <a:t>+30</a:t>
            </a:r>
          </a:p>
        </p:txBody>
      </p:sp>
      <p:sp>
        <p:nvSpPr>
          <p:cNvPr id="64519" name="Rectangle 6"/>
          <p:cNvSpPr>
            <a:spLocks noChangeArrowheads="1"/>
          </p:cNvSpPr>
          <p:nvPr/>
        </p:nvSpPr>
        <p:spPr bwMode="auto">
          <a:xfrm rot="-5400000">
            <a:off x="638969" y="3394869"/>
            <a:ext cx="35226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900">
                <a:latin typeface="Arial Black" pitchFamily="28" charset="0"/>
              </a:rPr>
              <a:t>Membrane potential (mV)</a:t>
            </a:r>
          </a:p>
        </p:txBody>
      </p:sp>
      <p:sp>
        <p:nvSpPr>
          <p:cNvPr id="64520" name="Rectangle 7"/>
          <p:cNvSpPr>
            <a:spLocks noChangeArrowheads="1"/>
          </p:cNvSpPr>
          <p:nvPr/>
        </p:nvSpPr>
        <p:spPr bwMode="auto">
          <a:xfrm>
            <a:off x="2736850" y="2771775"/>
            <a:ext cx="3190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900" b="1"/>
              <a:t>0</a:t>
            </a:r>
          </a:p>
        </p:txBody>
      </p:sp>
      <p:sp>
        <p:nvSpPr>
          <p:cNvPr id="64521" name="Rectangle 8"/>
          <p:cNvSpPr>
            <a:spLocks noChangeArrowheads="1"/>
          </p:cNvSpPr>
          <p:nvPr/>
        </p:nvSpPr>
        <p:spPr bwMode="auto">
          <a:xfrm>
            <a:off x="2470151" y="5241926"/>
            <a:ext cx="553357"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900" b="1"/>
              <a:t>–70</a:t>
            </a:r>
          </a:p>
        </p:txBody>
      </p:sp>
      <p:sp>
        <p:nvSpPr>
          <p:cNvPr id="64522" name="Rectangle 9"/>
          <p:cNvSpPr>
            <a:spLocks noChangeArrowheads="1"/>
          </p:cNvSpPr>
          <p:nvPr/>
        </p:nvSpPr>
        <p:spPr bwMode="auto">
          <a:xfrm>
            <a:off x="4000500" y="6130925"/>
            <a:ext cx="3190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900" b="1"/>
              <a:t>0</a:t>
            </a:r>
          </a:p>
        </p:txBody>
      </p:sp>
      <p:sp>
        <p:nvSpPr>
          <p:cNvPr id="64523" name="Rectangle 10"/>
          <p:cNvSpPr>
            <a:spLocks noChangeArrowheads="1"/>
          </p:cNvSpPr>
          <p:nvPr/>
        </p:nvSpPr>
        <p:spPr bwMode="auto">
          <a:xfrm>
            <a:off x="5097464" y="6126163"/>
            <a:ext cx="31908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900" b="1"/>
              <a:t>1</a:t>
            </a:r>
          </a:p>
        </p:txBody>
      </p:sp>
      <p:sp>
        <p:nvSpPr>
          <p:cNvPr id="64524" name="Rectangle 11"/>
          <p:cNvSpPr>
            <a:spLocks noChangeArrowheads="1"/>
          </p:cNvSpPr>
          <p:nvPr/>
        </p:nvSpPr>
        <p:spPr bwMode="auto">
          <a:xfrm>
            <a:off x="6184900" y="6130925"/>
            <a:ext cx="3190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900" b="1"/>
              <a:t>2</a:t>
            </a:r>
          </a:p>
        </p:txBody>
      </p:sp>
      <p:sp>
        <p:nvSpPr>
          <p:cNvPr id="64525" name="Rectangle 12"/>
          <p:cNvSpPr>
            <a:spLocks noChangeArrowheads="1"/>
          </p:cNvSpPr>
          <p:nvPr/>
        </p:nvSpPr>
        <p:spPr bwMode="auto">
          <a:xfrm>
            <a:off x="7332664" y="6137275"/>
            <a:ext cx="31908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900" b="1"/>
              <a:t>3</a:t>
            </a:r>
          </a:p>
        </p:txBody>
      </p:sp>
      <p:sp>
        <p:nvSpPr>
          <p:cNvPr id="64526" name="Rectangle 13"/>
          <p:cNvSpPr>
            <a:spLocks noChangeArrowheads="1"/>
          </p:cNvSpPr>
          <p:nvPr/>
        </p:nvSpPr>
        <p:spPr bwMode="auto">
          <a:xfrm>
            <a:off x="8418514" y="6130925"/>
            <a:ext cx="31908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900" b="1"/>
              <a:t>4</a:t>
            </a:r>
          </a:p>
        </p:txBody>
      </p:sp>
      <p:sp>
        <p:nvSpPr>
          <p:cNvPr id="64527" name="Rectangle 14"/>
          <p:cNvSpPr>
            <a:spLocks noChangeArrowheads="1"/>
          </p:cNvSpPr>
          <p:nvPr/>
        </p:nvSpPr>
        <p:spPr bwMode="auto">
          <a:xfrm>
            <a:off x="5711825" y="6400800"/>
            <a:ext cx="149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900">
                <a:latin typeface="Arial Black" pitchFamily="28" charset="0"/>
              </a:rPr>
              <a:t>Time (ms)</a:t>
            </a:r>
          </a:p>
        </p:txBody>
      </p:sp>
      <p:sp>
        <p:nvSpPr>
          <p:cNvPr id="64528" name="Rectangle 15"/>
          <p:cNvSpPr>
            <a:spLocks noChangeArrowheads="1"/>
          </p:cNvSpPr>
          <p:nvPr/>
        </p:nvSpPr>
        <p:spPr bwMode="auto">
          <a:xfrm>
            <a:off x="9525000" y="6130925"/>
            <a:ext cx="3190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900" b="1"/>
              <a:t>5</a:t>
            </a:r>
          </a:p>
        </p:txBody>
      </p:sp>
      <p:sp>
        <p:nvSpPr>
          <p:cNvPr id="64529" name="Rectangle 16"/>
          <p:cNvSpPr>
            <a:spLocks noChangeArrowheads="1"/>
          </p:cNvSpPr>
          <p:nvPr/>
        </p:nvSpPr>
        <p:spPr bwMode="auto">
          <a:xfrm>
            <a:off x="6719888" y="257175"/>
            <a:ext cx="2687852" cy="64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5000"/>
              </a:lnSpc>
            </a:pPr>
            <a:r>
              <a:rPr lang="en-US" sz="1900">
                <a:latin typeface="Arial Black" pitchFamily="28" charset="0"/>
              </a:rPr>
              <a:t>Relative refractory</a:t>
            </a:r>
          </a:p>
          <a:p>
            <a:pPr eaLnBrk="0" hangingPunct="0">
              <a:lnSpc>
                <a:spcPct val="95000"/>
              </a:lnSpc>
            </a:pPr>
            <a:r>
              <a:rPr lang="en-US" sz="1900">
                <a:latin typeface="Arial Black" pitchFamily="28" charset="0"/>
              </a:rPr>
              <a:t>period</a:t>
            </a:r>
          </a:p>
        </p:txBody>
      </p:sp>
      <p:sp>
        <p:nvSpPr>
          <p:cNvPr id="64530" name="Rectangle 17"/>
          <p:cNvSpPr>
            <a:spLocks noChangeArrowheads="1"/>
          </p:cNvSpPr>
          <p:nvPr/>
        </p:nvSpPr>
        <p:spPr bwMode="auto">
          <a:xfrm>
            <a:off x="3148013" y="1206500"/>
            <a:ext cx="1668534" cy="64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5000"/>
              </a:lnSpc>
            </a:pPr>
            <a:r>
              <a:rPr lang="en-US" sz="1900" b="1"/>
              <a:t>Depolarization</a:t>
            </a:r>
          </a:p>
          <a:p>
            <a:pPr eaLnBrk="0" hangingPunct="0">
              <a:lnSpc>
                <a:spcPct val="95000"/>
              </a:lnSpc>
            </a:pPr>
            <a:r>
              <a:rPr lang="en-US" sz="1900" b="1"/>
              <a:t>(Na</a:t>
            </a:r>
            <a:r>
              <a:rPr lang="en-US" sz="1900" b="1" baseline="30000"/>
              <a:t>+</a:t>
            </a:r>
            <a:r>
              <a:rPr lang="en-US" sz="1900" b="1"/>
              <a:t> enters)</a:t>
            </a:r>
          </a:p>
        </p:txBody>
      </p:sp>
      <p:sp>
        <p:nvSpPr>
          <p:cNvPr id="64531" name="Rectangle 18"/>
          <p:cNvSpPr>
            <a:spLocks noChangeArrowheads="1"/>
          </p:cNvSpPr>
          <p:nvPr/>
        </p:nvSpPr>
        <p:spPr bwMode="auto">
          <a:xfrm>
            <a:off x="6635751" y="3475039"/>
            <a:ext cx="1648913" cy="61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pPr>
            <a:r>
              <a:rPr lang="en-US" sz="1900" b="1"/>
              <a:t>Repolarization</a:t>
            </a:r>
          </a:p>
          <a:p>
            <a:pPr eaLnBrk="0" hangingPunct="0">
              <a:lnSpc>
                <a:spcPct val="90000"/>
              </a:lnSpc>
            </a:pPr>
            <a:r>
              <a:rPr lang="en-US" sz="1900" b="1"/>
              <a:t>(K</a:t>
            </a:r>
            <a:r>
              <a:rPr lang="en-US" sz="1900" b="1" baseline="30000"/>
              <a:t>+</a:t>
            </a:r>
            <a:r>
              <a:rPr lang="en-US" sz="1900" b="1"/>
              <a:t> leaves)</a:t>
            </a:r>
          </a:p>
        </p:txBody>
      </p:sp>
      <p:sp>
        <p:nvSpPr>
          <p:cNvPr id="64532" name="Rectangle 19"/>
          <p:cNvSpPr>
            <a:spLocks noChangeArrowheads="1"/>
          </p:cNvSpPr>
          <p:nvPr/>
        </p:nvSpPr>
        <p:spPr bwMode="auto">
          <a:xfrm>
            <a:off x="7113588" y="4903789"/>
            <a:ext cx="2001958"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900" b="1"/>
              <a:t>Hyperpolarization</a:t>
            </a:r>
          </a:p>
        </p:txBody>
      </p:sp>
      <p:sp>
        <p:nvSpPr>
          <p:cNvPr id="64533" name="Rectangle 20"/>
          <p:cNvSpPr>
            <a:spLocks noChangeArrowheads="1"/>
          </p:cNvSpPr>
          <p:nvPr/>
        </p:nvSpPr>
        <p:spPr bwMode="auto">
          <a:xfrm>
            <a:off x="3609975" y="5719764"/>
            <a:ext cx="1063112"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900" b="1"/>
              <a:t>Stimulus</a:t>
            </a:r>
          </a:p>
        </p:txBody>
      </p:sp>
      <p:sp>
        <p:nvSpPr>
          <p:cNvPr id="64534" name="Freeform 21"/>
          <p:cNvSpPr>
            <a:spLocks/>
          </p:cNvSpPr>
          <p:nvPr/>
        </p:nvSpPr>
        <p:spPr bwMode="auto">
          <a:xfrm>
            <a:off x="4854576" y="450851"/>
            <a:ext cx="142875" cy="498475"/>
          </a:xfrm>
          <a:custGeom>
            <a:avLst/>
            <a:gdLst>
              <a:gd name="T0" fmla="*/ 0 w 90"/>
              <a:gd name="T1" fmla="*/ 0 h 314"/>
              <a:gd name="T2" fmla="*/ 142875 w 90"/>
              <a:gd name="T3" fmla="*/ 3175 h 314"/>
              <a:gd name="T4" fmla="*/ 142875 w 90"/>
              <a:gd name="T5" fmla="*/ 498475 h 314"/>
              <a:gd name="T6" fmla="*/ 0 60000 65536"/>
              <a:gd name="T7" fmla="*/ 0 60000 65536"/>
              <a:gd name="T8" fmla="*/ 0 60000 65536"/>
            </a:gdLst>
            <a:ahLst/>
            <a:cxnLst>
              <a:cxn ang="T6">
                <a:pos x="T0" y="T1"/>
              </a:cxn>
              <a:cxn ang="T7">
                <a:pos x="T2" y="T3"/>
              </a:cxn>
              <a:cxn ang="T8">
                <a:pos x="T4" y="T5"/>
              </a:cxn>
            </a:cxnLst>
            <a:rect l="0" t="0" r="r" b="b"/>
            <a:pathLst>
              <a:path w="90" h="314">
                <a:moveTo>
                  <a:pt x="0" y="0"/>
                </a:moveTo>
                <a:lnTo>
                  <a:pt x="90" y="2"/>
                </a:lnTo>
                <a:lnTo>
                  <a:pt x="90" y="314"/>
                </a:lnTo>
              </a:path>
            </a:pathLst>
          </a:custGeom>
          <a:noFill/>
          <a:ln w="190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5" name="Freeform 22"/>
          <p:cNvSpPr>
            <a:spLocks/>
          </p:cNvSpPr>
          <p:nvPr/>
        </p:nvSpPr>
        <p:spPr bwMode="auto">
          <a:xfrm>
            <a:off x="4154488" y="950913"/>
            <a:ext cx="4176712" cy="158750"/>
          </a:xfrm>
          <a:custGeom>
            <a:avLst/>
            <a:gdLst>
              <a:gd name="T0" fmla="*/ 3175 w 2631"/>
              <a:gd name="T1" fmla="*/ 155575 h 100"/>
              <a:gd name="T2" fmla="*/ 0 w 2631"/>
              <a:gd name="T3" fmla="*/ 0 h 100"/>
              <a:gd name="T4" fmla="*/ 4176712 w 2631"/>
              <a:gd name="T5" fmla="*/ 3175 h 100"/>
              <a:gd name="T6" fmla="*/ 4176712 w 2631"/>
              <a:gd name="T7" fmla="*/ 158750 h 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31" h="100">
                <a:moveTo>
                  <a:pt x="2" y="98"/>
                </a:moveTo>
                <a:lnTo>
                  <a:pt x="0" y="0"/>
                </a:lnTo>
                <a:lnTo>
                  <a:pt x="2631" y="2"/>
                </a:lnTo>
                <a:lnTo>
                  <a:pt x="2631" y="100"/>
                </a:lnTo>
              </a:path>
            </a:pathLst>
          </a:custGeom>
          <a:noFill/>
          <a:ln w="190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6" name="Freeform 23"/>
          <p:cNvSpPr>
            <a:spLocks/>
          </p:cNvSpPr>
          <p:nvPr/>
        </p:nvSpPr>
        <p:spPr bwMode="auto">
          <a:xfrm>
            <a:off x="6635751" y="450850"/>
            <a:ext cx="142875" cy="495300"/>
          </a:xfrm>
          <a:custGeom>
            <a:avLst/>
            <a:gdLst>
              <a:gd name="T0" fmla="*/ 142875 w 90"/>
              <a:gd name="T1" fmla="*/ 0 h 312"/>
              <a:gd name="T2" fmla="*/ 0 w 90"/>
              <a:gd name="T3" fmla="*/ 0 h 312"/>
              <a:gd name="T4" fmla="*/ 0 w 90"/>
              <a:gd name="T5" fmla="*/ 495300 h 312"/>
              <a:gd name="T6" fmla="*/ 0 60000 65536"/>
              <a:gd name="T7" fmla="*/ 0 60000 65536"/>
              <a:gd name="T8" fmla="*/ 0 60000 65536"/>
            </a:gdLst>
            <a:ahLst/>
            <a:cxnLst>
              <a:cxn ang="T6">
                <a:pos x="T0" y="T1"/>
              </a:cxn>
              <a:cxn ang="T7">
                <a:pos x="T2" y="T3"/>
              </a:cxn>
              <a:cxn ang="T8">
                <a:pos x="T4" y="T5"/>
              </a:cxn>
            </a:cxnLst>
            <a:rect l="0" t="0" r="r" b="b"/>
            <a:pathLst>
              <a:path w="90" h="312">
                <a:moveTo>
                  <a:pt x="90" y="0"/>
                </a:moveTo>
                <a:lnTo>
                  <a:pt x="0" y="0"/>
                </a:lnTo>
                <a:lnTo>
                  <a:pt x="0" y="312"/>
                </a:lnTo>
              </a:path>
            </a:pathLst>
          </a:custGeom>
          <a:noFill/>
          <a:ln w="19812">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7" name="Line 24"/>
          <p:cNvSpPr>
            <a:spLocks noChangeShapeType="1"/>
          </p:cNvSpPr>
          <p:nvPr/>
        </p:nvSpPr>
        <p:spPr bwMode="auto">
          <a:xfrm>
            <a:off x="5368925" y="942975"/>
            <a:ext cx="0" cy="1587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8" name="Freeform 25"/>
          <p:cNvSpPr>
            <a:spLocks/>
          </p:cNvSpPr>
          <p:nvPr/>
        </p:nvSpPr>
        <p:spPr bwMode="auto">
          <a:xfrm>
            <a:off x="3856039" y="1793876"/>
            <a:ext cx="441325" cy="1744663"/>
          </a:xfrm>
          <a:custGeom>
            <a:avLst/>
            <a:gdLst>
              <a:gd name="T0" fmla="*/ 0 w 278"/>
              <a:gd name="T1" fmla="*/ 0 h 1099"/>
              <a:gd name="T2" fmla="*/ 0 w 278"/>
              <a:gd name="T3" fmla="*/ 1612900 h 1099"/>
              <a:gd name="T4" fmla="*/ 441325 w 278"/>
              <a:gd name="T5" fmla="*/ 1744663 h 1099"/>
              <a:gd name="T6" fmla="*/ 0 60000 65536"/>
              <a:gd name="T7" fmla="*/ 0 60000 65536"/>
              <a:gd name="T8" fmla="*/ 0 60000 65536"/>
            </a:gdLst>
            <a:ahLst/>
            <a:cxnLst>
              <a:cxn ang="T6">
                <a:pos x="T0" y="T1"/>
              </a:cxn>
              <a:cxn ang="T7">
                <a:pos x="T2" y="T3"/>
              </a:cxn>
              <a:cxn ang="T8">
                <a:pos x="T4" y="T5"/>
              </a:cxn>
            </a:cxnLst>
            <a:rect l="0" t="0" r="r" b="b"/>
            <a:pathLst>
              <a:path w="278" h="1099">
                <a:moveTo>
                  <a:pt x="0" y="0"/>
                </a:moveTo>
                <a:lnTo>
                  <a:pt x="0" y="1016"/>
                </a:lnTo>
                <a:lnTo>
                  <a:pt x="278" y="1099"/>
                </a:lnTo>
              </a:path>
            </a:pathLst>
          </a:custGeom>
          <a:noFill/>
          <a:ln w="190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9" name="Freeform 26"/>
          <p:cNvSpPr>
            <a:spLocks/>
          </p:cNvSpPr>
          <p:nvPr/>
        </p:nvSpPr>
        <p:spPr bwMode="auto">
          <a:xfrm>
            <a:off x="3965575" y="1855789"/>
            <a:ext cx="814388" cy="3449637"/>
          </a:xfrm>
          <a:custGeom>
            <a:avLst/>
            <a:gdLst>
              <a:gd name="T0" fmla="*/ 814388 w 513"/>
              <a:gd name="T1" fmla="*/ 46037 h 2173"/>
              <a:gd name="T2" fmla="*/ 652463 w 513"/>
              <a:gd name="T3" fmla="*/ 0 h 2173"/>
              <a:gd name="T4" fmla="*/ 0 w 513"/>
              <a:gd name="T5" fmla="*/ 3397250 h 2173"/>
              <a:gd name="T6" fmla="*/ 153988 w 513"/>
              <a:gd name="T7" fmla="*/ 3449637 h 21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3" h="2173">
                <a:moveTo>
                  <a:pt x="513" y="29"/>
                </a:moveTo>
                <a:lnTo>
                  <a:pt x="411" y="0"/>
                </a:lnTo>
                <a:lnTo>
                  <a:pt x="0" y="2140"/>
                </a:lnTo>
                <a:lnTo>
                  <a:pt x="97" y="2173"/>
                </a:lnTo>
              </a:path>
            </a:pathLst>
          </a:custGeom>
          <a:noFill/>
          <a:ln w="190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0" name="Freeform 27"/>
          <p:cNvSpPr>
            <a:spLocks/>
          </p:cNvSpPr>
          <p:nvPr/>
        </p:nvSpPr>
        <p:spPr bwMode="auto">
          <a:xfrm>
            <a:off x="5064125" y="1885950"/>
            <a:ext cx="901700" cy="3467100"/>
          </a:xfrm>
          <a:custGeom>
            <a:avLst/>
            <a:gdLst>
              <a:gd name="T0" fmla="*/ 762000 w 568"/>
              <a:gd name="T1" fmla="*/ 3467100 h 2184"/>
              <a:gd name="T2" fmla="*/ 901700 w 568"/>
              <a:gd name="T3" fmla="*/ 3429000 h 2184"/>
              <a:gd name="T4" fmla="*/ 161925 w 568"/>
              <a:gd name="T5" fmla="*/ 0 h 2184"/>
              <a:gd name="T6" fmla="*/ 0 w 568"/>
              <a:gd name="T7" fmla="*/ 28575 h 21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8" h="2184">
                <a:moveTo>
                  <a:pt x="480" y="2184"/>
                </a:moveTo>
                <a:lnTo>
                  <a:pt x="568" y="2160"/>
                </a:lnTo>
                <a:lnTo>
                  <a:pt x="102" y="0"/>
                </a:lnTo>
                <a:lnTo>
                  <a:pt x="0" y="18"/>
                </a:lnTo>
              </a:path>
            </a:pathLst>
          </a:custGeom>
          <a:noFill/>
          <a:ln w="190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1" name="Freeform 28"/>
          <p:cNvSpPr>
            <a:spLocks/>
          </p:cNvSpPr>
          <p:nvPr/>
        </p:nvSpPr>
        <p:spPr bwMode="auto">
          <a:xfrm>
            <a:off x="5607050" y="3622676"/>
            <a:ext cx="1098550" cy="9525"/>
          </a:xfrm>
          <a:custGeom>
            <a:avLst/>
            <a:gdLst>
              <a:gd name="T0" fmla="*/ 0 w 692"/>
              <a:gd name="T1" fmla="*/ 9525 h 6"/>
              <a:gd name="T2" fmla="*/ 1098550 w 692"/>
              <a:gd name="T3" fmla="*/ 0 h 6"/>
              <a:gd name="T4" fmla="*/ 0 60000 65536"/>
              <a:gd name="T5" fmla="*/ 0 60000 65536"/>
            </a:gdLst>
            <a:ahLst/>
            <a:cxnLst>
              <a:cxn ang="T4">
                <a:pos x="T0" y="T1"/>
              </a:cxn>
              <a:cxn ang="T5">
                <a:pos x="T2" y="T3"/>
              </a:cxn>
            </a:cxnLst>
            <a:rect l="0" t="0" r="r" b="b"/>
            <a:pathLst>
              <a:path w="692" h="6">
                <a:moveTo>
                  <a:pt x="0" y="6"/>
                </a:moveTo>
                <a:lnTo>
                  <a:pt x="692" y="0"/>
                </a:lnTo>
              </a:path>
            </a:pathLst>
          </a:custGeom>
          <a:noFill/>
          <a:ln w="190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2" name="Freeform 29"/>
          <p:cNvSpPr>
            <a:spLocks/>
          </p:cNvSpPr>
          <p:nvPr/>
        </p:nvSpPr>
        <p:spPr bwMode="auto">
          <a:xfrm>
            <a:off x="6737350" y="5102226"/>
            <a:ext cx="412750" cy="688975"/>
          </a:xfrm>
          <a:custGeom>
            <a:avLst/>
            <a:gdLst>
              <a:gd name="T0" fmla="*/ 0 w 260"/>
              <a:gd name="T1" fmla="*/ 688975 h 434"/>
              <a:gd name="T2" fmla="*/ 304800 w 260"/>
              <a:gd name="T3" fmla="*/ 0 h 434"/>
              <a:gd name="T4" fmla="*/ 412750 w 260"/>
              <a:gd name="T5" fmla="*/ 0 h 434"/>
              <a:gd name="T6" fmla="*/ 0 60000 65536"/>
              <a:gd name="T7" fmla="*/ 0 60000 65536"/>
              <a:gd name="T8" fmla="*/ 0 60000 65536"/>
            </a:gdLst>
            <a:ahLst/>
            <a:cxnLst>
              <a:cxn ang="T6">
                <a:pos x="T0" y="T1"/>
              </a:cxn>
              <a:cxn ang="T7">
                <a:pos x="T2" y="T3"/>
              </a:cxn>
              <a:cxn ang="T8">
                <a:pos x="T4" y="T5"/>
              </a:cxn>
            </a:cxnLst>
            <a:rect l="0" t="0" r="r" b="b"/>
            <a:pathLst>
              <a:path w="260" h="434">
                <a:moveTo>
                  <a:pt x="0" y="434"/>
                </a:moveTo>
                <a:lnTo>
                  <a:pt x="192" y="0"/>
                </a:lnTo>
                <a:lnTo>
                  <a:pt x="260" y="0"/>
                </a:lnTo>
              </a:path>
            </a:pathLst>
          </a:custGeom>
          <a:noFill/>
          <a:ln w="190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7054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Molecular Motors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Hydrolysis of ATP is often the energy source.  Some proteins act as tiny machines, including as motors for movement of cargo.  Shown is such a motor “walking” along the cytoskeleton inside a cell, pulling with it a </a:t>
            </a:r>
            <a:r>
              <a:rPr lang="en-US" dirty="0" err="1" smtClean="0"/>
              <a:t>vescicle</a:t>
            </a:r>
            <a:r>
              <a:rPr lang="en-US" dirty="0" smtClean="0"/>
              <a:t> (small membrane-bound transporter) full of cargo such as other proteins.  The consistency of the cytoplasm inside the cell is more like mud than water, so this takes considerable force!</a:t>
            </a:r>
            <a:endParaRPr lang="en-US" dirty="0"/>
          </a:p>
        </p:txBody>
      </p:sp>
    </p:spTree>
    <p:extLst>
      <p:ext uri="{BB962C8B-B14F-4D97-AF65-F5344CB8AC3E}">
        <p14:creationId xmlns:p14="http://schemas.microsoft.com/office/powerpoint/2010/main" val="2657286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2042"/>
            <a:ext cx="12192000" cy="4873916"/>
          </a:xfrm>
          <a:prstGeom prst="rect">
            <a:avLst/>
          </a:prstGeom>
        </p:spPr>
      </p:pic>
      <p:sp>
        <p:nvSpPr>
          <p:cNvPr id="3" name="Rectangle 2"/>
          <p:cNvSpPr/>
          <p:nvPr/>
        </p:nvSpPr>
        <p:spPr>
          <a:xfrm>
            <a:off x="6503833" y="6550223"/>
            <a:ext cx="5576551" cy="307777"/>
          </a:xfrm>
          <a:prstGeom prst="rect">
            <a:avLst/>
          </a:prstGeom>
        </p:spPr>
        <p:txBody>
          <a:bodyPr wrap="square">
            <a:spAutoFit/>
          </a:bodyPr>
          <a:lstStyle/>
          <a:p>
            <a:r>
              <a:rPr lang="en-US" sz="1400" dirty="0"/>
              <a:t>http://www.astbury.leeds.ac.uk/people/staff/staffpage.php?StaffID=MPec</a:t>
            </a:r>
          </a:p>
        </p:txBody>
      </p:sp>
    </p:spTree>
    <p:extLst>
      <p:ext uri="{BB962C8B-B14F-4D97-AF65-F5344CB8AC3E}">
        <p14:creationId xmlns:p14="http://schemas.microsoft.com/office/powerpoint/2010/main" val="3292632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77084"/>
            <a:ext cx="7772400" cy="6400800"/>
          </a:xfrm>
          <a:prstGeom prst="rect">
            <a:avLst/>
          </a:prstGeom>
        </p:spPr>
      </p:pic>
      <p:sp>
        <p:nvSpPr>
          <p:cNvPr id="3" name="Rectangle 2"/>
          <p:cNvSpPr/>
          <p:nvPr/>
        </p:nvSpPr>
        <p:spPr>
          <a:xfrm>
            <a:off x="5816958" y="6550223"/>
            <a:ext cx="6096000" cy="307777"/>
          </a:xfrm>
          <a:prstGeom prst="rect">
            <a:avLst/>
          </a:prstGeom>
        </p:spPr>
        <p:txBody>
          <a:bodyPr>
            <a:spAutoFit/>
          </a:bodyPr>
          <a:lstStyle/>
          <a:p>
            <a:r>
              <a:rPr lang="en-US" sz="1400" dirty="0"/>
              <a:t>https://valelab.ucsf.edu/wp-content/uploads/2016/03/KinesinCargoArt.jpg</a:t>
            </a:r>
          </a:p>
        </p:txBody>
      </p:sp>
    </p:spTree>
    <p:extLst>
      <p:ext uri="{BB962C8B-B14F-4D97-AF65-F5344CB8AC3E}">
        <p14:creationId xmlns:p14="http://schemas.microsoft.com/office/powerpoint/2010/main" val="377717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ure 11-11a"/>
          <p:cNvPicPr>
            <a:picLocks noChangeAspect="1" noChangeArrowheads="1"/>
          </p:cNvPicPr>
          <p:nvPr/>
        </p:nvPicPr>
        <p:blipFill>
          <a:blip r:embed="rId3" cstate="print"/>
          <a:srcRect/>
          <a:stretch>
            <a:fillRect/>
          </a:stretch>
        </p:blipFill>
        <p:spPr bwMode="auto">
          <a:xfrm>
            <a:off x="2882901" y="381001"/>
            <a:ext cx="6429375" cy="6094413"/>
          </a:xfrm>
          <a:prstGeom prst="rect">
            <a:avLst/>
          </a:prstGeom>
          <a:noFill/>
          <a:ln w="9525">
            <a:noFill/>
            <a:miter lim="800000"/>
            <a:headEnd/>
            <a:tailEnd/>
          </a:ln>
        </p:spPr>
      </p:pic>
      <p:sp>
        <p:nvSpPr>
          <p:cNvPr id="16387" name="Text Box 3"/>
          <p:cNvSpPr txBox="1">
            <a:spLocks noChangeArrowheads="1"/>
          </p:cNvSpPr>
          <p:nvPr/>
        </p:nvSpPr>
        <p:spPr bwMode="auto">
          <a:xfrm>
            <a:off x="1524000" y="6553200"/>
            <a:ext cx="9067800" cy="260350"/>
          </a:xfrm>
          <a:prstGeom prst="rect">
            <a:avLst/>
          </a:prstGeom>
          <a:noFill/>
          <a:ln w="9525">
            <a:noFill/>
            <a:miter lim="800000"/>
            <a:headEnd/>
            <a:tailEnd/>
          </a:ln>
        </p:spPr>
        <p:txBody>
          <a:bodyPr>
            <a:spAutoFit/>
          </a:bodyPr>
          <a:lstStyle/>
          <a:p>
            <a:r>
              <a:rPr lang="en-US" sz="1100">
                <a:latin typeface="Arial" charset="0"/>
              </a:rPr>
              <a:t>Figure 11-11a </a:t>
            </a:r>
            <a:r>
              <a:rPr lang="en-US" sz="1100" i="1">
                <a:latin typeface="Arial" charset="0"/>
              </a:rPr>
              <a:t> Essential Cell Biology </a:t>
            </a:r>
            <a:r>
              <a:rPr lang="en-US" sz="1100">
                <a:latin typeface="Arial" charset="0"/>
              </a:rPr>
              <a:t>(© Garland Science 2010)</a:t>
            </a:r>
          </a:p>
        </p:txBody>
      </p:sp>
    </p:spTree>
    <p:extLst>
      <p:ext uri="{BB962C8B-B14F-4D97-AF65-F5344CB8AC3E}">
        <p14:creationId xmlns:p14="http://schemas.microsoft.com/office/powerpoint/2010/main" val="2609571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ure 11-12"/>
          <p:cNvPicPr>
            <a:picLocks noChangeAspect="1" noChangeArrowheads="1"/>
          </p:cNvPicPr>
          <p:nvPr/>
        </p:nvPicPr>
        <p:blipFill>
          <a:blip r:embed="rId3" cstate="print"/>
          <a:srcRect/>
          <a:stretch>
            <a:fillRect/>
          </a:stretch>
        </p:blipFill>
        <p:spPr bwMode="auto">
          <a:xfrm>
            <a:off x="3606800" y="381001"/>
            <a:ext cx="4972050" cy="6094413"/>
          </a:xfrm>
          <a:prstGeom prst="rect">
            <a:avLst/>
          </a:prstGeom>
          <a:noFill/>
          <a:ln w="9525">
            <a:noFill/>
            <a:miter lim="800000"/>
            <a:headEnd/>
            <a:tailEnd/>
          </a:ln>
        </p:spPr>
      </p:pic>
      <p:sp>
        <p:nvSpPr>
          <p:cNvPr id="18435" name="Text Box 3"/>
          <p:cNvSpPr txBox="1">
            <a:spLocks noChangeArrowheads="1"/>
          </p:cNvSpPr>
          <p:nvPr/>
        </p:nvSpPr>
        <p:spPr bwMode="auto">
          <a:xfrm>
            <a:off x="1524000" y="6553200"/>
            <a:ext cx="9067800" cy="260350"/>
          </a:xfrm>
          <a:prstGeom prst="rect">
            <a:avLst/>
          </a:prstGeom>
          <a:noFill/>
          <a:ln w="9525">
            <a:noFill/>
            <a:miter lim="800000"/>
            <a:headEnd/>
            <a:tailEnd/>
          </a:ln>
        </p:spPr>
        <p:txBody>
          <a:bodyPr>
            <a:spAutoFit/>
          </a:bodyPr>
          <a:lstStyle/>
          <a:p>
            <a:r>
              <a:rPr lang="en-US" sz="1100">
                <a:latin typeface="Arial" charset="0"/>
              </a:rPr>
              <a:t>Figure 11-12 </a:t>
            </a:r>
            <a:r>
              <a:rPr lang="en-US" sz="1100" i="1">
                <a:latin typeface="Arial" charset="0"/>
              </a:rPr>
              <a:t> Essential Cell Biology </a:t>
            </a:r>
            <a:r>
              <a:rPr lang="en-US" sz="1100">
                <a:latin typeface="Arial" charset="0"/>
              </a:rPr>
              <a:t>(© Garland Science 2010)</a:t>
            </a:r>
          </a:p>
        </p:txBody>
      </p:sp>
    </p:spTree>
    <p:extLst>
      <p:ext uri="{BB962C8B-B14F-4D97-AF65-F5344CB8AC3E}">
        <p14:creationId xmlns:p14="http://schemas.microsoft.com/office/powerpoint/2010/main" val="38180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ure 11-13"/>
          <p:cNvPicPr>
            <a:picLocks noChangeAspect="1" noChangeArrowheads="1"/>
          </p:cNvPicPr>
          <p:nvPr/>
        </p:nvPicPr>
        <p:blipFill>
          <a:blip r:embed="rId3" cstate="print"/>
          <a:srcRect/>
          <a:stretch>
            <a:fillRect/>
          </a:stretch>
        </p:blipFill>
        <p:spPr bwMode="auto">
          <a:xfrm>
            <a:off x="1943100" y="381001"/>
            <a:ext cx="8318500" cy="6094413"/>
          </a:xfrm>
          <a:prstGeom prst="rect">
            <a:avLst/>
          </a:prstGeom>
          <a:noFill/>
          <a:ln w="9525">
            <a:noFill/>
            <a:miter lim="800000"/>
            <a:headEnd/>
            <a:tailEnd/>
          </a:ln>
        </p:spPr>
      </p:pic>
      <p:sp>
        <p:nvSpPr>
          <p:cNvPr id="20483" name="Text Box 3"/>
          <p:cNvSpPr txBox="1">
            <a:spLocks noChangeArrowheads="1"/>
          </p:cNvSpPr>
          <p:nvPr/>
        </p:nvSpPr>
        <p:spPr bwMode="auto">
          <a:xfrm>
            <a:off x="1524000" y="6553200"/>
            <a:ext cx="9067800" cy="260350"/>
          </a:xfrm>
          <a:prstGeom prst="rect">
            <a:avLst/>
          </a:prstGeom>
          <a:noFill/>
          <a:ln w="9525">
            <a:noFill/>
            <a:miter lim="800000"/>
            <a:headEnd/>
            <a:tailEnd/>
          </a:ln>
        </p:spPr>
        <p:txBody>
          <a:bodyPr>
            <a:spAutoFit/>
          </a:bodyPr>
          <a:lstStyle/>
          <a:p>
            <a:r>
              <a:rPr lang="en-US" sz="1100">
                <a:latin typeface="Arial" charset="0"/>
              </a:rPr>
              <a:t>Figure 11-13 </a:t>
            </a:r>
            <a:r>
              <a:rPr lang="en-US" sz="1100" i="1">
                <a:latin typeface="Arial" charset="0"/>
              </a:rPr>
              <a:t> Essential Cell Biology </a:t>
            </a:r>
            <a:r>
              <a:rPr lang="en-US" sz="1100">
                <a:latin typeface="Arial" charset="0"/>
              </a:rPr>
              <a:t>(© Garland Science 2010)</a:t>
            </a:r>
          </a:p>
        </p:txBody>
      </p:sp>
    </p:spTree>
    <p:extLst>
      <p:ext uri="{BB962C8B-B14F-4D97-AF65-F5344CB8AC3E}">
        <p14:creationId xmlns:p14="http://schemas.microsoft.com/office/powerpoint/2010/main" val="1728013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Cell membranes </a:t>
            </a:r>
            <a:br>
              <a:rPr lang="en-US" dirty="0" smtClean="0"/>
            </a:br>
            <a:r>
              <a:rPr lang="en-US" dirty="0" smtClean="0"/>
              <a:t>as capacitors: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A voltage develops across a cell membrane due to the sodium/potassium pump.  Three Na+ ions are pumped out of the cell for every two K+ ions pumped in, thus creating a net of +1 charge out of the cell with each cycle of the pump.  Nerve cells make use of this to send a signal called an action potential, which is how these cells signal to each other or to other cells like muscle cells and glands.</a:t>
            </a:r>
            <a:endParaRPr lang="en-US" dirty="0"/>
          </a:p>
        </p:txBody>
      </p:sp>
    </p:spTree>
    <p:extLst>
      <p:ext uri="{BB962C8B-B14F-4D97-AF65-F5344CB8AC3E}">
        <p14:creationId xmlns:p14="http://schemas.microsoft.com/office/powerpoint/2010/main" val="74448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a:t>© 2013 Pearson Education, Inc.</a:t>
            </a:r>
          </a:p>
        </p:txBody>
      </p:sp>
      <p:sp>
        <p:nvSpPr>
          <p:cNvPr id="54275" name="Rectangle 4"/>
          <p:cNvSpPr>
            <a:spLocks noGrp="1" noChangeArrowheads="1"/>
          </p:cNvSpPr>
          <p:nvPr>
            <p:ph type="title"/>
          </p:nvPr>
        </p:nvSpPr>
        <p:spPr/>
        <p:txBody>
          <a:bodyPr/>
          <a:lstStyle/>
          <a:p>
            <a:pPr eaLnBrk="1" hangingPunct="1"/>
            <a:r>
              <a:rPr lang="en-US" smtClean="0"/>
              <a:t>The Resting Membrane Potential</a:t>
            </a:r>
          </a:p>
        </p:txBody>
      </p:sp>
      <p:sp>
        <p:nvSpPr>
          <p:cNvPr id="54276" name="Rectangle 5"/>
          <p:cNvSpPr>
            <a:spLocks noGrp="1" noChangeArrowheads="1"/>
          </p:cNvSpPr>
          <p:nvPr>
            <p:ph type="body" idx="1"/>
          </p:nvPr>
        </p:nvSpPr>
        <p:spPr/>
        <p:txBody>
          <a:bodyPr/>
          <a:lstStyle/>
          <a:p>
            <a:pPr eaLnBrk="1" hangingPunct="1"/>
            <a:r>
              <a:rPr lang="en-US"/>
              <a:t>Potential difference across membrane of resting cell</a:t>
            </a:r>
          </a:p>
          <a:p>
            <a:pPr lvl="1" eaLnBrk="1" hangingPunct="1"/>
            <a:r>
              <a:rPr lang="en-US"/>
              <a:t>Approximately –70 mV in neurons (cytoplasmic side of membrane negatively charged relative to outside)</a:t>
            </a:r>
          </a:p>
          <a:p>
            <a:pPr lvl="2" eaLnBrk="1" hangingPunct="1"/>
            <a:r>
              <a:rPr lang="en-US"/>
              <a:t>Actual voltage difference varies from -40 mV to -90 mV</a:t>
            </a:r>
          </a:p>
          <a:p>
            <a:pPr lvl="1" eaLnBrk="1" hangingPunct="1"/>
            <a:r>
              <a:rPr lang="en-US"/>
              <a:t>Membrane termed </a:t>
            </a:r>
            <a:r>
              <a:rPr lang="en-US" b="1"/>
              <a:t>polarized</a:t>
            </a:r>
            <a:endParaRPr lang="en-US"/>
          </a:p>
          <a:p>
            <a:pPr eaLnBrk="1" hangingPunct="1"/>
            <a:r>
              <a:rPr lang="en-US"/>
              <a:t>Generated by:</a:t>
            </a:r>
          </a:p>
          <a:p>
            <a:pPr lvl="1" eaLnBrk="1" hangingPunct="1"/>
            <a:r>
              <a:rPr lang="en-US"/>
              <a:t>Differences in ionic makeup of ICF and ECF </a:t>
            </a:r>
          </a:p>
          <a:p>
            <a:pPr lvl="1" eaLnBrk="1" hangingPunct="1"/>
            <a:r>
              <a:rPr lang="en-US"/>
              <a:t>Differential permeability of the plasma membrane</a:t>
            </a:r>
          </a:p>
        </p:txBody>
      </p:sp>
    </p:spTree>
    <p:extLst>
      <p:ext uri="{BB962C8B-B14F-4D97-AF65-F5344CB8AC3E}">
        <p14:creationId xmlns:p14="http://schemas.microsoft.com/office/powerpoint/2010/main" val="3645070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p:cNvSpPr>
            <a:spLocks noGrp="1"/>
          </p:cNvSpPr>
          <p:nvPr>
            <p:ph type="ftr" sz="quarter" idx="10"/>
          </p:nvPr>
        </p:nvSpPr>
        <p:spPr/>
        <p:txBody>
          <a:bodyPr/>
          <a:lstStyle/>
          <a:p>
            <a:pPr>
              <a:defRPr/>
            </a:pPr>
            <a:r>
              <a:rPr lang="en-GB"/>
              <a:t>© 2013 Pearson Education, Inc.</a:t>
            </a:r>
          </a:p>
        </p:txBody>
      </p:sp>
      <p:pic>
        <p:nvPicPr>
          <p:cNvPr id="55299" name="Picture 2" descr="figure_11_07_unlabeled"/>
          <p:cNvPicPr>
            <a:picLocks noChangeAspect="1" noChangeArrowheads="1"/>
          </p:cNvPicPr>
          <p:nvPr/>
        </p:nvPicPr>
        <p:blipFill>
          <a:blip r:embed="rId3">
            <a:extLst>
              <a:ext uri="{28A0092B-C50C-407E-A947-70E740481C1C}">
                <a14:useLocalDpi xmlns:a14="http://schemas.microsoft.com/office/drawing/2010/main" val="0"/>
              </a:ext>
            </a:extLst>
          </a:blip>
          <a:srcRect b="3210"/>
          <a:stretch>
            <a:fillRect/>
          </a:stretch>
        </p:blipFill>
        <p:spPr bwMode="auto">
          <a:xfrm>
            <a:off x="1797050" y="314326"/>
            <a:ext cx="8597900"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3"/>
          <p:cNvSpPr>
            <a:spLocks noGrp="1" noChangeArrowheads="1"/>
          </p:cNvSpPr>
          <p:nvPr>
            <p:ph type="title" idx="4294967295"/>
          </p:nvPr>
        </p:nvSpPr>
        <p:spPr>
          <a:xfrm>
            <a:off x="1524000" y="0"/>
            <a:ext cx="9144000" cy="274638"/>
          </a:xfrm>
        </p:spPr>
        <p:txBody>
          <a:bodyPr/>
          <a:lstStyle/>
          <a:p>
            <a:pPr eaLnBrk="1" hangingPunct="1"/>
            <a:r>
              <a:rPr lang="en-US" sz="1200"/>
              <a:t>Figure 11.7  Measuring membrane potential in neurons.</a:t>
            </a:r>
            <a:endParaRPr lang="en-US" sz="1000"/>
          </a:p>
        </p:txBody>
      </p:sp>
      <p:sp>
        <p:nvSpPr>
          <p:cNvPr id="55301" name="Rectangle 4"/>
          <p:cNvSpPr>
            <a:spLocks noChangeArrowheads="1"/>
          </p:cNvSpPr>
          <p:nvPr/>
        </p:nvSpPr>
        <p:spPr bwMode="auto">
          <a:xfrm>
            <a:off x="5214938" y="279400"/>
            <a:ext cx="12563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t>Voltmeter</a:t>
            </a:r>
          </a:p>
        </p:txBody>
      </p:sp>
      <p:sp>
        <p:nvSpPr>
          <p:cNvPr id="55302" name="Rectangle 5"/>
          <p:cNvSpPr>
            <a:spLocks noChangeArrowheads="1"/>
          </p:cNvSpPr>
          <p:nvPr/>
        </p:nvSpPr>
        <p:spPr bwMode="auto">
          <a:xfrm>
            <a:off x="1751013" y="1785938"/>
            <a:ext cx="13492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a:t>Plasma</a:t>
            </a:r>
          </a:p>
          <a:p>
            <a:pPr eaLnBrk="0" hangingPunct="0"/>
            <a:r>
              <a:rPr lang="en-US" sz="2000" b="1"/>
              <a:t>membrane</a:t>
            </a:r>
          </a:p>
        </p:txBody>
      </p:sp>
      <p:sp>
        <p:nvSpPr>
          <p:cNvPr id="55303" name="Rectangle 6"/>
          <p:cNvSpPr>
            <a:spLocks noChangeArrowheads="1"/>
          </p:cNvSpPr>
          <p:nvPr/>
        </p:nvSpPr>
        <p:spPr bwMode="auto">
          <a:xfrm>
            <a:off x="1751014" y="2736850"/>
            <a:ext cx="181665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a:t>Microelectrode</a:t>
            </a:r>
          </a:p>
          <a:p>
            <a:pPr eaLnBrk="0" hangingPunct="0"/>
            <a:r>
              <a:rPr lang="en-US" sz="2000" b="1"/>
              <a:t>inside cell</a:t>
            </a:r>
          </a:p>
        </p:txBody>
      </p:sp>
      <p:sp>
        <p:nvSpPr>
          <p:cNvPr id="55304" name="Rectangle 7"/>
          <p:cNvSpPr>
            <a:spLocks noChangeArrowheads="1"/>
          </p:cNvSpPr>
          <p:nvPr/>
        </p:nvSpPr>
        <p:spPr bwMode="auto">
          <a:xfrm>
            <a:off x="8089900" y="1865313"/>
            <a:ext cx="205710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a:t>Ground electrode</a:t>
            </a:r>
          </a:p>
          <a:p>
            <a:pPr eaLnBrk="0" hangingPunct="0"/>
            <a:r>
              <a:rPr lang="en-US" sz="2000" b="1"/>
              <a:t>outside cell</a:t>
            </a:r>
          </a:p>
        </p:txBody>
      </p:sp>
      <p:sp>
        <p:nvSpPr>
          <p:cNvPr id="55305" name="Rectangle 8"/>
          <p:cNvSpPr>
            <a:spLocks noChangeArrowheads="1"/>
          </p:cNvSpPr>
          <p:nvPr/>
        </p:nvSpPr>
        <p:spPr bwMode="auto">
          <a:xfrm>
            <a:off x="7453314" y="3694113"/>
            <a:ext cx="7285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t>Axon</a:t>
            </a:r>
          </a:p>
        </p:txBody>
      </p:sp>
      <p:sp>
        <p:nvSpPr>
          <p:cNvPr id="55306" name="Rectangle 9"/>
          <p:cNvSpPr>
            <a:spLocks noChangeArrowheads="1"/>
          </p:cNvSpPr>
          <p:nvPr/>
        </p:nvSpPr>
        <p:spPr bwMode="auto">
          <a:xfrm>
            <a:off x="5610226" y="5418138"/>
            <a:ext cx="9846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t>Neuron</a:t>
            </a:r>
          </a:p>
        </p:txBody>
      </p:sp>
      <p:sp>
        <p:nvSpPr>
          <p:cNvPr id="55307" name="Freeform 10"/>
          <p:cNvSpPr>
            <a:spLocks/>
          </p:cNvSpPr>
          <p:nvPr/>
        </p:nvSpPr>
        <p:spPr bwMode="auto">
          <a:xfrm>
            <a:off x="2790826" y="1993901"/>
            <a:ext cx="1782763" cy="588963"/>
          </a:xfrm>
          <a:custGeom>
            <a:avLst/>
            <a:gdLst>
              <a:gd name="T0" fmla="*/ 1782763 w 1123"/>
              <a:gd name="T1" fmla="*/ 588963 h 371"/>
              <a:gd name="T2" fmla="*/ 1265238 w 1123"/>
              <a:gd name="T3" fmla="*/ 0 h 371"/>
              <a:gd name="T4" fmla="*/ 0 w 1123"/>
              <a:gd name="T5" fmla="*/ 7938 h 371"/>
              <a:gd name="T6" fmla="*/ 0 60000 65536"/>
              <a:gd name="T7" fmla="*/ 0 60000 65536"/>
              <a:gd name="T8" fmla="*/ 0 60000 65536"/>
            </a:gdLst>
            <a:ahLst/>
            <a:cxnLst>
              <a:cxn ang="T6">
                <a:pos x="T0" y="T1"/>
              </a:cxn>
              <a:cxn ang="T7">
                <a:pos x="T2" y="T3"/>
              </a:cxn>
              <a:cxn ang="T8">
                <a:pos x="T4" y="T5"/>
              </a:cxn>
            </a:cxnLst>
            <a:rect l="0" t="0" r="r" b="b"/>
            <a:pathLst>
              <a:path w="1123" h="371">
                <a:moveTo>
                  <a:pt x="1123" y="371"/>
                </a:moveTo>
                <a:lnTo>
                  <a:pt x="797" y="0"/>
                </a:lnTo>
                <a:lnTo>
                  <a:pt x="0" y="5"/>
                </a:lnTo>
              </a:path>
            </a:pathLst>
          </a:custGeom>
          <a:noFill/>
          <a:ln w="190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8" name="Freeform 11"/>
          <p:cNvSpPr>
            <a:spLocks/>
          </p:cNvSpPr>
          <p:nvPr/>
        </p:nvSpPr>
        <p:spPr bwMode="auto">
          <a:xfrm>
            <a:off x="3725863" y="2751138"/>
            <a:ext cx="1384300" cy="207962"/>
          </a:xfrm>
          <a:custGeom>
            <a:avLst/>
            <a:gdLst>
              <a:gd name="T0" fmla="*/ 1384300 w 872"/>
              <a:gd name="T1" fmla="*/ 0 h 131"/>
              <a:gd name="T2" fmla="*/ 1222375 w 872"/>
              <a:gd name="T3" fmla="*/ 207962 h 131"/>
              <a:gd name="T4" fmla="*/ 0 w 872"/>
              <a:gd name="T5" fmla="*/ 200025 h 131"/>
              <a:gd name="T6" fmla="*/ 0 60000 65536"/>
              <a:gd name="T7" fmla="*/ 0 60000 65536"/>
              <a:gd name="T8" fmla="*/ 0 60000 65536"/>
            </a:gdLst>
            <a:ahLst/>
            <a:cxnLst>
              <a:cxn ang="T6">
                <a:pos x="T0" y="T1"/>
              </a:cxn>
              <a:cxn ang="T7">
                <a:pos x="T2" y="T3"/>
              </a:cxn>
              <a:cxn ang="T8">
                <a:pos x="T4" y="T5"/>
              </a:cxn>
            </a:cxnLst>
            <a:rect l="0" t="0" r="r" b="b"/>
            <a:pathLst>
              <a:path w="872" h="131">
                <a:moveTo>
                  <a:pt x="872" y="0"/>
                </a:moveTo>
                <a:lnTo>
                  <a:pt x="770" y="131"/>
                </a:lnTo>
                <a:lnTo>
                  <a:pt x="0" y="126"/>
                </a:lnTo>
              </a:path>
            </a:pathLst>
          </a:custGeom>
          <a:noFill/>
          <a:ln w="190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9" name="Line 12"/>
          <p:cNvSpPr>
            <a:spLocks noChangeShapeType="1"/>
          </p:cNvSpPr>
          <p:nvPr/>
        </p:nvSpPr>
        <p:spPr bwMode="auto">
          <a:xfrm>
            <a:off x="6789738" y="2044700"/>
            <a:ext cx="13081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0" name="Freeform 13"/>
          <p:cNvSpPr>
            <a:spLocks/>
          </p:cNvSpPr>
          <p:nvPr/>
        </p:nvSpPr>
        <p:spPr bwMode="auto">
          <a:xfrm>
            <a:off x="6634164" y="3906838"/>
            <a:ext cx="841375" cy="1014412"/>
          </a:xfrm>
          <a:custGeom>
            <a:avLst/>
            <a:gdLst>
              <a:gd name="T0" fmla="*/ 0 w 530"/>
              <a:gd name="T1" fmla="*/ 1014412 h 639"/>
              <a:gd name="T2" fmla="*/ 714375 w 530"/>
              <a:gd name="T3" fmla="*/ 0 h 639"/>
              <a:gd name="T4" fmla="*/ 841375 w 530"/>
              <a:gd name="T5" fmla="*/ 6350 h 639"/>
              <a:gd name="T6" fmla="*/ 0 60000 65536"/>
              <a:gd name="T7" fmla="*/ 0 60000 65536"/>
              <a:gd name="T8" fmla="*/ 0 60000 65536"/>
            </a:gdLst>
            <a:ahLst/>
            <a:cxnLst>
              <a:cxn ang="T6">
                <a:pos x="T0" y="T1"/>
              </a:cxn>
              <a:cxn ang="T7">
                <a:pos x="T2" y="T3"/>
              </a:cxn>
              <a:cxn ang="T8">
                <a:pos x="T4" y="T5"/>
              </a:cxn>
            </a:cxnLst>
            <a:rect l="0" t="0" r="r" b="b"/>
            <a:pathLst>
              <a:path w="530" h="639">
                <a:moveTo>
                  <a:pt x="0" y="639"/>
                </a:moveTo>
                <a:lnTo>
                  <a:pt x="450" y="0"/>
                </a:lnTo>
                <a:lnTo>
                  <a:pt x="530" y="4"/>
                </a:lnTo>
              </a:path>
            </a:pathLst>
          </a:custGeom>
          <a:noFill/>
          <a:ln w="190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1" name="Line 14"/>
          <p:cNvSpPr>
            <a:spLocks noChangeShapeType="1"/>
          </p:cNvSpPr>
          <p:nvPr/>
        </p:nvSpPr>
        <p:spPr bwMode="auto">
          <a:xfrm flipV="1">
            <a:off x="5886450" y="625475"/>
            <a:ext cx="0" cy="3063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11685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GB"/>
              <a:t>© 2013 Pearson Education, Inc.</a:t>
            </a:r>
          </a:p>
        </p:txBody>
      </p:sp>
      <p:sp>
        <p:nvSpPr>
          <p:cNvPr id="56323" name="Rectangle 4"/>
          <p:cNvSpPr>
            <a:spLocks noGrp="1" noChangeArrowheads="1"/>
          </p:cNvSpPr>
          <p:nvPr>
            <p:ph type="title"/>
          </p:nvPr>
        </p:nvSpPr>
        <p:spPr>
          <a:xfrm>
            <a:off x="1524000" y="0"/>
            <a:ext cx="9144000" cy="1066800"/>
          </a:xfrm>
        </p:spPr>
        <p:txBody>
          <a:bodyPr>
            <a:normAutofit fontScale="90000"/>
          </a:bodyPr>
          <a:lstStyle/>
          <a:p>
            <a:pPr eaLnBrk="1" hangingPunct="1"/>
            <a:r>
              <a:rPr lang="en-US" smtClean="0"/>
              <a:t>Resting Membrane Potential:</a:t>
            </a:r>
            <a:br>
              <a:rPr lang="en-US" smtClean="0"/>
            </a:br>
            <a:r>
              <a:rPr lang="en-US" smtClean="0"/>
              <a:t>Differences in Ionic Composition</a:t>
            </a:r>
          </a:p>
        </p:txBody>
      </p:sp>
      <p:sp>
        <p:nvSpPr>
          <p:cNvPr id="56324" name="Rectangle 5"/>
          <p:cNvSpPr>
            <a:spLocks noGrp="1" noChangeArrowheads="1"/>
          </p:cNvSpPr>
          <p:nvPr>
            <p:ph type="body" idx="1"/>
          </p:nvPr>
        </p:nvSpPr>
        <p:spPr/>
        <p:txBody>
          <a:bodyPr/>
          <a:lstStyle/>
          <a:p>
            <a:pPr eaLnBrk="1" hangingPunct="1"/>
            <a:r>
              <a:rPr lang="en-US" smtClean="0"/>
              <a:t>ECF has higher concentration of Na</a:t>
            </a:r>
            <a:r>
              <a:rPr lang="en-US" baseline="30000" smtClean="0"/>
              <a:t>+</a:t>
            </a:r>
            <a:r>
              <a:rPr lang="en-US" smtClean="0"/>
              <a:t> than ICF</a:t>
            </a:r>
          </a:p>
          <a:p>
            <a:pPr lvl="1" eaLnBrk="1" hangingPunct="1"/>
            <a:r>
              <a:rPr lang="en-US" smtClean="0"/>
              <a:t>Balanced chiefly by chloride ions (Cl</a:t>
            </a:r>
            <a:r>
              <a:rPr lang="en-US" baseline="30000" smtClean="0"/>
              <a:t>-</a:t>
            </a:r>
            <a:r>
              <a:rPr lang="en-US" smtClean="0"/>
              <a:t>)</a:t>
            </a:r>
          </a:p>
          <a:p>
            <a:pPr eaLnBrk="1" hangingPunct="1"/>
            <a:r>
              <a:rPr lang="en-US" smtClean="0"/>
              <a:t>ICF has higher concentration of K</a:t>
            </a:r>
            <a:r>
              <a:rPr lang="en-US" baseline="30000" smtClean="0"/>
              <a:t>+</a:t>
            </a:r>
            <a:r>
              <a:rPr lang="en-US" smtClean="0"/>
              <a:t> than ECF</a:t>
            </a:r>
          </a:p>
          <a:p>
            <a:pPr lvl="1" eaLnBrk="1" hangingPunct="1"/>
            <a:r>
              <a:rPr lang="en-US" smtClean="0"/>
              <a:t>Balanced by negatively charged proteins</a:t>
            </a:r>
          </a:p>
          <a:p>
            <a:pPr eaLnBrk="1" hangingPunct="1"/>
            <a:r>
              <a:rPr lang="en-US" smtClean="0"/>
              <a:t>K</a:t>
            </a:r>
            <a:r>
              <a:rPr lang="en-US" baseline="30000" smtClean="0"/>
              <a:t>+</a:t>
            </a:r>
            <a:r>
              <a:rPr lang="en-US" smtClean="0"/>
              <a:t> plays most important role in membrane potential</a:t>
            </a:r>
          </a:p>
          <a:p>
            <a:pPr eaLnBrk="1" hangingPunct="1"/>
            <a:endParaRPr lang="en-US" smtClean="0"/>
          </a:p>
        </p:txBody>
      </p:sp>
      <p:sp>
        <p:nvSpPr>
          <p:cNvPr id="56325" name="Oval 4">
            <a:hlinkClick r:id="rId3"/>
          </p:cNvPr>
          <p:cNvSpPr>
            <a:spLocks noChangeArrowheads="1"/>
          </p:cNvSpPr>
          <p:nvPr/>
        </p:nvSpPr>
        <p:spPr bwMode="auto">
          <a:xfrm>
            <a:off x="2174875" y="6019800"/>
            <a:ext cx="762000" cy="457200"/>
          </a:xfrm>
          <a:prstGeom prst="ellipse">
            <a:avLst/>
          </a:prstGeom>
          <a:gradFill rotWithShape="0">
            <a:gsLst>
              <a:gs pos="0">
                <a:schemeClr val="accent1"/>
              </a:gs>
              <a:gs pos="100000">
                <a:srgbClr val="006086"/>
              </a:gs>
            </a:gsLst>
            <a:lin ang="5400000" scaled="1"/>
          </a:gradFill>
          <a:ln>
            <a:noFill/>
          </a:ln>
          <a:effectLst>
            <a:prstShdw prst="shdw17" dist="17961" dir="2700000">
              <a:srgbClr val="003A50">
                <a:alpha val="74997"/>
              </a:srgb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600" b="1"/>
              <a:t>PLAY</a:t>
            </a:r>
          </a:p>
        </p:txBody>
      </p:sp>
      <p:sp>
        <p:nvSpPr>
          <p:cNvPr id="56326" name="Text Box 5"/>
          <p:cNvSpPr txBox="1">
            <a:spLocks noChangeArrowheads="1"/>
          </p:cNvSpPr>
          <p:nvPr/>
        </p:nvSpPr>
        <p:spPr bwMode="auto">
          <a:xfrm>
            <a:off x="3089276" y="6043613"/>
            <a:ext cx="506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US" sz="2000" b="1" i="1"/>
              <a:t>A&amp;P Flix</a:t>
            </a:r>
            <a:r>
              <a:rPr lang="en-US" sz="2000" b="1"/>
              <a:t>™:</a:t>
            </a:r>
            <a:r>
              <a:rPr lang="en-US" sz="2400"/>
              <a:t> </a:t>
            </a:r>
            <a:r>
              <a:rPr lang="en-US" b="1"/>
              <a:t>Resting Membrane Potential</a:t>
            </a:r>
          </a:p>
        </p:txBody>
      </p:sp>
    </p:spTree>
    <p:extLst>
      <p:ext uri="{BB962C8B-B14F-4D97-AF65-F5344CB8AC3E}">
        <p14:creationId xmlns:p14="http://schemas.microsoft.com/office/powerpoint/2010/main" val="4058188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1"/>
          <p:cNvSpPr>
            <a:spLocks noGrp="1"/>
          </p:cNvSpPr>
          <p:nvPr>
            <p:ph type="ftr" sz="quarter" idx="10"/>
          </p:nvPr>
        </p:nvSpPr>
        <p:spPr/>
        <p:txBody>
          <a:bodyPr/>
          <a:lstStyle/>
          <a:p>
            <a:pPr>
              <a:defRPr/>
            </a:pPr>
            <a:r>
              <a:rPr lang="en-GB"/>
              <a:t>© 2013 Pearson Education, Inc.</a:t>
            </a:r>
          </a:p>
        </p:txBody>
      </p:sp>
      <p:pic>
        <p:nvPicPr>
          <p:cNvPr id="57347" name="Picture 2" descr="figure_11_08_0_unlabeled"/>
          <p:cNvPicPr>
            <a:picLocks noChangeAspect="1" noChangeArrowheads="1"/>
          </p:cNvPicPr>
          <p:nvPr/>
        </p:nvPicPr>
        <p:blipFill>
          <a:blip r:embed="rId3">
            <a:extLst>
              <a:ext uri="{28A0092B-C50C-407E-A947-70E740481C1C}">
                <a14:useLocalDpi xmlns:a14="http://schemas.microsoft.com/office/drawing/2010/main" val="0"/>
              </a:ext>
            </a:extLst>
          </a:blip>
          <a:srcRect b="3062"/>
          <a:stretch>
            <a:fillRect/>
          </a:stretch>
        </p:blipFill>
        <p:spPr bwMode="auto">
          <a:xfrm>
            <a:off x="3271838" y="358776"/>
            <a:ext cx="5872162" cy="643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3"/>
          <p:cNvSpPr>
            <a:spLocks noGrp="1" noChangeArrowheads="1"/>
          </p:cNvSpPr>
          <p:nvPr>
            <p:ph type="title" idx="4294967295"/>
          </p:nvPr>
        </p:nvSpPr>
        <p:spPr>
          <a:xfrm>
            <a:off x="1524000" y="0"/>
            <a:ext cx="9144000" cy="457200"/>
          </a:xfrm>
        </p:spPr>
        <p:txBody>
          <a:bodyPr/>
          <a:lstStyle/>
          <a:p>
            <a:pPr eaLnBrk="1" hangingPunct="1"/>
            <a:r>
              <a:rPr lang="en-US" sz="1200"/>
              <a:t>Figure 11.8  Generating a resting membrane potential depends on (1) differences in K</a:t>
            </a:r>
            <a:r>
              <a:rPr lang="en-US" sz="1200" baseline="30000"/>
              <a:t>+</a:t>
            </a:r>
            <a:r>
              <a:rPr lang="en-US" sz="1200"/>
              <a:t> and Na</a:t>
            </a:r>
            <a:r>
              <a:rPr lang="en-US" sz="1200" baseline="30000"/>
              <a:t>+</a:t>
            </a:r>
            <a:r>
              <a:rPr lang="en-US" sz="1200"/>
              <a:t> concentrations inside and outside cells, and (2) differences in permeability of the plasma membrane to these ions.</a:t>
            </a:r>
            <a:endParaRPr lang="en-US" sz="1000"/>
          </a:p>
        </p:txBody>
      </p:sp>
      <p:sp>
        <p:nvSpPr>
          <p:cNvPr id="57349" name="Rectangle 4"/>
          <p:cNvSpPr>
            <a:spLocks noChangeArrowheads="1"/>
          </p:cNvSpPr>
          <p:nvPr/>
        </p:nvSpPr>
        <p:spPr bwMode="auto">
          <a:xfrm>
            <a:off x="3255964" y="395288"/>
            <a:ext cx="455926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a:latin typeface="Arial Black" pitchFamily="28" charset="0"/>
              </a:rPr>
              <a:t>The concentrations of Na</a:t>
            </a:r>
            <a:r>
              <a:rPr lang="en-US" sz="800" baseline="30000">
                <a:latin typeface="Arial Black" pitchFamily="28" charset="0"/>
              </a:rPr>
              <a:t>+</a:t>
            </a:r>
            <a:r>
              <a:rPr lang="en-US" sz="800">
                <a:latin typeface="Arial Black" pitchFamily="28" charset="0"/>
              </a:rPr>
              <a:t> and K</a:t>
            </a:r>
            <a:r>
              <a:rPr lang="en-US" sz="800" baseline="30000">
                <a:latin typeface="Arial Black" pitchFamily="28" charset="0"/>
              </a:rPr>
              <a:t>+</a:t>
            </a:r>
            <a:r>
              <a:rPr lang="en-US" sz="800">
                <a:latin typeface="Arial Black" pitchFamily="28" charset="0"/>
              </a:rPr>
              <a:t> on each side of the membrane are different.</a:t>
            </a:r>
          </a:p>
        </p:txBody>
      </p:sp>
      <p:sp>
        <p:nvSpPr>
          <p:cNvPr id="57350" name="Rectangle 5"/>
          <p:cNvSpPr>
            <a:spLocks noChangeArrowheads="1"/>
          </p:cNvSpPr>
          <p:nvPr/>
        </p:nvSpPr>
        <p:spPr bwMode="auto">
          <a:xfrm>
            <a:off x="3525839" y="814388"/>
            <a:ext cx="101822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700" b="1">
                <a:solidFill>
                  <a:srgbClr val="0074A6"/>
                </a:solidFill>
              </a:rPr>
              <a:t>The Na</a:t>
            </a:r>
            <a:r>
              <a:rPr lang="en-US" sz="700" b="1" baseline="30000">
                <a:solidFill>
                  <a:srgbClr val="0074A6"/>
                </a:solidFill>
              </a:rPr>
              <a:t>+</a:t>
            </a:r>
            <a:r>
              <a:rPr lang="en-US" sz="700" b="1">
                <a:solidFill>
                  <a:srgbClr val="0074A6"/>
                </a:solidFill>
              </a:rPr>
              <a:t> concentration</a:t>
            </a:r>
          </a:p>
          <a:p>
            <a:r>
              <a:rPr lang="en-US" sz="700" b="1">
                <a:solidFill>
                  <a:srgbClr val="0074A6"/>
                </a:solidFill>
              </a:rPr>
              <a:t>is higher outside the</a:t>
            </a:r>
          </a:p>
          <a:p>
            <a:r>
              <a:rPr lang="en-US" sz="700" b="1">
                <a:solidFill>
                  <a:srgbClr val="0074A6"/>
                </a:solidFill>
              </a:rPr>
              <a:t>cell.</a:t>
            </a:r>
          </a:p>
        </p:txBody>
      </p:sp>
      <p:sp>
        <p:nvSpPr>
          <p:cNvPr id="57351" name="Rectangle 6"/>
          <p:cNvSpPr>
            <a:spLocks noChangeArrowheads="1"/>
          </p:cNvSpPr>
          <p:nvPr/>
        </p:nvSpPr>
        <p:spPr bwMode="auto">
          <a:xfrm>
            <a:off x="4789489" y="752476"/>
            <a:ext cx="62068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700" b="1" i="1"/>
              <a:t>Outside cell</a:t>
            </a:r>
          </a:p>
        </p:txBody>
      </p:sp>
      <p:sp>
        <p:nvSpPr>
          <p:cNvPr id="57352" name="Rectangle 7"/>
          <p:cNvSpPr>
            <a:spLocks noChangeArrowheads="1"/>
          </p:cNvSpPr>
          <p:nvPr/>
        </p:nvSpPr>
        <p:spPr bwMode="auto">
          <a:xfrm>
            <a:off x="5045075" y="1000125"/>
            <a:ext cx="469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700" b="1"/>
              <a:t>K</a:t>
            </a:r>
            <a:r>
              <a:rPr lang="en-US" sz="700" b="1" baseline="30000"/>
              <a:t>+</a:t>
            </a:r>
            <a:endParaRPr lang="en-US" sz="700" b="1"/>
          </a:p>
          <a:p>
            <a:pPr algn="ctr" eaLnBrk="0" hangingPunct="0"/>
            <a:r>
              <a:rPr lang="en-US" sz="700" b="1"/>
              <a:t>(5 m</a:t>
            </a:r>
            <a:r>
              <a:rPr lang="en-US" sz="700" b="1" i="1"/>
              <a:t>M</a:t>
            </a:r>
            <a:r>
              <a:rPr lang="en-US" sz="700" b="1"/>
              <a:t>)</a:t>
            </a:r>
          </a:p>
        </p:txBody>
      </p:sp>
      <p:sp>
        <p:nvSpPr>
          <p:cNvPr id="57353" name="Rectangle 8"/>
          <p:cNvSpPr>
            <a:spLocks noChangeArrowheads="1"/>
          </p:cNvSpPr>
          <p:nvPr/>
        </p:nvSpPr>
        <p:spPr bwMode="auto">
          <a:xfrm>
            <a:off x="4913313" y="1746250"/>
            <a:ext cx="7350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0000"/>
              </a:lnSpc>
            </a:pPr>
            <a:r>
              <a:rPr lang="en-US" sz="1000" b="1"/>
              <a:t>K</a:t>
            </a:r>
            <a:r>
              <a:rPr lang="en-US" sz="1000" b="1" baseline="30000"/>
              <a:t>+</a:t>
            </a:r>
            <a:endParaRPr lang="en-US" sz="1000" b="1"/>
          </a:p>
          <a:p>
            <a:pPr algn="ctr" eaLnBrk="0" hangingPunct="0">
              <a:lnSpc>
                <a:spcPct val="80000"/>
              </a:lnSpc>
            </a:pPr>
            <a:r>
              <a:rPr lang="en-US" sz="1000" b="1"/>
              <a:t>(140 m</a:t>
            </a:r>
            <a:r>
              <a:rPr lang="en-US" sz="1000" b="1" i="1"/>
              <a:t>M</a:t>
            </a:r>
            <a:r>
              <a:rPr lang="en-US" sz="1000" b="1"/>
              <a:t>)</a:t>
            </a:r>
          </a:p>
        </p:txBody>
      </p:sp>
      <p:sp>
        <p:nvSpPr>
          <p:cNvPr id="57354" name="Rectangle 9"/>
          <p:cNvSpPr>
            <a:spLocks noChangeArrowheads="1"/>
          </p:cNvSpPr>
          <p:nvPr/>
        </p:nvSpPr>
        <p:spPr bwMode="auto">
          <a:xfrm>
            <a:off x="4808538" y="2028826"/>
            <a:ext cx="55496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700" b="1" i="1"/>
              <a:t>Inside cell</a:t>
            </a:r>
          </a:p>
        </p:txBody>
      </p:sp>
      <p:sp>
        <p:nvSpPr>
          <p:cNvPr id="57355" name="Rectangle 10"/>
          <p:cNvSpPr>
            <a:spLocks noChangeArrowheads="1"/>
          </p:cNvSpPr>
          <p:nvPr/>
        </p:nvSpPr>
        <p:spPr bwMode="auto">
          <a:xfrm>
            <a:off x="3506789" y="1671639"/>
            <a:ext cx="104227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700" b="1">
                <a:solidFill>
                  <a:srgbClr val="0074A6"/>
                </a:solidFill>
              </a:rPr>
              <a:t>The K</a:t>
            </a:r>
            <a:r>
              <a:rPr lang="en-US" sz="700" b="1" baseline="30000">
                <a:solidFill>
                  <a:srgbClr val="0074A6"/>
                </a:solidFill>
              </a:rPr>
              <a:t>+</a:t>
            </a:r>
            <a:r>
              <a:rPr lang="en-US" sz="700" b="1">
                <a:solidFill>
                  <a:srgbClr val="0074A6"/>
                </a:solidFill>
              </a:rPr>
              <a:t> concentration is</a:t>
            </a:r>
          </a:p>
          <a:p>
            <a:pPr eaLnBrk="0" hangingPunct="0"/>
            <a:r>
              <a:rPr lang="en-US" sz="700" b="1">
                <a:solidFill>
                  <a:srgbClr val="0074A6"/>
                </a:solidFill>
              </a:rPr>
              <a:t>higher inside the cell.</a:t>
            </a:r>
          </a:p>
        </p:txBody>
      </p:sp>
      <p:sp>
        <p:nvSpPr>
          <p:cNvPr id="57356" name="Rectangle 11"/>
          <p:cNvSpPr>
            <a:spLocks noChangeArrowheads="1"/>
          </p:cNvSpPr>
          <p:nvPr/>
        </p:nvSpPr>
        <p:spPr bwMode="auto">
          <a:xfrm>
            <a:off x="3241675" y="2428875"/>
            <a:ext cx="26388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latin typeface="Arial Black" pitchFamily="28" charset="0"/>
              </a:rPr>
              <a:t>The permeabilities of Na</a:t>
            </a:r>
            <a:r>
              <a:rPr lang="en-US" sz="800" baseline="30000">
                <a:latin typeface="Arial Black" pitchFamily="28" charset="0"/>
              </a:rPr>
              <a:t>+</a:t>
            </a:r>
            <a:r>
              <a:rPr lang="en-US" sz="800">
                <a:latin typeface="Arial Black" pitchFamily="28" charset="0"/>
              </a:rPr>
              <a:t> and K</a:t>
            </a:r>
            <a:r>
              <a:rPr lang="en-US" sz="800" baseline="30000">
                <a:latin typeface="Arial Black" pitchFamily="28" charset="0"/>
              </a:rPr>
              <a:t>+</a:t>
            </a:r>
            <a:r>
              <a:rPr lang="en-US" sz="800">
                <a:latin typeface="Arial Black" pitchFamily="28" charset="0"/>
              </a:rPr>
              <a:t> across the</a:t>
            </a:r>
          </a:p>
          <a:p>
            <a:pPr eaLnBrk="0" hangingPunct="0"/>
            <a:r>
              <a:rPr lang="en-US" sz="800">
                <a:latin typeface="Arial Black" pitchFamily="28" charset="0"/>
              </a:rPr>
              <a:t>membrane are different.</a:t>
            </a:r>
          </a:p>
        </p:txBody>
      </p:sp>
      <p:sp>
        <p:nvSpPr>
          <p:cNvPr id="57357" name="Rectangle 12"/>
          <p:cNvSpPr>
            <a:spLocks noChangeArrowheads="1"/>
          </p:cNvSpPr>
          <p:nvPr/>
        </p:nvSpPr>
        <p:spPr bwMode="auto">
          <a:xfrm>
            <a:off x="4365626" y="2967039"/>
            <a:ext cx="923651"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700" b="1"/>
              <a:t>K</a:t>
            </a:r>
            <a:r>
              <a:rPr lang="en-US" sz="700" b="1" baseline="30000"/>
              <a:t>+</a:t>
            </a:r>
            <a:r>
              <a:rPr lang="en-US" sz="700" b="1"/>
              <a:t> leakage channels</a:t>
            </a:r>
          </a:p>
        </p:txBody>
      </p:sp>
      <p:sp>
        <p:nvSpPr>
          <p:cNvPr id="57358" name="Rectangle 13"/>
          <p:cNvSpPr>
            <a:spLocks noChangeArrowheads="1"/>
          </p:cNvSpPr>
          <p:nvPr/>
        </p:nvSpPr>
        <p:spPr bwMode="auto">
          <a:xfrm>
            <a:off x="5522914" y="3838576"/>
            <a:ext cx="6238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700" b="1"/>
              <a:t>Cell interior</a:t>
            </a:r>
          </a:p>
          <a:p>
            <a:pPr eaLnBrk="0" hangingPunct="0"/>
            <a:r>
              <a:rPr lang="en-US" sz="700" b="1"/>
              <a:t>–90 mV</a:t>
            </a:r>
          </a:p>
        </p:txBody>
      </p:sp>
      <p:sp>
        <p:nvSpPr>
          <p:cNvPr id="57359" name="Rectangle 14"/>
          <p:cNvSpPr>
            <a:spLocks noChangeArrowheads="1"/>
          </p:cNvSpPr>
          <p:nvPr/>
        </p:nvSpPr>
        <p:spPr bwMode="auto">
          <a:xfrm>
            <a:off x="6851247" y="906463"/>
            <a:ext cx="7072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90000"/>
              </a:lnSpc>
            </a:pPr>
            <a:r>
              <a:rPr lang="en-US" sz="1000" b="1"/>
              <a:t>Na</a:t>
            </a:r>
            <a:r>
              <a:rPr lang="en-US" sz="1000" b="1" baseline="30000"/>
              <a:t>+</a:t>
            </a:r>
            <a:endParaRPr lang="en-US" sz="1000" b="1"/>
          </a:p>
          <a:p>
            <a:pPr algn="ctr" eaLnBrk="0" hangingPunct="0">
              <a:lnSpc>
                <a:spcPct val="90000"/>
              </a:lnSpc>
            </a:pPr>
            <a:r>
              <a:rPr lang="en-US" sz="1000" b="1"/>
              <a:t>(140 m</a:t>
            </a:r>
            <a:r>
              <a:rPr lang="en-US" sz="1000" b="1" i="1"/>
              <a:t>M</a:t>
            </a:r>
            <a:r>
              <a:rPr lang="en-US" sz="1000" b="1"/>
              <a:t>)</a:t>
            </a:r>
          </a:p>
        </p:txBody>
      </p:sp>
      <p:sp>
        <p:nvSpPr>
          <p:cNvPr id="57360" name="Rectangle 15"/>
          <p:cNvSpPr>
            <a:spLocks noChangeArrowheads="1"/>
          </p:cNvSpPr>
          <p:nvPr/>
        </p:nvSpPr>
        <p:spPr bwMode="auto">
          <a:xfrm>
            <a:off x="6942138" y="1790700"/>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700" b="1"/>
              <a:t>Na</a:t>
            </a:r>
            <a:r>
              <a:rPr lang="en-US" sz="700" b="1" baseline="30000"/>
              <a:t>+</a:t>
            </a:r>
            <a:endParaRPr lang="en-US" sz="700" b="1"/>
          </a:p>
          <a:p>
            <a:pPr algn="ctr" eaLnBrk="0" hangingPunct="0"/>
            <a:r>
              <a:rPr lang="en-US" sz="700" b="1"/>
              <a:t>(15 m</a:t>
            </a:r>
            <a:r>
              <a:rPr lang="en-US" sz="700" b="1" i="1"/>
              <a:t>M</a:t>
            </a:r>
            <a:r>
              <a:rPr lang="en-US" sz="700" b="1"/>
              <a:t>)</a:t>
            </a:r>
          </a:p>
        </p:txBody>
      </p:sp>
      <p:sp>
        <p:nvSpPr>
          <p:cNvPr id="57361" name="Rectangle 16"/>
          <p:cNvSpPr>
            <a:spLocks noChangeArrowheads="1"/>
          </p:cNvSpPr>
          <p:nvPr/>
        </p:nvSpPr>
        <p:spPr bwMode="auto">
          <a:xfrm>
            <a:off x="7794625" y="1930400"/>
            <a:ext cx="10855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700" b="1">
                <a:solidFill>
                  <a:srgbClr val="0074A6"/>
                </a:solidFill>
              </a:rPr>
              <a:t>Na+-K+ pumps maintain</a:t>
            </a:r>
          </a:p>
          <a:p>
            <a:pPr eaLnBrk="0" hangingPunct="0"/>
            <a:r>
              <a:rPr lang="en-US" sz="700" b="1">
                <a:solidFill>
                  <a:srgbClr val="0074A6"/>
                </a:solidFill>
              </a:rPr>
              <a:t>the concentration</a:t>
            </a:r>
          </a:p>
          <a:p>
            <a:pPr eaLnBrk="0" hangingPunct="0"/>
            <a:r>
              <a:rPr lang="en-US" sz="700" b="1">
                <a:solidFill>
                  <a:srgbClr val="0074A6"/>
                </a:solidFill>
              </a:rPr>
              <a:t>gradients of Na+ and K+</a:t>
            </a:r>
          </a:p>
          <a:p>
            <a:pPr eaLnBrk="0" hangingPunct="0"/>
            <a:r>
              <a:rPr lang="en-US" sz="700" b="1">
                <a:solidFill>
                  <a:srgbClr val="0074A6"/>
                </a:solidFill>
              </a:rPr>
              <a:t>across the membrane.</a:t>
            </a:r>
          </a:p>
        </p:txBody>
      </p:sp>
      <p:sp>
        <p:nvSpPr>
          <p:cNvPr id="57362" name="Rectangle 17"/>
          <p:cNvSpPr>
            <a:spLocks noChangeArrowheads="1"/>
          </p:cNvSpPr>
          <p:nvPr/>
        </p:nvSpPr>
        <p:spPr bwMode="auto">
          <a:xfrm>
            <a:off x="6237288" y="2900363"/>
            <a:ext cx="23166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latin typeface="Arial Black" pitchFamily="28" charset="0"/>
              </a:rPr>
              <a:t>Suppose a cell has only K</a:t>
            </a:r>
            <a:r>
              <a:rPr lang="en-US" sz="800" baseline="30000">
                <a:latin typeface="Arial Black" pitchFamily="28" charset="0"/>
              </a:rPr>
              <a:t>+</a:t>
            </a:r>
            <a:r>
              <a:rPr lang="en-US" sz="800">
                <a:latin typeface="Arial Black" pitchFamily="28" charset="0"/>
              </a:rPr>
              <a:t> channels...</a:t>
            </a:r>
          </a:p>
        </p:txBody>
      </p:sp>
      <p:sp>
        <p:nvSpPr>
          <p:cNvPr id="57363" name="Rectangle 18"/>
          <p:cNvSpPr>
            <a:spLocks noChangeArrowheads="1"/>
          </p:cNvSpPr>
          <p:nvPr/>
        </p:nvSpPr>
        <p:spPr bwMode="auto">
          <a:xfrm>
            <a:off x="6234114" y="3143251"/>
            <a:ext cx="21194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b="1">
                <a:latin typeface="Arial Black" pitchFamily="28" charset="0"/>
              </a:rPr>
              <a:t>K</a:t>
            </a:r>
            <a:r>
              <a:rPr lang="en-US" sz="800" b="1" baseline="30000">
                <a:latin typeface="Arial Black" pitchFamily="28" charset="0"/>
              </a:rPr>
              <a:t>+</a:t>
            </a:r>
            <a:r>
              <a:rPr lang="en-US" sz="800" b="1">
                <a:latin typeface="Arial Black" pitchFamily="28" charset="0"/>
              </a:rPr>
              <a:t>  loss through abundant leakage</a:t>
            </a:r>
          </a:p>
          <a:p>
            <a:pPr eaLnBrk="0" hangingPunct="0"/>
            <a:r>
              <a:rPr lang="en-US" sz="800" b="1">
                <a:latin typeface="Arial Black" pitchFamily="28" charset="0"/>
              </a:rPr>
              <a:t>channels establishes a negative</a:t>
            </a:r>
          </a:p>
          <a:p>
            <a:pPr eaLnBrk="0" hangingPunct="0"/>
            <a:r>
              <a:rPr lang="en-US" sz="800" b="1">
                <a:latin typeface="Arial Black" pitchFamily="28" charset="0"/>
              </a:rPr>
              <a:t>membrane potential.</a:t>
            </a:r>
          </a:p>
        </p:txBody>
      </p:sp>
      <p:sp>
        <p:nvSpPr>
          <p:cNvPr id="57364" name="Rectangle 19"/>
          <p:cNvSpPr>
            <a:spLocks noChangeArrowheads="1"/>
          </p:cNvSpPr>
          <p:nvPr/>
        </p:nvSpPr>
        <p:spPr bwMode="auto">
          <a:xfrm>
            <a:off x="6248401" y="4233863"/>
            <a:ext cx="2771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latin typeface="Arial Black" pitchFamily="28" charset="0"/>
              </a:rPr>
              <a:t>Now, let’s add some Na</a:t>
            </a:r>
            <a:r>
              <a:rPr lang="en-US" sz="800" baseline="30000">
                <a:latin typeface="Arial Black" pitchFamily="28" charset="0"/>
              </a:rPr>
              <a:t>+</a:t>
            </a:r>
            <a:r>
              <a:rPr lang="en-US" sz="800">
                <a:latin typeface="Arial Black" pitchFamily="28" charset="0"/>
              </a:rPr>
              <a:t> channels to our cell...</a:t>
            </a:r>
          </a:p>
        </p:txBody>
      </p:sp>
      <p:sp>
        <p:nvSpPr>
          <p:cNvPr id="57365" name="Rectangle 20"/>
          <p:cNvSpPr>
            <a:spLocks noChangeArrowheads="1"/>
          </p:cNvSpPr>
          <p:nvPr/>
        </p:nvSpPr>
        <p:spPr bwMode="auto">
          <a:xfrm>
            <a:off x="6248401" y="4511675"/>
            <a:ext cx="26853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latin typeface="Arial Black" pitchFamily="28" charset="0"/>
              </a:rPr>
              <a:t>Na</a:t>
            </a:r>
            <a:r>
              <a:rPr lang="en-US" sz="800" baseline="30000">
                <a:latin typeface="Arial Black" pitchFamily="28" charset="0"/>
              </a:rPr>
              <a:t>+</a:t>
            </a:r>
            <a:r>
              <a:rPr lang="en-US" sz="800">
                <a:latin typeface="Arial Black" pitchFamily="28" charset="0"/>
              </a:rPr>
              <a:t> entry through leakage channels reduces</a:t>
            </a:r>
          </a:p>
          <a:p>
            <a:pPr eaLnBrk="0" hangingPunct="0"/>
            <a:r>
              <a:rPr lang="en-US" sz="800">
                <a:latin typeface="Arial Black" pitchFamily="28" charset="0"/>
              </a:rPr>
              <a:t>the negative membrane potential slightly.</a:t>
            </a:r>
          </a:p>
        </p:txBody>
      </p:sp>
      <p:sp>
        <p:nvSpPr>
          <p:cNvPr id="57366" name="Rectangle 21"/>
          <p:cNvSpPr>
            <a:spLocks noChangeArrowheads="1"/>
          </p:cNvSpPr>
          <p:nvPr/>
        </p:nvSpPr>
        <p:spPr bwMode="auto">
          <a:xfrm>
            <a:off x="6248400" y="5532438"/>
            <a:ext cx="24208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latin typeface="Arial Black" pitchFamily="28" charset="0"/>
              </a:rPr>
              <a:t>Finally, let’s add a pump to compensate</a:t>
            </a:r>
          </a:p>
          <a:p>
            <a:pPr eaLnBrk="0" hangingPunct="0"/>
            <a:r>
              <a:rPr lang="en-US" sz="800">
                <a:latin typeface="Arial Black" pitchFamily="28" charset="0"/>
              </a:rPr>
              <a:t>for leaking ions.</a:t>
            </a:r>
          </a:p>
        </p:txBody>
      </p:sp>
      <p:sp>
        <p:nvSpPr>
          <p:cNvPr id="57367" name="Rectangle 22"/>
          <p:cNvSpPr>
            <a:spLocks noChangeArrowheads="1"/>
          </p:cNvSpPr>
          <p:nvPr/>
        </p:nvSpPr>
        <p:spPr bwMode="auto">
          <a:xfrm>
            <a:off x="6253163" y="5848350"/>
            <a:ext cx="2430462"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800">
                <a:latin typeface="Arial Black" pitchFamily="28" charset="0"/>
              </a:rPr>
              <a:t>Na</a:t>
            </a:r>
            <a:r>
              <a:rPr lang="en-US" sz="800" baseline="30000">
                <a:latin typeface="Arial Black" pitchFamily="28" charset="0"/>
              </a:rPr>
              <a:t>+</a:t>
            </a:r>
            <a:r>
              <a:rPr lang="en-US" sz="800">
                <a:latin typeface="Arial Black" pitchFamily="28" charset="0"/>
              </a:rPr>
              <a:t>-K</a:t>
            </a:r>
            <a:r>
              <a:rPr lang="en-US" sz="800" baseline="30000">
                <a:latin typeface="Arial Black" pitchFamily="28" charset="0"/>
              </a:rPr>
              <a:t>+</a:t>
            </a:r>
            <a:r>
              <a:rPr lang="en-US" sz="800">
                <a:latin typeface="Arial Black" pitchFamily="28" charset="0"/>
              </a:rPr>
              <a:t> ATPases (Pumps) maintain the</a:t>
            </a:r>
          </a:p>
          <a:p>
            <a:pPr eaLnBrk="0" hangingPunct="0"/>
            <a:r>
              <a:rPr lang="en-US" sz="800">
                <a:latin typeface="Arial Black" pitchFamily="28" charset="0"/>
              </a:rPr>
              <a:t>concentration gradients, resulting in the</a:t>
            </a:r>
          </a:p>
          <a:p>
            <a:pPr eaLnBrk="0" hangingPunct="0"/>
            <a:r>
              <a:rPr lang="en-US" sz="800">
                <a:latin typeface="Arial Black" pitchFamily="28" charset="0"/>
              </a:rPr>
              <a:t>resting membrane potential.</a:t>
            </a:r>
          </a:p>
        </p:txBody>
      </p:sp>
      <p:sp>
        <p:nvSpPr>
          <p:cNvPr id="57368" name="Rectangle 23"/>
          <p:cNvSpPr>
            <a:spLocks noChangeArrowheads="1"/>
          </p:cNvSpPr>
          <p:nvPr/>
        </p:nvSpPr>
        <p:spPr bwMode="auto">
          <a:xfrm>
            <a:off x="5522914" y="6496051"/>
            <a:ext cx="6238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700" b="1"/>
              <a:t>Cell interior</a:t>
            </a:r>
          </a:p>
          <a:p>
            <a:pPr eaLnBrk="0" hangingPunct="0"/>
            <a:r>
              <a:rPr lang="en-US" sz="700" b="1"/>
              <a:t>–70 mV</a:t>
            </a:r>
          </a:p>
        </p:txBody>
      </p:sp>
      <p:sp>
        <p:nvSpPr>
          <p:cNvPr id="57369" name="Rectangle 24"/>
          <p:cNvSpPr>
            <a:spLocks noChangeArrowheads="1"/>
          </p:cNvSpPr>
          <p:nvPr/>
        </p:nvSpPr>
        <p:spPr bwMode="auto">
          <a:xfrm>
            <a:off x="5522914" y="5143501"/>
            <a:ext cx="6238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700" b="1"/>
              <a:t>Cell interior</a:t>
            </a:r>
          </a:p>
          <a:p>
            <a:pPr eaLnBrk="0" hangingPunct="0"/>
            <a:r>
              <a:rPr lang="en-US" sz="700" b="1"/>
              <a:t>–70 mV</a:t>
            </a:r>
          </a:p>
        </p:txBody>
      </p:sp>
      <p:sp>
        <p:nvSpPr>
          <p:cNvPr id="57370" name="Rectangle 25"/>
          <p:cNvSpPr>
            <a:spLocks noChangeArrowheads="1"/>
          </p:cNvSpPr>
          <p:nvPr/>
        </p:nvSpPr>
        <p:spPr bwMode="auto">
          <a:xfrm>
            <a:off x="5094289" y="5619751"/>
            <a:ext cx="665567"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700" b="1"/>
              <a:t>Na</a:t>
            </a:r>
            <a:r>
              <a:rPr lang="en-US" sz="700" b="1" baseline="30000"/>
              <a:t>+</a:t>
            </a:r>
            <a:r>
              <a:rPr lang="en-US" sz="700" b="1"/>
              <a:t>-K</a:t>
            </a:r>
            <a:r>
              <a:rPr lang="en-US" sz="700" b="1" baseline="30000"/>
              <a:t>+</a:t>
            </a:r>
            <a:r>
              <a:rPr lang="en-US" sz="700" b="1"/>
              <a:t> pump</a:t>
            </a:r>
          </a:p>
        </p:txBody>
      </p:sp>
      <p:sp>
        <p:nvSpPr>
          <p:cNvPr id="57371" name="Freeform 26"/>
          <p:cNvSpPr>
            <a:spLocks/>
          </p:cNvSpPr>
          <p:nvPr/>
        </p:nvSpPr>
        <p:spPr bwMode="auto">
          <a:xfrm>
            <a:off x="5505450" y="5797550"/>
            <a:ext cx="88900" cy="139700"/>
          </a:xfrm>
          <a:custGeom>
            <a:avLst/>
            <a:gdLst>
              <a:gd name="T0" fmla="*/ 88900 w 56"/>
              <a:gd name="T1" fmla="*/ 139700 h 88"/>
              <a:gd name="T2" fmla="*/ 0 w 56"/>
              <a:gd name="T3" fmla="*/ 46038 h 88"/>
              <a:gd name="T4" fmla="*/ 0 w 56"/>
              <a:gd name="T5" fmla="*/ 0 h 88"/>
              <a:gd name="T6" fmla="*/ 0 60000 65536"/>
              <a:gd name="T7" fmla="*/ 0 60000 65536"/>
              <a:gd name="T8" fmla="*/ 0 60000 65536"/>
            </a:gdLst>
            <a:ahLst/>
            <a:cxnLst>
              <a:cxn ang="T6">
                <a:pos x="T0" y="T1"/>
              </a:cxn>
              <a:cxn ang="T7">
                <a:pos x="T2" y="T3"/>
              </a:cxn>
              <a:cxn ang="T8">
                <a:pos x="T4" y="T5"/>
              </a:cxn>
            </a:cxnLst>
            <a:rect l="0" t="0" r="r" b="b"/>
            <a:pathLst>
              <a:path w="56" h="88">
                <a:moveTo>
                  <a:pt x="56" y="88"/>
                </a:moveTo>
                <a:lnTo>
                  <a:pt x="0" y="29"/>
                </a:ln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2" name="Freeform 27"/>
          <p:cNvSpPr>
            <a:spLocks/>
          </p:cNvSpPr>
          <p:nvPr/>
        </p:nvSpPr>
        <p:spPr bwMode="auto">
          <a:xfrm>
            <a:off x="3813176" y="3062288"/>
            <a:ext cx="333375" cy="271462"/>
          </a:xfrm>
          <a:custGeom>
            <a:avLst/>
            <a:gdLst>
              <a:gd name="T0" fmla="*/ 0 w 210"/>
              <a:gd name="T1" fmla="*/ 258762 h 171"/>
              <a:gd name="T2" fmla="*/ 177800 w 210"/>
              <a:gd name="T3" fmla="*/ 0 h 171"/>
              <a:gd name="T4" fmla="*/ 333375 w 210"/>
              <a:gd name="T5" fmla="*/ 271462 h 171"/>
              <a:gd name="T6" fmla="*/ 0 60000 65536"/>
              <a:gd name="T7" fmla="*/ 0 60000 65536"/>
              <a:gd name="T8" fmla="*/ 0 60000 65536"/>
            </a:gdLst>
            <a:ahLst/>
            <a:cxnLst>
              <a:cxn ang="T6">
                <a:pos x="T0" y="T1"/>
              </a:cxn>
              <a:cxn ang="T7">
                <a:pos x="T2" y="T3"/>
              </a:cxn>
              <a:cxn ang="T8">
                <a:pos x="T4" y="T5"/>
              </a:cxn>
            </a:cxnLst>
            <a:rect l="0" t="0" r="r" b="b"/>
            <a:pathLst>
              <a:path w="210" h="171">
                <a:moveTo>
                  <a:pt x="0" y="163"/>
                </a:moveTo>
                <a:lnTo>
                  <a:pt x="112" y="0"/>
                </a:lnTo>
                <a:lnTo>
                  <a:pt x="210" y="171"/>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3" name="Line 28"/>
          <p:cNvSpPr>
            <a:spLocks noChangeShapeType="1"/>
          </p:cNvSpPr>
          <p:nvPr/>
        </p:nvSpPr>
        <p:spPr bwMode="auto">
          <a:xfrm>
            <a:off x="3990976" y="3062288"/>
            <a:ext cx="428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4" name="Line 29"/>
          <p:cNvSpPr>
            <a:spLocks noChangeShapeType="1"/>
          </p:cNvSpPr>
          <p:nvPr/>
        </p:nvSpPr>
        <p:spPr bwMode="auto">
          <a:xfrm flipH="1">
            <a:off x="4629151" y="1839913"/>
            <a:ext cx="474663" cy="0"/>
          </a:xfrm>
          <a:prstGeom prst="line">
            <a:avLst/>
          </a:prstGeom>
          <a:noFill/>
          <a:ln w="9525">
            <a:solidFill>
              <a:srgbClr val="007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5" name="Line 30"/>
          <p:cNvSpPr>
            <a:spLocks noChangeShapeType="1"/>
          </p:cNvSpPr>
          <p:nvPr/>
        </p:nvSpPr>
        <p:spPr bwMode="auto">
          <a:xfrm>
            <a:off x="4625975" y="1746251"/>
            <a:ext cx="0" cy="174625"/>
          </a:xfrm>
          <a:prstGeom prst="line">
            <a:avLst/>
          </a:prstGeom>
          <a:noFill/>
          <a:ln w="9525">
            <a:solidFill>
              <a:srgbClr val="007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6" name="Oval 31"/>
          <p:cNvSpPr>
            <a:spLocks noChangeArrowheads="1"/>
          </p:cNvSpPr>
          <p:nvPr/>
        </p:nvSpPr>
        <p:spPr bwMode="auto">
          <a:xfrm>
            <a:off x="5091113" y="1822451"/>
            <a:ext cx="36512" cy="36513"/>
          </a:xfrm>
          <a:prstGeom prst="ellipse">
            <a:avLst/>
          </a:prstGeom>
          <a:solidFill>
            <a:srgbClr val="0074A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7" name="Oval 32"/>
          <p:cNvSpPr>
            <a:spLocks noChangeArrowheads="1"/>
          </p:cNvSpPr>
          <p:nvPr/>
        </p:nvSpPr>
        <p:spPr bwMode="auto">
          <a:xfrm>
            <a:off x="5854701" y="1755776"/>
            <a:ext cx="36513" cy="36513"/>
          </a:xfrm>
          <a:prstGeom prst="ellipse">
            <a:avLst/>
          </a:prstGeom>
          <a:solidFill>
            <a:srgbClr val="0074A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8" name="Oval 33"/>
          <p:cNvSpPr>
            <a:spLocks noChangeArrowheads="1"/>
          </p:cNvSpPr>
          <p:nvPr/>
        </p:nvSpPr>
        <p:spPr bwMode="auto">
          <a:xfrm>
            <a:off x="6661151" y="1733551"/>
            <a:ext cx="36513" cy="36513"/>
          </a:xfrm>
          <a:prstGeom prst="ellipse">
            <a:avLst/>
          </a:prstGeom>
          <a:solidFill>
            <a:srgbClr val="0074A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9" name="Line 34"/>
          <p:cNvSpPr>
            <a:spLocks noChangeShapeType="1"/>
          </p:cNvSpPr>
          <p:nvPr/>
        </p:nvSpPr>
        <p:spPr bwMode="auto">
          <a:xfrm>
            <a:off x="5875338" y="1778001"/>
            <a:ext cx="806450" cy="371475"/>
          </a:xfrm>
          <a:prstGeom prst="line">
            <a:avLst/>
          </a:prstGeom>
          <a:noFill/>
          <a:ln w="9525">
            <a:solidFill>
              <a:srgbClr val="007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0" name="Line 35"/>
          <p:cNvSpPr>
            <a:spLocks noChangeShapeType="1"/>
          </p:cNvSpPr>
          <p:nvPr/>
        </p:nvSpPr>
        <p:spPr bwMode="auto">
          <a:xfrm>
            <a:off x="6681788" y="1762125"/>
            <a:ext cx="0" cy="387350"/>
          </a:xfrm>
          <a:prstGeom prst="line">
            <a:avLst/>
          </a:prstGeom>
          <a:noFill/>
          <a:ln w="9525">
            <a:solidFill>
              <a:srgbClr val="007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1" name="Line 36"/>
          <p:cNvSpPr>
            <a:spLocks noChangeShapeType="1"/>
          </p:cNvSpPr>
          <p:nvPr/>
        </p:nvSpPr>
        <p:spPr bwMode="auto">
          <a:xfrm>
            <a:off x="6681789" y="2146300"/>
            <a:ext cx="1158875" cy="0"/>
          </a:xfrm>
          <a:prstGeom prst="line">
            <a:avLst/>
          </a:prstGeom>
          <a:noFill/>
          <a:ln w="9525">
            <a:solidFill>
              <a:srgbClr val="007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2" name="Line 37"/>
          <p:cNvSpPr>
            <a:spLocks noChangeShapeType="1"/>
          </p:cNvSpPr>
          <p:nvPr/>
        </p:nvSpPr>
        <p:spPr bwMode="auto">
          <a:xfrm>
            <a:off x="7840663" y="2009776"/>
            <a:ext cx="0" cy="346075"/>
          </a:xfrm>
          <a:prstGeom prst="line">
            <a:avLst/>
          </a:prstGeom>
          <a:noFill/>
          <a:ln w="9525">
            <a:solidFill>
              <a:srgbClr val="007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3" name="Oval 38"/>
          <p:cNvSpPr>
            <a:spLocks noChangeArrowheads="1"/>
          </p:cNvSpPr>
          <p:nvPr/>
        </p:nvSpPr>
        <p:spPr bwMode="auto">
          <a:xfrm>
            <a:off x="7027863" y="1019176"/>
            <a:ext cx="36512" cy="36513"/>
          </a:xfrm>
          <a:prstGeom prst="ellipse">
            <a:avLst/>
          </a:prstGeom>
          <a:solidFill>
            <a:srgbClr val="0074A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4" name="Freeform 39"/>
          <p:cNvSpPr>
            <a:spLocks/>
          </p:cNvSpPr>
          <p:nvPr/>
        </p:nvSpPr>
        <p:spPr bwMode="auto">
          <a:xfrm>
            <a:off x="4678364" y="984250"/>
            <a:ext cx="2357437" cy="57150"/>
          </a:xfrm>
          <a:custGeom>
            <a:avLst/>
            <a:gdLst>
              <a:gd name="T0" fmla="*/ 2357437 w 1485"/>
              <a:gd name="T1" fmla="*/ 57150 h 36"/>
              <a:gd name="T2" fmla="*/ 2005012 w 1485"/>
              <a:gd name="T3" fmla="*/ 0 h 36"/>
              <a:gd name="T4" fmla="*/ 0 w 1485"/>
              <a:gd name="T5" fmla="*/ 1588 h 36"/>
              <a:gd name="T6" fmla="*/ 0 60000 65536"/>
              <a:gd name="T7" fmla="*/ 0 60000 65536"/>
              <a:gd name="T8" fmla="*/ 0 60000 65536"/>
            </a:gdLst>
            <a:ahLst/>
            <a:cxnLst>
              <a:cxn ang="T6">
                <a:pos x="T0" y="T1"/>
              </a:cxn>
              <a:cxn ang="T7">
                <a:pos x="T2" y="T3"/>
              </a:cxn>
              <a:cxn ang="T8">
                <a:pos x="T4" y="T5"/>
              </a:cxn>
            </a:cxnLst>
            <a:rect l="0" t="0" r="r" b="b"/>
            <a:pathLst>
              <a:path w="1485" h="36">
                <a:moveTo>
                  <a:pt x="1485" y="36"/>
                </a:moveTo>
                <a:lnTo>
                  <a:pt x="1263" y="0"/>
                </a:lnTo>
                <a:lnTo>
                  <a:pt x="0" y="1"/>
                </a:lnTo>
              </a:path>
            </a:pathLst>
          </a:custGeom>
          <a:noFill/>
          <a:ln w="9525">
            <a:solidFill>
              <a:srgbClr val="0074A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5" name="Line 40"/>
          <p:cNvSpPr>
            <a:spLocks noChangeShapeType="1"/>
          </p:cNvSpPr>
          <p:nvPr/>
        </p:nvSpPr>
        <p:spPr bwMode="auto">
          <a:xfrm>
            <a:off x="4672013" y="900113"/>
            <a:ext cx="0" cy="157162"/>
          </a:xfrm>
          <a:prstGeom prst="line">
            <a:avLst/>
          </a:prstGeom>
          <a:noFill/>
          <a:ln w="9525">
            <a:solidFill>
              <a:srgbClr val="007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6" name="Rectangle 41"/>
          <p:cNvSpPr>
            <a:spLocks noChangeArrowheads="1"/>
          </p:cNvSpPr>
          <p:nvPr/>
        </p:nvSpPr>
        <p:spPr bwMode="auto">
          <a:xfrm>
            <a:off x="6203950" y="1809751"/>
            <a:ext cx="26481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700" b="1"/>
              <a:t>K</a:t>
            </a:r>
            <a:r>
              <a:rPr lang="en-US" sz="700" b="1" baseline="30000"/>
              <a:t>+</a:t>
            </a:r>
          </a:p>
        </p:txBody>
      </p:sp>
      <p:sp>
        <p:nvSpPr>
          <p:cNvPr id="57387" name="Rectangle 42"/>
          <p:cNvSpPr>
            <a:spLocks noChangeArrowheads="1"/>
          </p:cNvSpPr>
          <p:nvPr/>
        </p:nvSpPr>
        <p:spPr bwMode="auto">
          <a:xfrm>
            <a:off x="6375400" y="1809751"/>
            <a:ext cx="26481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700" b="1"/>
              <a:t>K</a:t>
            </a:r>
            <a:r>
              <a:rPr lang="en-US" sz="700" b="1" baseline="30000"/>
              <a:t>+</a:t>
            </a:r>
          </a:p>
        </p:txBody>
      </p:sp>
    </p:spTree>
    <p:extLst>
      <p:ext uri="{BB962C8B-B14F-4D97-AF65-F5344CB8AC3E}">
        <p14:creationId xmlns:p14="http://schemas.microsoft.com/office/powerpoint/2010/main" val="3872385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1182</Words>
  <Application>Microsoft Office PowerPoint</Application>
  <PresentationFormat>Widescreen</PresentationFormat>
  <Paragraphs>273</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Arial Black</vt:lpstr>
      <vt:lpstr>Calibri</vt:lpstr>
      <vt:lpstr>Calibri Light</vt:lpstr>
      <vt:lpstr>Office Theme</vt:lpstr>
      <vt:lpstr>Thermodynamically favorable membrane conformation</vt:lpstr>
      <vt:lpstr>PowerPoint Presentation</vt:lpstr>
      <vt:lpstr>PowerPoint Presentation</vt:lpstr>
      <vt:lpstr>PowerPoint Presentation</vt:lpstr>
      <vt:lpstr>Cell membranes  as capacitors:</vt:lpstr>
      <vt:lpstr>The Resting Membrane Potential</vt:lpstr>
      <vt:lpstr>Figure 11.7  Measuring membrane potential in neurons.</vt:lpstr>
      <vt:lpstr>Resting Membrane Potential: Differences in Ionic Composition</vt:lpstr>
      <vt:lpstr>Figure 11.8  Generating a resting membrane potential depends on (1) differences in K+ and Na+ concentrations inside and outside cells, and (2) differences in permeability of the plasma membrane to these ions.</vt:lpstr>
      <vt:lpstr>Membrane Potential Changes  Used as Communication Signals</vt:lpstr>
      <vt:lpstr>Changes in Membrane Potential</vt:lpstr>
      <vt:lpstr>Figure 11.9a  Depolarization and hyperpolarization of the membrane.</vt:lpstr>
      <vt:lpstr>Changes in Membrane Potential</vt:lpstr>
      <vt:lpstr>Figure 11.9b  Depolarization and hyperpolarization of the membrane.</vt:lpstr>
      <vt:lpstr>Figure 11.11  The action potential (AP) is a brief change in membrane potential in a “patch” of membrane that is depolarized by local currents. </vt:lpstr>
      <vt:lpstr>Figure 11.14  Absolute and relative refractory periods in an AP.</vt:lpstr>
      <vt:lpstr>Molecular Motors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Thermodynamically favorable membrane conformation</dc:title>
  <dc:creator>Fernandez, David J.</dc:creator>
  <cp:lastModifiedBy>Fernandez, David J.</cp:lastModifiedBy>
  <cp:revision>2</cp:revision>
  <dcterms:created xsi:type="dcterms:W3CDTF">2017-02-15T17:10:07Z</dcterms:created>
  <dcterms:modified xsi:type="dcterms:W3CDTF">2017-02-15T17:16:31Z</dcterms:modified>
</cp:coreProperties>
</file>